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estadao.com.br/brasil/marinha-usa-navio-de-guerra-para-cacar-garimpeiros-e-leva-medicos-ao-coracao-da-amazonia/" TargetMode="External"/><Relationship Id="rId4" Type="http://schemas.openxmlformats.org/officeDocument/2006/relationships/hyperlink" Target="https://www.marinha.mil.br/" TargetMode="External"/><Relationship Id="rId5" Type="http://schemas.openxmlformats.org/officeDocument/2006/relationships/hyperlink" Target="https://doi.org/10.1590/0103-11042018S120" TargetMode="External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3455800"/>
            <a:ext cx="85206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3000">
                <a:solidFill>
                  <a:schemeClr val="dk1"/>
                </a:solidFill>
              </a:rPr>
              <a:t>Interface da Saúde Militar com os Cuidados de Saúde Primários a populações remotas. 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1380">
                <a:solidFill>
                  <a:schemeClr val="dk1"/>
                </a:solidFill>
              </a:rPr>
              <a:t>CC (Md) Aleksander Oliveira Barbosa (Brasil)</a:t>
            </a:r>
            <a:endParaRPr b="1" sz="1380">
              <a:solidFill>
                <a:schemeClr val="dk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74975" y="4629150"/>
            <a:ext cx="4581525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400">
                <a:solidFill>
                  <a:schemeClr val="lt1"/>
                </a:solidFill>
              </a:rPr>
              <a:t>A maioria dos rios apresenta dificuldades importantes para sua utilização como hidrovia, pois possuem diferentes condições de navegabilidade ao longo do ano.</a:t>
            </a:r>
            <a:endParaRPr sz="2441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BR" sz="2441">
                <a:solidFill>
                  <a:schemeClr val="lt1"/>
                </a:solidFill>
              </a:rPr>
              <a:t>(Machado, 2016, p. 29)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400">
                <a:solidFill>
                  <a:schemeClr val="lt1"/>
                </a:solidFill>
              </a:rPr>
              <a:t>Se a embarcação for adequadamente projetada, construída e operada levando em conta todas as características importantes da via, tanto a segurança como as eficiências do transporte hidroviário estarão contempladas.</a:t>
            </a:r>
            <a:endParaRPr sz="2441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BR" sz="2441">
                <a:solidFill>
                  <a:schemeClr val="lt1"/>
                </a:solidFill>
              </a:rPr>
              <a:t>(Machado, 2016, p. 30)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/>
          <p:nvPr/>
        </p:nvSpPr>
        <p:spPr>
          <a:xfrm>
            <a:off x="3835200" y="2290450"/>
            <a:ext cx="736800" cy="9510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602750" y="2151550"/>
            <a:ext cx="2786100" cy="158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CONDIÇÕES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NAVEGABILIDADE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5357825" y="2151500"/>
            <a:ext cx="2905200" cy="158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CARACTERÍSTICAS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DESEJÁVEIS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EMBARCAÇÕES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Características gerais desejáveis para qualquer tipo de embarcação fluvial: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Características gerais desejáveis para qualquer tipo de embarcação fluvial: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pequeno calado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dimensões adequadas aos raios de curvatura das curvas da hidrovia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projeção para os apêndices do casco 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Características gerais desejáveis para qualquer tipo de embarcação fluvial: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boas características de manobra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estabilidade dinâmica para guinadas bruscas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ampla visibilidade do passadiço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Características gerais desejáveis para qualquer tipo de embarcação fluvial: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recursos para desencalhe por meios próprios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capacidade adequada de armazenagem de combustível e recurso para tratamento da água do rio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disponibilidade de radar com grande poder de discriminação em distância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Características gerais desejáveis para qualquer tipo de embarcação fluvial: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disponibilidade de holofote com foco de luz direcional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e disponibilidade de ecobatímetro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41">
                <a:solidFill>
                  <a:schemeClr val="lt1"/>
                </a:solidFill>
              </a:rPr>
              <a:t>(Machado, 2016, p. 31)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0525" y="1836000"/>
            <a:ext cx="6482950" cy="20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7006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7006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7006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7006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7006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7006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7006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210292"/>
              <a:buNone/>
            </a:pPr>
            <a:r>
              <a:rPr lang="pt-BR" sz="1007">
                <a:solidFill>
                  <a:schemeClr val="lt1"/>
                </a:solidFill>
              </a:rPr>
              <a:t>(Fonte Estadão)</a:t>
            </a:r>
            <a:endParaRPr sz="1007">
              <a:solidFill>
                <a:schemeClr val="lt1"/>
              </a:solidFill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52475"/>
            <a:ext cx="9144001" cy="299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Saúde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5928" l="3660" r="-3658" t="-5930"/>
          <a:stretch/>
        </p:blipFill>
        <p:spPr>
          <a:xfrm>
            <a:off x="3862088" y="1152475"/>
            <a:ext cx="1419825" cy="160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Unidade móvel de saúde operado pela MB, visando, como tarefa principal prover assistência médico-odontológica e orientação sanitária e de saúde a nível primário para a população ribeirinha em parceria com o MS e as prefeituras das localidades atendidas.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41">
                <a:solidFill>
                  <a:schemeClr val="lt1"/>
                </a:solidFill>
              </a:rPr>
              <a:t>(Machado, 2016, p. 47)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Tem especial relevância por se constituírem, nas regiões remotas da Amazônia Brasileira, Pantanal, Mato Grosso e Mato Grosso do Sul a única forma de acesso a serviços de Saúde pelas populações.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BR" sz="2441">
                <a:solidFill>
                  <a:schemeClr val="lt1"/>
                </a:solidFill>
              </a:rPr>
              <a:t>(Machado, 2016, p. 47)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210" name="Google Shape;21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6250" y="1702450"/>
            <a:ext cx="58400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217" name="Google Shape;21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218" name="Google Shape;2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52475"/>
            <a:ext cx="9144000" cy="39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Serviços prestados ao pólos de saúde: 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atendimentos médicos e odontológicos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campanhas de disseminação dos cuidados de higiene e saúde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- manutenção de vigilância epidemiológica e combate às endemias 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Estrutura: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Consultórios, gabinetes odontológicos, laboratório, farmácia, sala de Raio-X, enfermaria, sala de cirurgia, sala de emergência, e equipamentos administrativos e de apoio. 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233" name="Google Shape;23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Estrutura: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Equipe: médicos, dentistas, farmacêuticos e enfermeiros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240" name="Google Shape;2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Ações: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247" name="Google Shape;2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Ações: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Ação Cívico Social (ACISO): Conjunto de atividades desenvolvidas, normalmente em caráter temporário, com a finalidade de auxiliar as comunidades a solucionar os seus problemas mais prementes, desenvolvendo o espírito cívico e comunitário do cidadão. 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41">
                <a:solidFill>
                  <a:schemeClr val="lt1"/>
                </a:solidFill>
              </a:rPr>
              <a:t>(Machado, 2016, p. 51)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254" name="Google Shape;25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260" name="Google Shape;26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NAVIO DE ASSISTÊNCIA HOSPITALAR (NASH)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Ações: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183">
                <a:solidFill>
                  <a:schemeClr val="lt1"/>
                </a:solidFill>
              </a:rPr>
              <a:t>Assistência Hospitalar á População Ribeirinha (ASSHOP): Operações de assistência médica, odontológica e de orientação sanitária realizadas pela MB, de forma continuada há mais de 20 anos, com o emprego dos NAsH pertencentes e tripulados pelo pessoal da MB.</a:t>
            </a:r>
            <a:endParaRPr sz="2183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41">
                <a:solidFill>
                  <a:schemeClr val="lt1"/>
                </a:solidFill>
              </a:rPr>
              <a:t>(Machado, 2016, p. 51)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261" name="Google Shape;26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No Brasil, questões de acesso, organização dos serviços de saúde e FTS são agravadas nos territórios rurais e remotos por condições socioeconômicas, aspectos demográficos, situação de saúde e considerações sobre o território que se colocam como desafios estruturais para a APS na saúde rural.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(Franco, 2023, p. 27)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267" name="Google Shape;267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8177"/>
              <a:buNone/>
            </a:pPr>
            <a:r>
              <a:rPr lang="pt-BR" sz="1529">
                <a:solidFill>
                  <a:schemeClr val="lt1"/>
                </a:solidFill>
              </a:rPr>
              <a:t>Referências:</a:t>
            </a:r>
            <a:endParaRPr sz="1529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8177"/>
              <a:buNone/>
            </a:pPr>
            <a:r>
              <a:rPr lang="pt-BR" sz="1529">
                <a:solidFill>
                  <a:schemeClr val="lt1"/>
                </a:solidFill>
              </a:rPr>
              <a:t>Estadão. </a:t>
            </a:r>
            <a:r>
              <a:rPr lang="pt-BR" sz="1529" u="sng">
                <a:solidFill>
                  <a:schemeClr val="hlink"/>
                </a:solidFill>
                <a:hlinkClick r:id="rId3"/>
              </a:rPr>
              <a:t>https://www.estadao.com.br/brasil/marinha-usa-navio-de-guerra-para-cacar-garimpeiros-e-leva-medicos-ao-coracao-da-amazonia/</a:t>
            </a:r>
            <a:endParaRPr sz="1529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8177"/>
              <a:buNone/>
            </a:pPr>
            <a:r>
              <a:rPr lang="pt-BR" sz="1529">
                <a:solidFill>
                  <a:schemeClr val="lt1"/>
                </a:solidFill>
              </a:rPr>
              <a:t>Franco, Cassiano Mendes. Atuação dos médicos da Atenção Primária à Saúde em territórios rurais remotos / Cassiano Mendes Franco. -- 2023</a:t>
            </a:r>
            <a:endParaRPr sz="1529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8177"/>
              <a:buNone/>
            </a:pPr>
            <a:r>
              <a:rPr lang="pt-BR" sz="1529">
                <a:solidFill>
                  <a:schemeClr val="lt1"/>
                </a:solidFill>
              </a:rPr>
              <a:t>MACHADO, ELSON FERREIRA. </a:t>
            </a:r>
            <a:r>
              <a:rPr b="1" lang="pt-BR" sz="1529">
                <a:solidFill>
                  <a:schemeClr val="lt1"/>
                </a:solidFill>
              </a:rPr>
              <a:t>Análise da Acessibilidade em Navios de Assistência Hospitalar (NAsH) Operados pela Marinha do Brasil Estudo de Caso NAsH Tenente Maximiano</a:t>
            </a:r>
            <a:r>
              <a:rPr lang="pt-BR" sz="1529">
                <a:solidFill>
                  <a:schemeClr val="lt1"/>
                </a:solidFill>
              </a:rPr>
              <a:t>' 09/05/2016 115 f. Mestrado Profissional em GESTÃO DO TRABALHO PARA A QUALIDADE DO AMBIENTE CONSTRUÍDO Instituição de Ensino: UNIVERSIDADE SANTA ÚRSULA, Rio de Janeiro Biblioteca Depositária: Biblioteca Santo Agostinho - USU</a:t>
            </a:r>
            <a:endParaRPr sz="1529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8177"/>
              <a:buNone/>
            </a:pPr>
            <a:r>
              <a:rPr lang="pt-BR" sz="1529">
                <a:solidFill>
                  <a:schemeClr val="lt1"/>
                </a:solidFill>
              </a:rPr>
              <a:t>MARINHA DO BRASIL. Site Marinha do Brasil. </a:t>
            </a:r>
            <a:r>
              <a:rPr lang="pt-BR" sz="1529" u="sng">
                <a:solidFill>
                  <a:schemeClr val="hlink"/>
                </a:solidFill>
                <a:hlinkClick r:id="rId4"/>
              </a:rPr>
              <a:t>https://www.marinha.mil.br/</a:t>
            </a:r>
            <a:endParaRPr sz="1529">
              <a:solidFill>
                <a:schemeClr val="lt1"/>
              </a:solidFill>
            </a:endParaRPr>
          </a:p>
          <a:p>
            <a:pPr indent="0" lvl="0" marL="0" marR="88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68177"/>
              <a:buNone/>
            </a:pPr>
            <a:r>
              <a:rPr lang="pt-BR" sz="1529">
                <a:solidFill>
                  <a:schemeClr val="lt1"/>
                </a:solidFill>
              </a:rPr>
              <a:t>Pessoa VM, Almeida MM, Carneiro FF. Como garantir o direito à saúde para as populações do campo, da floresta e das águas no Brasil?. Saúde debate [Internet]. 2018Sep;42(spe1):302–14. Available from: </a:t>
            </a:r>
            <a:r>
              <a:rPr lang="pt-BR" sz="1529" u="sng">
                <a:solidFill>
                  <a:schemeClr val="hlink"/>
                </a:solidFill>
                <a:hlinkClick r:id="rId5"/>
              </a:rPr>
              <a:t>https://doi.org/10.1590/0103-11042018S120</a:t>
            </a:r>
            <a:endParaRPr sz="1529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165898"/>
              <a:buNone/>
            </a:pPr>
            <a:r>
              <a:t/>
            </a:r>
            <a:endParaRPr sz="155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244897"/>
              <a:buNone/>
            </a:pPr>
            <a:r>
              <a:t/>
            </a:r>
            <a:endParaRPr sz="1050">
              <a:solidFill>
                <a:schemeClr val="lt1"/>
              </a:solidFill>
            </a:endParaRPr>
          </a:p>
        </p:txBody>
      </p:sp>
      <p:pic>
        <p:nvPicPr>
          <p:cNvPr id="268" name="Google Shape;268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550">
                <a:solidFill>
                  <a:schemeClr val="lt1"/>
                </a:solidFill>
              </a:rPr>
              <a:t>O acesso à saúde rural passa por um grande desafio que é a superação das distâncias para garantir atenção à saúde.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(Pessoa, 2018, p. 308)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Geografia Brasileira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A rede fluvial nacional: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42.000 km de extensão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41">
                <a:solidFill>
                  <a:schemeClr val="lt1"/>
                </a:solidFill>
              </a:rPr>
              <a:t>(Machado, 2016, p. 22)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6100" y="1326050"/>
            <a:ext cx="4639800" cy="27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Geografia Brasileira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A rede fluvial nacional: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28.000 km navegáveis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41">
                <a:solidFill>
                  <a:schemeClr val="lt1"/>
                </a:solidFill>
              </a:rPr>
              <a:t>(Machado, 2016, p. 22)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6100" y="1326050"/>
            <a:ext cx="4639800" cy="27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Desafios na navegabilidade: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500">
                <a:solidFill>
                  <a:schemeClr val="lt1"/>
                </a:solidFill>
              </a:rPr>
              <a:t>Desafios na navegabilidade: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BR" sz="2541">
                <a:solidFill>
                  <a:schemeClr val="lt1"/>
                </a:solidFill>
              </a:rPr>
              <a:t>Profundidades, larguras, raios de curvatura, eixo de navegação, correntezas, material do fundo, condições de visibilidade, possibilidade de ocorrência de ventos fortes e até ondas, presença de troncos flutuando ou submersos, existência ou não de obras como barragens, pontes, etc. (Machado, 2016, p. 22-23)</a:t>
            </a:r>
            <a:endParaRPr sz="2283">
              <a:solidFill>
                <a:schemeClr val="lt1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1720">
                <a:solidFill>
                  <a:schemeClr val="lt1"/>
                </a:solidFill>
              </a:rPr>
              <a:t>Interface da Saúde Militar com os Cuidados de Saúde Primários a populações remotas.</a:t>
            </a:r>
            <a:endParaRPr sz="1720">
              <a:solidFill>
                <a:schemeClr val="lt1"/>
              </a:solidFill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400">
                <a:solidFill>
                  <a:schemeClr val="lt1"/>
                </a:solidFill>
              </a:rPr>
              <a:t>O setor de transportes, baseado fundamentalmente na modalidade hidroviária, assume um papel de relevo, seja ao buscar atender os fluxos de pessoas e cargas derivados desta ocupação, seja por sua infraestrutura poder influenciar a forma e a qualidade deste desenvolvimento. </a:t>
            </a:r>
            <a:r>
              <a:rPr lang="pt-BR" sz="2441">
                <a:solidFill>
                  <a:schemeClr val="lt1"/>
                </a:solidFill>
              </a:rPr>
              <a:t> </a:t>
            </a:r>
            <a:endParaRPr sz="2441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pt-BR" sz="2441">
                <a:solidFill>
                  <a:schemeClr val="lt1"/>
                </a:solidFill>
              </a:rPr>
              <a:t>(Machado, 2016, p. 23)</a:t>
            </a:r>
            <a:endParaRPr sz="2183">
              <a:solidFill>
                <a:schemeClr val="lt1"/>
              </a:solidFill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63" y="3914763"/>
            <a:ext cx="2905125" cy="12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