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1"/>
  </p:notesMasterIdLst>
  <p:sldIdLst>
    <p:sldId id="256" r:id="rId5"/>
    <p:sldId id="283" r:id="rId6"/>
    <p:sldId id="275" r:id="rId7"/>
    <p:sldId id="274" r:id="rId8"/>
    <p:sldId id="282" r:id="rId9"/>
    <p:sldId id="262" r:id="rId10"/>
    <p:sldId id="284" r:id="rId11"/>
    <p:sldId id="259" r:id="rId12"/>
    <p:sldId id="276" r:id="rId13"/>
    <p:sldId id="279" r:id="rId14"/>
    <p:sldId id="258" r:id="rId15"/>
    <p:sldId id="285" r:id="rId16"/>
    <p:sldId id="286" r:id="rId17"/>
    <p:sldId id="288" r:id="rId18"/>
    <p:sldId id="307" r:id="rId19"/>
    <p:sldId id="296" r:id="rId20"/>
    <p:sldId id="297" r:id="rId21"/>
    <p:sldId id="298" r:id="rId22"/>
    <p:sldId id="299" r:id="rId23"/>
    <p:sldId id="290" r:id="rId24"/>
    <p:sldId id="287" r:id="rId25"/>
    <p:sldId id="289" r:id="rId26"/>
    <p:sldId id="294" r:id="rId27"/>
    <p:sldId id="306" r:id="rId28"/>
    <p:sldId id="300" r:id="rId29"/>
    <p:sldId id="291" r:id="rId30"/>
    <p:sldId id="292" r:id="rId31"/>
    <p:sldId id="301" r:id="rId32"/>
    <p:sldId id="293" r:id="rId33"/>
    <p:sldId id="305" r:id="rId34"/>
    <p:sldId id="295" r:id="rId35"/>
    <p:sldId id="304" r:id="rId36"/>
    <p:sldId id="302" r:id="rId37"/>
    <p:sldId id="303" r:id="rId38"/>
    <p:sldId id="308" r:id="rId39"/>
    <p:sldId id="273" r:id="rId40"/>
  </p:sldIdLst>
  <p:sldSz cx="15125700" cy="10693400"/>
  <p:notesSz cx="15125700" cy="10693400"/>
  <p:embeddedFontLst>
    <p:embeddedFont>
      <p:font typeface="Anton" pitchFamily="2" charset="77"/>
      <p:regular r:id="rId42"/>
    </p:embeddedFon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Open Sans" panose="020B0606030504020204" pitchFamily="34" charset="0"/>
      <p:regular r:id="rId49"/>
      <p:bold r:id="rId50"/>
      <p:italic r:id="rId51"/>
      <p:boldItalic r:id="rId52"/>
    </p:embeddedFont>
    <p:embeddedFont>
      <p:font typeface="Open Sans ExtraBold" panose="020F0502020204030204" pitchFamily="34" charset="0"/>
      <p:bold r:id="rId53"/>
      <p:italic r:id="rId54"/>
      <p:boldItalic r:id="rId55"/>
    </p:embeddedFont>
    <p:embeddedFont>
      <p:font typeface="Open Sans ExtraBold" panose="020F0502020204030204" pitchFamily="34" charset="0"/>
      <p:bold r:id="rId53"/>
      <p:italic r:id="rId54"/>
      <p:boldItalic r:id="rId55"/>
    </p:embeddedFont>
    <p:embeddedFont>
      <p:font typeface="Open Sans SemiBold" panose="020F0502020204030204" pitchFamily="34" charset="0"/>
      <p:regular r:id="rId56"/>
      <p:bold r:id="rId57"/>
      <p:italic r:id="rId58"/>
      <p:boldItalic r:id="rId59"/>
    </p:embeddedFont>
    <p:embeddedFont>
      <p:font typeface="Source Sans Pro" panose="020B0503030403020204" pitchFamily="34" charset="0"/>
      <p:regular r:id="rId60"/>
      <p:bold r:id="rId61"/>
      <p:italic r:id="rId62"/>
      <p:boldItalic r:id="rId63"/>
    </p:embeddedFont>
    <p:embeddedFont>
      <p:font typeface="Titillium Web" pitchFamily="2" charset="77"/>
      <p:regular r:id="rId64"/>
      <p:bold r:id="rId65"/>
      <p:italic r:id="rId66"/>
      <p:boldItalic r:id="rId67"/>
    </p:embeddedFont>
    <p:embeddedFont>
      <p:font typeface="Trebuchet" panose="020B0603020202020204"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76" roundtripDataSignature="AMtx7mhI4cYe+JWLK4usf3M19QQQ4HSI8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9C"/>
    <a:srgbClr val="FEE0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70"/>
    <p:restoredTop sz="70227"/>
  </p:normalViewPr>
  <p:slideViewPr>
    <p:cSldViewPr snapToGrid="0">
      <p:cViewPr varScale="1">
        <p:scale>
          <a:sx n="57" d="100"/>
          <a:sy n="57" d="100"/>
        </p:scale>
        <p:origin x="2464" y="19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font" Target="fonts/font27.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2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font" Target="fonts/font28.fntdata"/><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0.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font" Target="fonts/font29.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9.fntdata"/><Relationship Id="rId55" Type="http://schemas.openxmlformats.org/officeDocument/2006/relationships/font" Target="fonts/font14.fntdata"/><Relationship Id="rId76" Type="http://customschemas.google.com/relationships/presentationmetadata" Target="metadata"/><Relationship Id="rId7" Type="http://schemas.openxmlformats.org/officeDocument/2006/relationships/slide" Target="slides/slide3.xml"/><Relationship Id="rId71" Type="http://schemas.openxmlformats.org/officeDocument/2006/relationships/font" Target="fonts/font3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6554788" cy="5365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8567738" y="0"/>
            <a:ext cx="6554787" cy="53657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5010150" y="1336675"/>
            <a:ext cx="5105400"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512888" y="5146675"/>
            <a:ext cx="12099925" cy="42100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10156825"/>
            <a:ext cx="6554788" cy="53657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8567738" y="10156825"/>
            <a:ext cx="6554787" cy="53657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t-PT"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inem.pt/2017/05/30/cadeia-de-sobrevivencia-2/"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inem.pt/2017/05/30/cadeia-de-sobrevivencia-2/"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pesquisa.bvsalud.org/portal/?lang=pt&amp;q=au:%22Pereira,%20Irene%20Isabel%20Bento%20da%20Guia%20dos%20Santos%22"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1:notes"/>
          <p:cNvSpPr txBox="1">
            <a:spLocks noGrp="1"/>
          </p:cNvSpPr>
          <p:nvPr>
            <p:ph type="body" idx="1"/>
          </p:nvPr>
        </p:nvSpPr>
        <p:spPr>
          <a:xfrm>
            <a:off x="1512888" y="5146675"/>
            <a:ext cx="12099925" cy="4210050"/>
          </a:xfrm>
          <a:prstGeom prst="rect">
            <a:avLst/>
          </a:prstGeom>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PT" sz="1800" dirty="0">
                <a:effectLst/>
                <a:latin typeface="Calibri" panose="020F0502020204030204" pitchFamily="34" charset="0"/>
                <a:ea typeface="Calibri" panose="020F0502020204030204" pitchFamily="34" charset="0"/>
                <a:cs typeface="Times New Roman" panose="02020603050405020304" pitchFamily="18" charset="0"/>
              </a:rPr>
              <a:t> SAUDAÇÃO e AGRADECIMENTO – Em nome do Sr. Presidente da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MdM</a:t>
            </a:r>
            <a:r>
              <a:rPr lang="pt-PT" sz="1800" dirty="0">
                <a:effectLst/>
                <a:latin typeface="Calibri" panose="020F0502020204030204" pitchFamily="34" charset="0"/>
                <a:ea typeface="Calibri" panose="020F0502020204030204" pitchFamily="34" charset="0"/>
                <a:cs typeface="Times New Roman" panose="02020603050405020304" pitchFamily="18" charset="0"/>
              </a:rPr>
              <a:t> Doutor Abílio Antunes queremos agradecer aos organizadores do Seminário o convite que nos fizeram para estarmos presentes.  </a:t>
            </a:r>
          </a:p>
          <a:p>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46" name="Google Shape;46;p1:notes"/>
          <p:cNvSpPr>
            <a:spLocks noGrp="1" noRot="1" noChangeAspect="1"/>
          </p:cNvSpPr>
          <p:nvPr>
            <p:ph type="sldImg" idx="2"/>
          </p:nvPr>
        </p:nvSpPr>
        <p:spPr>
          <a:xfrm>
            <a:off x="5010150" y="1336675"/>
            <a:ext cx="5105400" cy="36083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PT" sz="1800" dirty="0">
                <a:effectLst/>
                <a:latin typeface="Calibri" panose="020F0502020204030204" pitchFamily="34" charset="0"/>
                <a:ea typeface="Calibri" panose="020F0502020204030204" pitchFamily="34" charset="0"/>
                <a:cs typeface="Times New Roman" panose="02020603050405020304" pitchFamily="18" charset="0"/>
              </a:rPr>
              <a:t>Gostaríamos de evidenciar 3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projectos</a:t>
            </a:r>
            <a:r>
              <a:rPr lang="pt-PT" sz="1800" dirty="0">
                <a:effectLst/>
                <a:latin typeface="Calibri" panose="020F0502020204030204" pitchFamily="34" charset="0"/>
                <a:ea typeface="Calibri" panose="020F0502020204030204" pitchFamily="34" charset="0"/>
                <a:cs typeface="Times New Roman" panose="02020603050405020304" pitchFamily="18" charset="0"/>
              </a:rPr>
              <a:t>; i) a ETR – Equipa Técnica de Rua que faz 24 anos, dirigido às pessoas que vivem em situação de sem abrigo,  o Programa de Consumos Vigiado dirigido aos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UDIs</a:t>
            </a:r>
            <a:r>
              <a:rPr lang="pt-PT" sz="1800" dirty="0">
                <a:effectLst/>
                <a:latin typeface="Calibri" panose="020F0502020204030204" pitchFamily="34" charset="0"/>
                <a:ea typeface="Calibri" panose="020F0502020204030204" pitchFamily="34" charset="0"/>
                <a:cs typeface="Times New Roman" panose="02020603050405020304" pitchFamily="18" charset="0"/>
              </a:rPr>
              <a:t> e o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Projecto</a:t>
            </a:r>
            <a:r>
              <a:rPr lang="pt-PT" sz="1800" dirty="0">
                <a:effectLst/>
                <a:latin typeface="Calibri" panose="020F0502020204030204" pitchFamily="34" charset="0"/>
                <a:ea typeface="Calibri" panose="020F0502020204030204" pitchFamily="34" charset="0"/>
                <a:cs typeface="Times New Roman" panose="02020603050405020304" pitchFamily="18" charset="0"/>
              </a:rPr>
              <a:t> “Embarque na Saúde” a decorrer nos aeroportos de Faro, Lisboa e Porto dirigido a migrantes retidos nas fronteiras . </a:t>
            </a:r>
            <a:r>
              <a:rPr lang="pt-PT" sz="1800" spc="115" dirty="0">
                <a:solidFill>
                  <a:srgbClr val="616161"/>
                </a:solidFill>
                <a:effectLst/>
                <a:latin typeface="Titillium Web" pitchFamily="2" charset="77"/>
                <a:ea typeface="Calibri" panose="020F0502020204030204" pitchFamily="34" charset="0"/>
                <a:cs typeface="Times New Roman" panose="02020603050405020304" pitchFamily="18" charset="0"/>
              </a:rPr>
              <a:t>  (</a:t>
            </a:r>
            <a:r>
              <a:rPr lang="pt-PT" sz="1800" dirty="0">
                <a:effectLst/>
                <a:latin typeface="Calibri" panose="020F0502020204030204" pitchFamily="34" charset="0"/>
                <a:ea typeface="Calibri" panose="020F0502020204030204" pitchFamily="34" charset="0"/>
                <a:cs typeface="Times New Roman" panose="02020603050405020304" pitchFamily="18" charset="0"/>
              </a:rPr>
              <a:t>Espaço Equiparado a Centro de Instalação Temporária (EECIT) e Unidade Habitacional de Santo António - HUSA) (Slide 10).</a:t>
            </a:r>
          </a:p>
          <a:p>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10</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1696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PT" sz="1800" dirty="0">
                <a:effectLst/>
                <a:latin typeface="Calibri" panose="020F0502020204030204" pitchFamily="34" charset="0"/>
                <a:ea typeface="Calibri" panose="020F0502020204030204" pitchFamily="34" charset="0"/>
                <a:cs typeface="Times New Roman" panose="02020603050405020304" pitchFamily="18" charset="0"/>
              </a:rPr>
              <a:t>Antes de passarmos ao tema da nossa intervenção gostaríamos de lembrar aqui todos os trabalhadores humanitários  que com risco de vida, trabalham nas zonas de conflito, Gaza, Ucrânia, Líbano, Haiti, Sudão, Congo, entre outros.  .  (Slide 11)</a:t>
            </a:r>
          </a:p>
          <a:p>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11</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0141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Estes são os nossos resultados no ultimo ano. Tanto nos projetos nacionais, ....</a:t>
            </a:r>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12</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6773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 como nos internacionais</a:t>
            </a:r>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13</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6563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PT" sz="1800" dirty="0">
                <a:effectLst/>
                <a:latin typeface="Calibri" panose="020F0502020204030204" pitchFamily="34" charset="0"/>
                <a:ea typeface="Calibri" panose="020F0502020204030204" pitchFamily="34" charset="0"/>
                <a:cs typeface="Times New Roman" panose="02020603050405020304" pitchFamily="18" charset="0"/>
              </a:rPr>
              <a:t>Entrando no tema, os </a:t>
            </a:r>
            <a:r>
              <a:rPr lang="pt-PT" sz="1800" b="1" dirty="0">
                <a:effectLst/>
                <a:latin typeface="Calibri" panose="020F0502020204030204" pitchFamily="34" charset="0"/>
                <a:ea typeface="Calibri" panose="020F0502020204030204" pitchFamily="34" charset="0"/>
                <a:cs typeface="Times New Roman" panose="02020603050405020304" pitchFamily="18" charset="0"/>
              </a:rPr>
              <a:t>Cuidados de Saúde Primários (CSP)</a:t>
            </a:r>
            <a:r>
              <a:rPr lang="pt-PT" sz="1800" dirty="0">
                <a:effectLst/>
                <a:latin typeface="Calibri" panose="020F0502020204030204" pitchFamily="34" charset="0"/>
                <a:ea typeface="Calibri" panose="020F0502020204030204" pitchFamily="34" charset="0"/>
                <a:cs typeface="Times New Roman" panose="02020603050405020304" pitchFamily="18" charset="0"/>
              </a:rPr>
              <a:t> representam o </a:t>
            </a:r>
            <a:r>
              <a:rPr lang="pt-PT" sz="1800" b="1" dirty="0">
                <a:effectLst/>
                <a:latin typeface="Calibri" panose="020F0502020204030204" pitchFamily="34" charset="0"/>
                <a:ea typeface="Calibri" panose="020F0502020204030204" pitchFamily="34" charset="0"/>
                <a:cs typeface="Times New Roman" panose="02020603050405020304" pitchFamily="18" charset="0"/>
              </a:rPr>
              <a:t>primeiro nível de contato</a:t>
            </a:r>
            <a:r>
              <a:rPr lang="pt-PT" sz="1800" dirty="0">
                <a:effectLst/>
                <a:latin typeface="Calibri" panose="020F0502020204030204" pitchFamily="34" charset="0"/>
                <a:ea typeface="Calibri" panose="020F0502020204030204" pitchFamily="34" charset="0"/>
                <a:cs typeface="Times New Roman" panose="02020603050405020304" pitchFamily="18" charset="0"/>
              </a:rPr>
              <a:t> dos cidadãos com o Sistema Nacional de Saúde (SNS) e são caracterizados por sua </a:t>
            </a:r>
            <a:r>
              <a:rPr lang="pt-PT" sz="1800" b="1" dirty="0">
                <a:effectLst/>
                <a:latin typeface="Calibri" panose="020F0502020204030204" pitchFamily="34" charset="0"/>
                <a:ea typeface="Calibri" panose="020F0502020204030204" pitchFamily="34" charset="0"/>
                <a:cs typeface="Times New Roman" panose="02020603050405020304" pitchFamily="18" charset="0"/>
              </a:rPr>
              <a:t>proximidade</a:t>
            </a:r>
            <a:r>
              <a:rPr lang="pt-PT" sz="1800" dirty="0">
                <a:effectLst/>
                <a:latin typeface="Calibri" panose="020F0502020204030204" pitchFamily="34" charset="0"/>
                <a:ea typeface="Calibri" panose="020F0502020204030204" pitchFamily="34" charset="0"/>
                <a:cs typeface="Times New Roman" panose="02020603050405020304" pitchFamily="18" charset="0"/>
              </a:rPr>
              <a:t> e desenvolvimento nos contextos em que as pessoas vivem, trabalham ou estudam, como ilustra este testemunho de um dos nossos voluntários em Moçambique. (Slide 14)</a:t>
            </a:r>
          </a:p>
          <a:p>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14</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0017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gn="l"/>
            <a:r>
              <a:rPr lang="pt-PT" b="0" i="0" u="none" strike="noStrike" dirty="0">
                <a:solidFill>
                  <a:srgbClr val="000000"/>
                </a:solidFill>
                <a:effectLst/>
              </a:rPr>
              <a:t>Os </a:t>
            </a:r>
            <a:r>
              <a:rPr lang="pt-PT" b="1" i="0" u="none" strike="noStrike" dirty="0">
                <a:solidFill>
                  <a:srgbClr val="000000"/>
                </a:solidFill>
                <a:effectLst/>
              </a:rPr>
              <a:t>Cuidados de Saúde Primários (CSP)</a:t>
            </a:r>
            <a:r>
              <a:rPr lang="pt-PT" b="0" i="0" u="none" strike="noStrike" dirty="0">
                <a:solidFill>
                  <a:srgbClr val="000000"/>
                </a:solidFill>
                <a:effectLst/>
              </a:rPr>
              <a:t> são definidos como cuidados essenciais de saúde que utilizam métodos e tecnologias práticas, baseados em evidências científicas e aceitos socialmente, garantindo acessibilidade para todos os indivíduos e famílias da comunidade.</a:t>
            </a:r>
          </a:p>
          <a:p>
            <a:pPr algn="l"/>
            <a:r>
              <a:rPr lang="pt-PT" b="0" i="0" u="none" strike="noStrike" dirty="0">
                <a:solidFill>
                  <a:srgbClr val="000000"/>
                </a:solidFill>
                <a:effectLst/>
              </a:rPr>
              <a:t>Assim, os CSP atuam como um ponto central para a promoção da saúde e prevenção de doenças, oferecendo um cuidado integrado e acessível à comunidade. </a:t>
            </a:r>
            <a:r>
              <a:rPr lang="en-US" sz="1800" dirty="0">
                <a:effectLst/>
                <a:latin typeface="Calibri" panose="020F0502020204030204" pitchFamily="34" charset="0"/>
                <a:ea typeface="Calibri" panose="020F0502020204030204" pitchFamily="34" charset="0"/>
                <a:cs typeface="Times New Roman" panose="02020603050405020304" pitchFamily="18" charset="0"/>
              </a:rPr>
              <a:t>(Slide 15)</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pt-PT" b="0" i="0" u="none" strike="noStrike" dirty="0">
              <a:solidFill>
                <a:srgbClr val="000000"/>
              </a:solidFill>
              <a:effectLst/>
            </a:endParaRPr>
          </a:p>
          <a:p>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15</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4389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1800" b="1" dirty="0">
              <a:solidFill>
                <a:srgbClr val="0E0E0E"/>
              </a:solidFill>
              <a:effectLst/>
              <a:latin typeface="System Font"/>
              <a:ea typeface="Calibri" panose="020F0502020204030204" pitchFamily="34" charset="0"/>
              <a:cs typeface="System Font"/>
            </a:endParaRPr>
          </a:p>
          <a:p>
            <a:r>
              <a:rPr lang="pt-PT" sz="1800" dirty="0">
                <a:effectLst/>
                <a:latin typeface="Calibri" panose="020F0502020204030204" pitchFamily="34" charset="0"/>
                <a:ea typeface="Calibri" panose="020F0502020204030204" pitchFamily="34" charset="0"/>
                <a:cs typeface="Times New Roman" panose="02020603050405020304" pitchFamily="18" charset="0"/>
              </a:rPr>
              <a:t>Nesta comunicação, baseada na experiência portuguesa, não iremos falar de Assistência médica em crise ou catástrofe. Os cuidados de emergência em CSP servem um propósito distinto dentro do Sistema de saúde, com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objectivos</a:t>
            </a:r>
            <a:r>
              <a:rPr lang="pt-PT" sz="1800" dirty="0">
                <a:effectLst/>
                <a:latin typeface="Calibri" panose="020F0502020204030204" pitchFamily="34" charset="0"/>
                <a:ea typeface="Calibri" panose="020F0502020204030204" pitchFamily="34" charset="0"/>
                <a:cs typeface="Times New Roman" panose="02020603050405020304" pitchFamily="18" charset="0"/>
              </a:rPr>
              <a:t>, cronogramas e implicações estratégicas distintos. Perceber as diferenças realçadas neste quadro (Slide 16) é importante, nomeadamente a necessidade de desenhar esses cuidados em integração com os restantes recursos de saúde e sociais na comunidade, para um desenvolvimento a longo-termo.</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highlight>
                  <a:srgbClr val="00FFFF"/>
                </a:highlight>
                <a:latin typeface="Helvetica" pitchFamily="2" charset="0"/>
                <a:ea typeface="Calibri" panose="020F0502020204030204" pitchFamily="34" charset="0"/>
                <a:cs typeface="Helvetica" pitchFamily="2" charset="0"/>
              </a:rPr>
              <a:t> </a:t>
            </a:r>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16</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2113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342900" lvl="0" indent="-342900" algn="l">
              <a:buSzPts val="1000"/>
              <a:buFont typeface="Symbol" pitchFamily="2" charset="2"/>
              <a:buChar char=""/>
              <a:tabLst>
                <a:tab pos="457200" algn="l"/>
              </a:tabLst>
            </a:pP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Definição</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cuidados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imediatos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prestados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à</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vítima</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dentro</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da </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"Golden Hour"</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crítica</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primeira</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hora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após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a:latin typeface="Open Sans" panose="020B0606030504020204" pitchFamily="34" charset="0"/>
                <a:ea typeface="Open Sans" panose="020B0606030504020204" pitchFamily="34" charset="0"/>
                <a:cs typeface="Open Sans" panose="020B0606030504020204" pitchFamily="34" charset="0"/>
              </a:rPr>
              <a:t>um </a:t>
            </a:r>
            <a:r>
              <a:rPr lang="en-US" sz="2400" dirty="0" err="1">
                <a:latin typeface="Open Sans" panose="020B0606030504020204" pitchFamily="34" charset="0"/>
                <a:ea typeface="Open Sans" panose="020B0606030504020204" pitchFamily="34" charset="0"/>
                <a:cs typeface="Open Sans" panose="020B0606030504020204" pitchFamily="34" charset="0"/>
              </a:rPr>
              <a:t>acidente</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ou</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emergência</a:t>
            </a:r>
            <a:r>
              <a:rPr lang="en-US" sz="2400" dirty="0">
                <a:latin typeface="Open Sans" panose="020B0606030504020204" pitchFamily="34" charset="0"/>
                <a:ea typeface="Open Sans" panose="020B0606030504020204" pitchFamily="34" charset="0"/>
                <a:cs typeface="Open Sans" panose="020B0606030504020204" pitchFamily="34" charset="0"/>
              </a:rPr>
              <a:t>) para </a:t>
            </a:r>
            <a:r>
              <a:rPr lang="en-US" sz="2400" dirty="0" err="1">
                <a:latin typeface="Open Sans" panose="020B0606030504020204" pitchFamily="34" charset="0"/>
                <a:ea typeface="Open Sans" panose="020B0606030504020204" pitchFamily="34" charset="0"/>
                <a:cs typeface="Open Sans" panose="020B0606030504020204" pitchFamily="34" charset="0"/>
              </a:rPr>
              <a:t>prevenir</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morte</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ou</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incapacidade</a:t>
            </a:r>
            <a:r>
              <a:rPr lang="en-US" sz="2400" dirty="0">
                <a:latin typeface="Open Sans" panose="020B0606030504020204" pitchFamily="34" charset="0"/>
                <a:ea typeface="Open Sans" panose="020B0606030504020204" pitchFamily="34" charset="0"/>
                <a:cs typeface="Open Sans" panose="020B0606030504020204" pitchFamily="34" charset="0"/>
              </a:rPr>
              <a:t> grave. </a:t>
            </a:r>
            <a:endParaRPr lang="pt-PT"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SzPts val="1000"/>
              <a:buFont typeface="Symbol" pitchFamily="2" charset="2"/>
              <a:buChar char=""/>
              <a:tabLst>
                <a:tab pos="457200" algn="l"/>
              </a:tabLst>
            </a:pPr>
            <a:endParaRPr lang="pt-PT" sz="2400" b="1"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SzPts val="1000"/>
              <a:buFont typeface="Symbol" pitchFamily="2" charset="2"/>
              <a:buChar char=""/>
              <a:tabLst>
                <a:tab pos="457200" algn="l"/>
              </a:tabLst>
            </a:pPr>
            <a:r>
              <a:rPr lang="pt-PT"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Elementos-chave</a:t>
            </a:r>
            <a:r>
              <a:rPr lang="pt-PT"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p>
          <a:p>
            <a:pPr marL="742950" lvl="1" indent="-285750" algn="l">
              <a:buSzPts val="1000"/>
              <a:buFont typeface="Courier New" panose="02070309020205020404" pitchFamily="49" charset="0"/>
              <a:buChar char="o"/>
              <a:tabLst>
                <a:tab pos="914400" algn="l"/>
              </a:tabLst>
            </a:pP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Reconhecimento</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precoce</a:t>
            </a:r>
            <a:r>
              <a:rPr lang="en-US" sz="2400" b="1" dirty="0">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Pronta</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Identificação</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uma</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emergência</a:t>
            </a:r>
            <a:endPar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SzPts val="1000"/>
              <a:buFont typeface="Courier New" panose="02070309020205020404" pitchFamily="49" charset="0"/>
              <a:buChar char="o"/>
              <a:tabLst>
                <a:tab pos="914400" algn="l"/>
              </a:tabLst>
            </a:pPr>
            <a:endPar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SzPts val="1000"/>
              <a:buFont typeface="Courier New" panose="02070309020205020404" pitchFamily="49" charset="0"/>
              <a:buChar char="o"/>
              <a:tabLst>
                <a:tab pos="914400" algn="l"/>
              </a:tabLst>
            </a:pP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Estabilização</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Fornecer</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cuidados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iniciais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estabilização</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da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vítima</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antes de a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transferir</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para um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serviço</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saúde</a:t>
            </a:r>
            <a:endPar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SzPts val="1000"/>
              <a:buFont typeface="Courier New" panose="02070309020205020404" pitchFamily="49" charset="0"/>
              <a:buChar char="o"/>
              <a:tabLst>
                <a:tab pos="914400" algn="l"/>
              </a:tabLst>
            </a:pPr>
            <a:endPar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SzPts val="1000"/>
              <a:buFont typeface="Courier New" panose="02070309020205020404" pitchFamily="49" charset="0"/>
              <a:buChar char="o"/>
              <a:tabLst>
                <a:tab pos="914400" algn="l"/>
              </a:tabLst>
            </a:pPr>
            <a:r>
              <a:rPr lang="en-US" sz="2400" b="1" dirty="0" err="1">
                <a:latin typeface="Open Sans" panose="020B0606030504020204" pitchFamily="34" charset="0"/>
                <a:ea typeface="Open Sans" panose="020B0606030504020204" pitchFamily="34" charset="0"/>
                <a:cs typeface="Open Sans" panose="020B0606030504020204" pitchFamily="34" charset="0"/>
              </a:rPr>
              <a:t>Prontidão</a:t>
            </a:r>
            <a:r>
              <a:rPr lang="en-US" sz="2400" b="1" dirty="0">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Intervenção</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rápida</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nas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primeiras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horas </a:t>
            </a:r>
            <a:r>
              <a:rPr lang="en-US" sz="2400" dirty="0" err="1">
                <a:latin typeface="Open Sans" panose="020B0606030504020204" pitchFamily="34" charset="0"/>
                <a:ea typeface="Open Sans" panose="020B0606030504020204" pitchFamily="34" charset="0"/>
                <a:cs typeface="Open Sans" panose="020B0606030504020204" pitchFamily="34" charset="0"/>
              </a:rPr>
              <a:t>pode</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reduzir</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significativamente</a:t>
            </a:r>
            <a:r>
              <a:rPr lang="en-US" sz="2400" dirty="0">
                <a:latin typeface="Open Sans" panose="020B0606030504020204" pitchFamily="34" charset="0"/>
                <a:ea typeface="Open Sans" panose="020B0606030504020204" pitchFamily="34" charset="0"/>
                <a:cs typeface="Open Sans" panose="020B0606030504020204" pitchFamily="34" charset="0"/>
              </a:rPr>
              <a:t> a </a:t>
            </a:r>
            <a:r>
              <a:rPr lang="en-US" sz="2400" dirty="0" err="1">
                <a:latin typeface="Open Sans" panose="020B0606030504020204" pitchFamily="34" charset="0"/>
                <a:ea typeface="Open Sans" panose="020B0606030504020204" pitchFamily="34" charset="0"/>
                <a:cs typeface="Open Sans" panose="020B0606030504020204" pitchFamily="34" charset="0"/>
              </a:rPr>
              <a:t>morbilidade</a:t>
            </a:r>
            <a:r>
              <a:rPr lang="en-US" sz="2400" dirty="0">
                <a:latin typeface="Open Sans" panose="020B0606030504020204" pitchFamily="34" charset="0"/>
                <a:ea typeface="Open Sans" panose="020B0606030504020204" pitchFamily="34" charset="0"/>
                <a:cs typeface="Open Sans" panose="020B0606030504020204" pitchFamily="34" charset="0"/>
              </a:rPr>
              <a:t> e </a:t>
            </a:r>
            <a:r>
              <a:rPr lang="en-US" sz="2400" dirty="0" err="1">
                <a:latin typeface="Open Sans" panose="020B0606030504020204" pitchFamily="34" charset="0"/>
                <a:ea typeface="Open Sans" panose="020B0606030504020204" pitchFamily="34" charset="0"/>
                <a:cs typeface="Open Sans" panose="020B0606030504020204" pitchFamily="34" charset="0"/>
              </a:rPr>
              <a:t>mortalidade</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SzPts val="1000"/>
              <a:buFont typeface="Courier New" panose="02070309020205020404" pitchFamily="49" charset="0"/>
              <a:buChar char="o"/>
              <a:tabLst>
                <a:tab pos="914400" algn="l"/>
              </a:tabLst>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tabLst>
                <a:tab pos="457200" algn="l"/>
              </a:tabLst>
            </a:pPr>
            <a:r>
              <a:rPr lang="pt-PT" sz="1200" b="1" dirty="0">
                <a:effectLst/>
                <a:latin typeface="Calibri" panose="020F0502020204030204" pitchFamily="34" charset="0"/>
                <a:ea typeface="Calibri" panose="020F0502020204030204" pitchFamily="34" charset="0"/>
                <a:cs typeface="Times New Roman" panose="02020603050405020304" pitchFamily="18" charset="0"/>
              </a:rPr>
              <a:t>Os Cuidados de Emergência</a:t>
            </a:r>
            <a:r>
              <a:rPr lang="pt-PT" sz="1200" dirty="0">
                <a:effectLst/>
                <a:latin typeface="Calibri" panose="020F0502020204030204" pitchFamily="34" charset="0"/>
                <a:ea typeface="Calibri" panose="020F0502020204030204" pitchFamily="34" charset="0"/>
                <a:cs typeface="Times New Roman" panose="02020603050405020304" pitchFamily="18" charset="0"/>
              </a:rPr>
              <a:t> definem-se como “cuidados imediatos prestados à vítima dentro da </a:t>
            </a:r>
            <a:r>
              <a:rPr lang="pt-PT" sz="1200" b="1" dirty="0">
                <a:effectLst/>
                <a:latin typeface="Calibri" panose="020F0502020204030204" pitchFamily="34" charset="0"/>
                <a:ea typeface="Calibri" panose="020F0502020204030204" pitchFamily="34" charset="0"/>
                <a:cs typeface="Times New Roman" panose="02020603050405020304" pitchFamily="18" charset="0"/>
              </a:rPr>
              <a:t>"Golden </a:t>
            </a:r>
            <a:r>
              <a:rPr lang="pt-PT" sz="1200" b="1" dirty="0" err="1">
                <a:effectLst/>
                <a:latin typeface="Calibri" panose="020F0502020204030204" pitchFamily="34" charset="0"/>
                <a:ea typeface="Calibri" panose="020F0502020204030204" pitchFamily="34" charset="0"/>
                <a:cs typeface="Times New Roman" panose="02020603050405020304" pitchFamily="18" charset="0"/>
              </a:rPr>
              <a:t>Hour</a:t>
            </a:r>
            <a:r>
              <a:rPr lang="pt-PT" sz="1200" b="1" dirty="0">
                <a:effectLst/>
                <a:latin typeface="Calibri" panose="020F0502020204030204" pitchFamily="34" charset="0"/>
                <a:ea typeface="Calibri" panose="020F0502020204030204" pitchFamily="34" charset="0"/>
                <a:cs typeface="Times New Roman" panose="02020603050405020304" pitchFamily="18" charset="0"/>
              </a:rPr>
              <a:t>"</a:t>
            </a:r>
            <a:r>
              <a:rPr lang="pt-PT" sz="1200" dirty="0">
                <a:effectLst/>
                <a:latin typeface="Calibri" panose="020F0502020204030204" pitchFamily="34" charset="0"/>
                <a:ea typeface="Calibri" panose="020F0502020204030204" pitchFamily="34" charset="0"/>
                <a:cs typeface="Times New Roman" panose="02020603050405020304" pitchFamily="18" charset="0"/>
              </a:rPr>
              <a:t> (a crítica primeira hora após um acidente ou emergência) para prevenir morte ou incapacidade grave.” (Slide 17) Os seus </a:t>
            </a:r>
            <a:r>
              <a:rPr lang="pt-PT" sz="1200" b="1" dirty="0">
                <a:effectLst/>
                <a:latin typeface="Calibri" panose="020F0502020204030204" pitchFamily="34" charset="0"/>
                <a:ea typeface="Calibri" panose="020F0502020204030204" pitchFamily="34" charset="0"/>
                <a:cs typeface="Times New Roman" panose="02020603050405020304" pitchFamily="18" charset="0"/>
              </a:rPr>
              <a:t>Elementos-chave</a:t>
            </a:r>
            <a:r>
              <a:rPr lang="pt-PT" sz="1200" dirty="0">
                <a:effectLst/>
                <a:latin typeface="Calibri" panose="020F0502020204030204" pitchFamily="34" charset="0"/>
                <a:ea typeface="Calibri" panose="020F0502020204030204" pitchFamily="34" charset="0"/>
                <a:cs typeface="Times New Roman" panose="02020603050405020304" pitchFamily="18" charset="0"/>
              </a:rPr>
              <a:t> são:</a:t>
            </a:r>
          </a:p>
          <a:p>
            <a:pPr marL="742950" lvl="1" indent="-285750">
              <a:buFont typeface="Courier New" panose="02070309020205020404" pitchFamily="49" charset="0"/>
              <a:buChar char="o"/>
            </a:pPr>
            <a:r>
              <a:rPr lang="pt-PT" sz="1200" b="1" dirty="0">
                <a:effectLst/>
                <a:latin typeface="Calibri" panose="020F0502020204030204" pitchFamily="34" charset="0"/>
                <a:ea typeface="Calibri" panose="020F0502020204030204" pitchFamily="34" charset="0"/>
                <a:cs typeface="Times New Roman" panose="02020603050405020304" pitchFamily="18" charset="0"/>
              </a:rPr>
              <a:t>Reconhecimento precoce: </a:t>
            </a:r>
            <a:r>
              <a:rPr lang="pt-PT" sz="1200" dirty="0">
                <a:effectLst/>
                <a:latin typeface="Calibri" panose="020F0502020204030204" pitchFamily="34" charset="0"/>
                <a:ea typeface="Calibri" panose="020F0502020204030204" pitchFamily="34" charset="0"/>
                <a:cs typeface="Times New Roman" panose="02020603050405020304" pitchFamily="18" charset="0"/>
              </a:rPr>
              <a:t>Pronta Identificação de uma emergência</a:t>
            </a:r>
          </a:p>
          <a:p>
            <a:pPr marL="742950" lvl="1" indent="-285750">
              <a:buFont typeface="Courier New" panose="02070309020205020404" pitchFamily="49" charset="0"/>
              <a:buChar char="o"/>
            </a:pPr>
            <a:r>
              <a:rPr lang="pt-PT" sz="1200" b="1" dirty="0">
                <a:effectLst/>
                <a:latin typeface="Calibri" panose="020F0502020204030204" pitchFamily="34" charset="0"/>
                <a:ea typeface="Calibri" panose="020F0502020204030204" pitchFamily="34" charset="0"/>
                <a:cs typeface="Times New Roman" panose="02020603050405020304" pitchFamily="18" charset="0"/>
              </a:rPr>
              <a:t>Estabilização</a:t>
            </a:r>
            <a:r>
              <a:rPr lang="pt-PT" sz="1200" dirty="0">
                <a:effectLst/>
                <a:latin typeface="Calibri" panose="020F0502020204030204" pitchFamily="34" charset="0"/>
                <a:ea typeface="Calibri" panose="020F0502020204030204" pitchFamily="34" charset="0"/>
                <a:cs typeface="Times New Roman" panose="02020603050405020304" pitchFamily="18" charset="0"/>
              </a:rPr>
              <a:t>: Fornecer cuidados iniciais de estabilização da vítima antes de a transferir para um serviço de saúde</a:t>
            </a:r>
          </a:p>
          <a:p>
            <a:pPr marL="742950" lvl="1" indent="-285750">
              <a:buFont typeface="Courier New" panose="02070309020205020404" pitchFamily="49" charset="0"/>
              <a:buChar char="o"/>
            </a:pPr>
            <a:r>
              <a:rPr lang="pt-PT" sz="1200" b="1" dirty="0">
                <a:effectLst/>
                <a:latin typeface="Calibri" panose="020F0502020204030204" pitchFamily="34" charset="0"/>
                <a:ea typeface="Calibri" panose="020F0502020204030204" pitchFamily="34" charset="0"/>
                <a:cs typeface="Times New Roman" panose="02020603050405020304" pitchFamily="18" charset="0"/>
              </a:rPr>
              <a:t>Prontidão: </a:t>
            </a:r>
            <a:r>
              <a:rPr lang="pt-PT" sz="1200" dirty="0">
                <a:effectLst/>
                <a:latin typeface="Calibri" panose="020F0502020204030204" pitchFamily="34" charset="0"/>
                <a:ea typeface="Calibri" panose="020F0502020204030204" pitchFamily="34" charset="0"/>
                <a:cs typeface="Times New Roman" panose="02020603050405020304" pitchFamily="18" charset="0"/>
              </a:rPr>
              <a:t>Intervenção rápida nas primeiras horas pode reduzir significativamente a morbilidade e mortalidade.</a:t>
            </a:r>
          </a:p>
          <a:p>
            <a:pPr marL="742950" lvl="1" indent="-285750" algn="l">
              <a:buSzPts val="1000"/>
              <a:buFont typeface="Courier New" panose="02070309020205020404" pitchFamily="49" charset="0"/>
              <a:buChar char="o"/>
              <a:tabLst>
                <a:tab pos="914400" algn="l"/>
              </a:tabLst>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17</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995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spcBef>
                <a:spcPts val="200"/>
              </a:spcBef>
            </a:pPr>
            <a:r>
              <a:rPr lang="en-US" sz="18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Três</a:t>
            </a:r>
            <a:r>
              <a:rPr lang="en-US" sz="18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Ps</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p>
          <a:p>
            <a:pPr>
              <a:spcBef>
                <a:spcPts val="200"/>
              </a:spcBef>
            </a:pPr>
            <a:endParaRPr lang="pt-PT" sz="18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Font typeface="+mj-lt"/>
              <a:buAutoNum type="arabicPeriod"/>
              <a:tabLst>
                <a:tab pos="457200" algn="l"/>
              </a:tabLst>
            </a:pPr>
            <a:r>
              <a:rPr lang="en-US" sz="18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Preservar</a:t>
            </a:r>
            <a:r>
              <a:rPr lang="en-US" sz="18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Vida</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Prevenir</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ameças</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imediatas</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à</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vida</a:t>
            </a:r>
            <a:endPar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Font typeface="+mj-lt"/>
              <a:buAutoNum type="arabicPeriod"/>
              <a:tabLst>
                <a:tab pos="457200" algn="l"/>
              </a:tabLst>
            </a:pPr>
            <a:endParaRPr lang="en-US" sz="18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Font typeface="+mj-lt"/>
              <a:buAutoNum type="arabicPeriod"/>
              <a:tabLst>
                <a:tab pos="457200" algn="l"/>
              </a:tabLst>
            </a:pPr>
            <a:r>
              <a:rPr lang="en-US" sz="18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Promover</a:t>
            </a:r>
            <a:r>
              <a:rPr lang="en-US" sz="18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a:t>
            </a:r>
            <a:r>
              <a:rPr lang="en-US" sz="18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Cura</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Estabilizar</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vítima</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para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facilitar</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recuperação</a:t>
            </a:r>
            <a:endPar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Font typeface="+mj-lt"/>
              <a:buAutoNum type="arabicPeriod"/>
              <a:tabLst>
                <a:tab pos="457200" algn="l"/>
              </a:tabLst>
            </a:pPr>
            <a:endParaRPr lang="en-US" sz="18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Font typeface="+mj-lt"/>
              <a:buAutoNum type="arabicPeriod"/>
              <a:tabLst>
                <a:tab pos="457200" algn="l"/>
              </a:tabLst>
            </a:pPr>
            <a:r>
              <a:rPr lang="en-US" sz="18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Prevenir</a:t>
            </a:r>
            <a:r>
              <a:rPr lang="en-US" sz="18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Complicações</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Mitigar</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riscos</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agravamento</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doenças</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ou</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lesões</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adicionais</a:t>
            </a:r>
            <a:endPar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US" sz="1800" dirty="0">
                <a:latin typeface="Open Sans" panose="020B0606030504020204" pitchFamily="34" charset="0"/>
                <a:ea typeface="Open Sans" panose="020B0606030504020204" pitchFamily="34" charset="0"/>
                <a:cs typeface="Open Sans" panose="020B0606030504020204" pitchFamily="34" charset="0"/>
              </a:rPr>
              <a:t>Pela</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adesão</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estes</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princípios</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sistemas</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emergência</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têm</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como</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objetivo</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optimizar</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outcomes e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melhorar</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taxas</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sobrevida</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nas</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situações</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críticas</a:t>
            </a:r>
            <a:endPar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spcBef>
                <a:spcPts val="200"/>
              </a:spcBef>
            </a:pPr>
            <a:endParaRPr lang="pt-PT" sz="18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200"/>
              </a:spcBef>
              <a:spcAft>
                <a:spcPts val="0"/>
              </a:spcAft>
              <a:buClr>
                <a:srgbClr val="000000"/>
              </a:buClr>
              <a:buSzPts val="1400"/>
              <a:buFont typeface="Arial"/>
              <a:buNone/>
              <a:tabLst/>
              <a:defRPr/>
            </a:pPr>
            <a:r>
              <a:rPr lang="pt-PT" sz="1800" dirty="0">
                <a:effectLst/>
                <a:latin typeface="Calibri" panose="020F0502020204030204" pitchFamily="34" charset="0"/>
                <a:ea typeface="Calibri" panose="020F0502020204030204" pitchFamily="34" charset="0"/>
                <a:cs typeface="Times New Roman" panose="02020603050405020304" pitchFamily="18" charset="0"/>
              </a:rPr>
              <a:t>Os </a:t>
            </a:r>
            <a:r>
              <a:rPr lang="pt-PT" sz="1800" b="1" dirty="0">
                <a:effectLst/>
                <a:latin typeface="Calibri" panose="020F0502020204030204" pitchFamily="34" charset="0"/>
                <a:ea typeface="Calibri" panose="020F0502020204030204" pitchFamily="34" charset="0"/>
                <a:cs typeface="Times New Roman" panose="02020603050405020304" pitchFamily="18" charset="0"/>
              </a:rPr>
              <a:t>princípios dos Cuidados de Emergência </a:t>
            </a:r>
            <a:r>
              <a:rPr lang="pt-PT" sz="1800" dirty="0">
                <a:effectLst/>
                <a:latin typeface="Calibri" panose="020F0502020204030204" pitchFamily="34" charset="0"/>
                <a:ea typeface="Calibri" panose="020F0502020204030204" pitchFamily="34" charset="0"/>
                <a:cs typeface="Times New Roman" panose="02020603050405020304" pitchFamily="18" charset="0"/>
              </a:rPr>
              <a:t>seguem os </a:t>
            </a:r>
            <a:r>
              <a:rPr lang="pt-PT" sz="1800" b="1" dirty="0">
                <a:effectLst/>
                <a:latin typeface="Calibri" panose="020F0502020204030204" pitchFamily="34" charset="0"/>
                <a:ea typeface="Calibri" panose="020F0502020204030204" pitchFamily="34" charset="0"/>
                <a:cs typeface="Times New Roman" panose="02020603050405020304" pitchFamily="18" charset="0"/>
              </a:rPr>
              <a:t>Três Ps</a:t>
            </a:r>
            <a:r>
              <a:rPr lang="pt-PT" sz="1800" dirty="0">
                <a:effectLst/>
                <a:latin typeface="Calibri" panose="020F0502020204030204" pitchFamily="34" charset="0"/>
                <a:ea typeface="Calibri" panose="020F0502020204030204" pitchFamily="34" charset="0"/>
                <a:cs typeface="Times New Roman" panose="02020603050405020304" pitchFamily="18" charset="0"/>
              </a:rPr>
              <a:t>: 1) </a:t>
            </a:r>
            <a:r>
              <a:rPr lang="pt-PT" sz="1800" b="1" dirty="0">
                <a:effectLst/>
                <a:latin typeface="Calibri" panose="020F0502020204030204" pitchFamily="34" charset="0"/>
                <a:ea typeface="Calibri" panose="020F0502020204030204" pitchFamily="34" charset="0"/>
                <a:cs typeface="Times New Roman" panose="02020603050405020304" pitchFamily="18" charset="0"/>
              </a:rPr>
              <a:t>Preservar a Vida: </a:t>
            </a:r>
            <a:r>
              <a:rPr lang="pt-PT" sz="1800" dirty="0">
                <a:effectLst/>
                <a:latin typeface="Calibri" panose="020F0502020204030204" pitchFamily="34" charset="0"/>
                <a:ea typeface="Calibri" panose="020F0502020204030204" pitchFamily="34" charset="0"/>
                <a:cs typeface="Times New Roman" panose="02020603050405020304" pitchFamily="18" charset="0"/>
              </a:rPr>
              <a:t>Prevenir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ameças</a:t>
            </a:r>
            <a:r>
              <a:rPr lang="pt-PT" sz="1800" dirty="0">
                <a:effectLst/>
                <a:latin typeface="Calibri" panose="020F0502020204030204" pitchFamily="34" charset="0"/>
                <a:ea typeface="Calibri" panose="020F0502020204030204" pitchFamily="34" charset="0"/>
                <a:cs typeface="Times New Roman" panose="02020603050405020304" pitchFamily="18" charset="0"/>
              </a:rPr>
              <a:t> imediatas à vida; 2) </a:t>
            </a:r>
            <a:r>
              <a:rPr lang="pt-PT" sz="1800" b="1" dirty="0">
                <a:effectLst/>
                <a:latin typeface="Calibri" panose="020F0502020204030204" pitchFamily="34" charset="0"/>
                <a:ea typeface="Calibri" panose="020F0502020204030204" pitchFamily="34" charset="0"/>
                <a:cs typeface="Times New Roman" panose="02020603050405020304" pitchFamily="18" charset="0"/>
              </a:rPr>
              <a:t>Promover a Cura: </a:t>
            </a:r>
            <a:r>
              <a:rPr lang="pt-PT" sz="1800" dirty="0">
                <a:effectLst/>
                <a:latin typeface="Calibri" panose="020F0502020204030204" pitchFamily="34" charset="0"/>
                <a:ea typeface="Calibri" panose="020F0502020204030204" pitchFamily="34" charset="0"/>
                <a:cs typeface="Times New Roman" panose="02020603050405020304" pitchFamily="18" charset="0"/>
              </a:rPr>
              <a:t>Estabilizar a vítima para facilitar a recuperação e 3) </a:t>
            </a:r>
            <a:r>
              <a:rPr lang="pt-PT" sz="1800" b="1" dirty="0">
                <a:effectLst/>
                <a:latin typeface="Calibri" panose="020F0502020204030204" pitchFamily="34" charset="0"/>
                <a:ea typeface="Calibri" panose="020F0502020204030204" pitchFamily="34" charset="0"/>
                <a:cs typeface="Times New Roman" panose="02020603050405020304" pitchFamily="18" charset="0"/>
              </a:rPr>
              <a:t>Prevenir Complicações: </a:t>
            </a:r>
            <a:r>
              <a:rPr lang="pt-PT" sz="1800" dirty="0">
                <a:effectLst/>
                <a:latin typeface="Calibri" panose="020F0502020204030204" pitchFamily="34" charset="0"/>
                <a:ea typeface="Calibri" panose="020F0502020204030204" pitchFamily="34" charset="0"/>
                <a:cs typeface="Times New Roman" panose="02020603050405020304" pitchFamily="18" charset="0"/>
              </a:rPr>
              <a:t>Mitigar os riscos de agravamento de doenças ou lesões adicionais. Pela adesão a estes princípios, os sistemas de emergência têm como objetivo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optimizar</a:t>
            </a:r>
            <a:r>
              <a:rPr lang="pt-PT" sz="1800" dirty="0">
                <a:effectLst/>
                <a:latin typeface="Calibri" panose="020F0502020204030204" pitchFamily="34" charset="0"/>
                <a:ea typeface="Calibri" panose="020F0502020204030204" pitchFamily="34" charset="0"/>
                <a:cs typeface="Times New Roman" panose="02020603050405020304" pitchFamily="18" charset="0"/>
              </a:rPr>
              <a:t> resultados e melhorar taxas de sobrevida nas situações críticas. (Slide 18)</a:t>
            </a:r>
          </a:p>
          <a:p>
            <a:pPr>
              <a:spcBef>
                <a:spcPts val="200"/>
              </a:spcBef>
            </a:pPr>
            <a:endParaRPr lang="pt-PT" sz="18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spcBef>
                <a:spcPts val="200"/>
              </a:spcBef>
            </a:pPr>
            <a:endParaRPr lang="pt-PT" sz="18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spcBef>
                <a:spcPts val="200"/>
              </a:spcBef>
            </a:pPr>
            <a:endParaRPr lang="pt-PT" sz="18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spcBef>
                <a:spcPts val="200"/>
              </a:spcBef>
            </a:pPr>
            <a:r>
              <a:rPr lang="en-US" sz="1800" b="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Principles of Emergency Care</a:t>
            </a:r>
            <a:r>
              <a:rPr lang="en-US" sz="18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pt-PT" sz="1800" b="1" i="1" dirty="0">
              <a:solidFill>
                <a:srgbClr val="2F5496"/>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Emergency care is guided by the </a:t>
            </a:r>
            <a:r>
              <a:rPr lang="en-US" sz="18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Three Ps</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pt-PT" sz="18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Font typeface="+mj-lt"/>
              <a:buAutoNum type="arabicPeriod"/>
              <a:tabLst>
                <a:tab pos="457200" algn="l"/>
              </a:tabLst>
            </a:pPr>
            <a:r>
              <a:rPr lang="en-US" sz="18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Preserve Life</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Prevent immediate threats to life.</a:t>
            </a:r>
            <a:endParaRPr lang="pt-PT"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Font typeface="+mj-lt"/>
              <a:buAutoNum type="arabicPeriod"/>
              <a:tabLst>
                <a:tab pos="457200" algn="l"/>
              </a:tabLst>
            </a:pPr>
            <a:r>
              <a:rPr lang="en-US" sz="18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Promote Healing</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Stabilize the victim to facilitate recovery.</a:t>
            </a:r>
            <a:endParaRPr lang="pt-PT"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Font typeface="+mj-lt"/>
              <a:buAutoNum type="arabicPeriod"/>
              <a:tabLst>
                <a:tab pos="457200" algn="l"/>
              </a:tabLst>
            </a:pPr>
            <a:r>
              <a:rPr lang="en-US" sz="18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Prevent Complications</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Mitigate risks of worsening conditions or additional injuries.</a:t>
            </a:r>
            <a:endParaRPr lang="pt-PT"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By adhering to these principles, emergency care systems aim to optimize outcomes and improve survival rates in critical situations.</a:t>
            </a:r>
            <a:endParaRPr lang="pt-PT" sz="1800" dirty="0">
              <a:effectLst/>
              <a:latin typeface="Open Sans" panose="020B0606030504020204" pitchFamily="34" charset="0"/>
              <a:ea typeface="Open Sans" panose="020B0606030504020204" pitchFamily="34" charset="0"/>
              <a:cs typeface="Open Sans" panose="020B0606030504020204" pitchFamily="34"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1800" b="1" dirty="0">
              <a:solidFill>
                <a:srgbClr val="0E0E0E"/>
              </a:solidFill>
              <a:effectLst/>
              <a:latin typeface="System Font"/>
              <a:ea typeface="Calibri" panose="020F0502020204030204" pitchFamily="34" charset="0"/>
              <a:cs typeface="System Font"/>
            </a:endParaRPr>
          </a:p>
          <a:p>
            <a:endPar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Conceptual Framework: Primary Health Care (PHC) vs. Emergency Medical Assistance (EMA)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PHC and EMA serve distinct purposes within the healthcare system, with divergent objectives, timeframes, and strategic implications. Below is a comparative analysis of their paradigms, characteristics of care, and sustainability approaches.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Paradigms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Aspect</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PHC</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Aim</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Promoting health as a foundation for human development and well-being.</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Safeguarding physical survival as a prerequisite for human development.</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Relation</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Context</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Aligned with other societal sectors for long-term development.</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Part of emergency relief measures addressing immediate crises.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Resource</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Use</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Aims for a reasonable share of overall resources.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Utilizes all available resources for maximum impact.</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Technical</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Dimension</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Focuses on optimization, balancing effectiveness and efficiency.</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Focuses</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PT"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PT"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maximizing</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PT"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effectiveness</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Social </a:t>
            </a:r>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Dimension</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Promotes autonomy, participation, and responsiveness.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Emphasizes</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PT"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dignity</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PT"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PT"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compliance</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Time </a:t>
            </a:r>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Perspective</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Long-</a:t>
            </a:r>
            <a:r>
              <a:rPr lang="pt-PT"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term</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PT"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approach</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Short-</a:t>
            </a:r>
            <a:r>
              <a:rPr lang="pt-PT"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term</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PT"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approach</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Characteristics</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Care</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Aspect</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PHC</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Objective</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Balances cure, care, and autonomy.</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Focuses primarily on cure over care and autonomy.</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Care</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Approach</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Strives for effectiveness, integration, continuity, and holistic care.</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Prioritizes effectiveness over other care characteristics.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Response to Needs and Demands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Balances healthcare needs with patient demand.</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Focuses on addressing needs over demands.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Sustainability</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Aspect</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PHC</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Program</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vs. Project </a:t>
            </a:r>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Approach</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Prefers a programmatic approach for long-term impact.</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Often operates in a project-based format to address immediate needs.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Institutional</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Strengthening</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Focuses on strengthening institutions for managerial sustainability.</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Low priority on institutional strengthening.</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Cost</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Constraints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Emphasizes affordability for sustainable services.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Funding is often donor-dependent, with sustainability as a low priority.</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Funding </a:t>
            </a:r>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Sources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Cost-sharing among governments, international donors, and users.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Primarily funded by international donors.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Strategic</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PT"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Implications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Aims to build long-term health systems that align with societal development, focusing on sustainable and integrated care models.</a:t>
            </a:r>
            <a:endParaRPr lang="pt-P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Operates under short-term objectives, mobilizing all available resources to respond to immediate survival needs during crises.</a:t>
            </a:r>
            <a:endParaRPr lang="pt-P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Understanding these distinctions ensures that health interventions are designed and implemented appropriately, balancing long-term health system development with emergency response capacities.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a:solidFill>
                  <a:srgbClr val="000000"/>
                </a:solidFill>
                <a:effectLst/>
                <a:highlight>
                  <a:srgbClr val="00FFFF"/>
                </a:highlight>
                <a:latin typeface="Helvetica" pitchFamily="2" charset="0"/>
                <a:ea typeface="Calibri" panose="020F0502020204030204" pitchFamily="34" charset="0"/>
                <a:cs typeface="Helvetica" pitchFamily="2" charset="0"/>
              </a:rPr>
              <a:t>Primary Health Care vs. Emergency Medical Assistance: A Conceptual</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a:solidFill>
                  <a:srgbClr val="000000"/>
                </a:solidFill>
                <a:effectLst/>
                <a:highlight>
                  <a:srgbClr val="00FFFF"/>
                </a:highlight>
                <a:latin typeface="Helvetica" pitchFamily="2" charset="0"/>
                <a:ea typeface="Calibri" panose="020F0502020204030204" pitchFamily="34" charset="0"/>
                <a:cs typeface="Helvetica" pitchFamily="2" charset="0"/>
              </a:rPr>
              <a:t>Framework</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a:solidFill>
                  <a:srgbClr val="1A1A1A"/>
                </a:solidFill>
                <a:effectLst/>
                <a:highlight>
                  <a:srgbClr val="00FFFF"/>
                </a:highlight>
                <a:latin typeface="Helvetica" pitchFamily="2" charset="0"/>
                <a:ea typeface="Calibri" panose="020F0502020204030204" pitchFamily="34" charset="0"/>
                <a:cs typeface="Helvetica" pitchFamily="2" charset="0"/>
              </a:rPr>
              <a:t>Article</a:t>
            </a:r>
            <a:r>
              <a:rPr lang="en-US" sz="1800" dirty="0">
                <a:solidFill>
                  <a:srgbClr val="000000"/>
                </a:solidFill>
                <a:effectLst/>
                <a:highlight>
                  <a:srgbClr val="00FFFF"/>
                </a:highlight>
                <a:latin typeface="Helvetica" pitchFamily="2" charset="0"/>
                <a:ea typeface="Calibri" panose="020F0502020204030204" pitchFamily="34" charset="0"/>
                <a:cs typeface="Helvetica" pitchFamily="2" charset="0"/>
              </a:rPr>
              <a:t> </a:t>
            </a:r>
            <a:r>
              <a:rPr lang="en-US" sz="1800" dirty="0">
                <a:solidFill>
                  <a:srgbClr val="4D4D4D"/>
                </a:solidFill>
                <a:effectLst/>
                <a:highlight>
                  <a:srgbClr val="00FFFF"/>
                </a:highlight>
                <a:latin typeface="Helvetica" pitchFamily="2" charset="0"/>
                <a:ea typeface="Calibri" panose="020F0502020204030204" pitchFamily="34" charset="0"/>
                <a:cs typeface="Helvetica" pitchFamily="2" charset="0"/>
              </a:rPr>
              <a:t>in</a:t>
            </a:r>
            <a:r>
              <a:rPr lang="en-US" sz="1800" dirty="0">
                <a:solidFill>
                  <a:srgbClr val="000000"/>
                </a:solidFill>
                <a:effectLst/>
                <a:highlight>
                  <a:srgbClr val="00FFFF"/>
                </a:highlight>
                <a:latin typeface="Helvetica" pitchFamily="2" charset="0"/>
                <a:ea typeface="Calibri" panose="020F0502020204030204" pitchFamily="34" charset="0"/>
                <a:cs typeface="Helvetica" pitchFamily="2" charset="0"/>
              </a:rPr>
              <a:t> </a:t>
            </a:r>
            <a:r>
              <a:rPr lang="en-US" sz="1800" dirty="0">
                <a:solidFill>
                  <a:srgbClr val="262626"/>
                </a:solidFill>
                <a:effectLst/>
                <a:highlight>
                  <a:srgbClr val="00FFFF"/>
                </a:highlight>
                <a:latin typeface="Helvetica" pitchFamily="2" charset="0"/>
                <a:ea typeface="Calibri" panose="020F0502020204030204" pitchFamily="34" charset="0"/>
                <a:cs typeface="Helvetica" pitchFamily="2" charset="0"/>
              </a:rPr>
              <a:t>Health Policy and Planning · April 2002</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434343"/>
                </a:solidFill>
                <a:effectLst/>
                <a:highlight>
                  <a:srgbClr val="00FFFF"/>
                </a:highlight>
                <a:latin typeface="Helvetica" pitchFamily="2" charset="0"/>
                <a:ea typeface="Calibri" panose="020F0502020204030204" pitchFamily="34" charset="0"/>
                <a:cs typeface="Helvetica" pitchFamily="2" charset="0"/>
              </a:rPr>
              <a:t>DOI: 10.1093/</a:t>
            </a:r>
            <a:r>
              <a:rPr lang="pt-PT" sz="1800" dirty="0" err="1">
                <a:solidFill>
                  <a:srgbClr val="434343"/>
                </a:solidFill>
                <a:effectLst/>
                <a:highlight>
                  <a:srgbClr val="00FFFF"/>
                </a:highlight>
                <a:latin typeface="Helvetica" pitchFamily="2" charset="0"/>
                <a:ea typeface="Calibri" panose="020F0502020204030204" pitchFamily="34" charset="0"/>
                <a:cs typeface="Helvetica" pitchFamily="2" charset="0"/>
              </a:rPr>
              <a:t>heapol</a:t>
            </a:r>
            <a:r>
              <a:rPr lang="pt-PT" sz="1800" dirty="0">
                <a:solidFill>
                  <a:srgbClr val="434343"/>
                </a:solidFill>
                <a:effectLst/>
                <a:highlight>
                  <a:srgbClr val="00FFFF"/>
                </a:highlight>
                <a:latin typeface="Helvetica" pitchFamily="2" charset="0"/>
                <a:ea typeface="Calibri" panose="020F0502020204030204" pitchFamily="34" charset="0"/>
                <a:cs typeface="Helvetica" pitchFamily="2" charset="0"/>
              </a:rPr>
              <a:t>/17.1.49 · </a:t>
            </a:r>
            <a:r>
              <a:rPr lang="pt-PT" sz="1800" dirty="0" err="1">
                <a:solidFill>
                  <a:srgbClr val="434343"/>
                </a:solidFill>
                <a:effectLst/>
                <a:highlight>
                  <a:srgbClr val="00FFFF"/>
                </a:highlight>
                <a:latin typeface="Helvetica" pitchFamily="2" charset="0"/>
                <a:ea typeface="Calibri" panose="020F0502020204030204" pitchFamily="34" charset="0"/>
                <a:cs typeface="Helvetica" pitchFamily="2" charset="0"/>
              </a:rPr>
              <a:t>Source</a:t>
            </a:r>
            <a:r>
              <a:rPr lang="pt-PT" sz="1800" dirty="0">
                <a:solidFill>
                  <a:srgbClr val="434343"/>
                </a:solidFill>
                <a:effectLst/>
                <a:highlight>
                  <a:srgbClr val="00FFFF"/>
                </a:highlight>
                <a:latin typeface="Helvetica" pitchFamily="2" charset="0"/>
                <a:ea typeface="Calibri" panose="020F0502020204030204" pitchFamily="34" charset="0"/>
                <a:cs typeface="Helvetica" pitchFamily="2" charset="0"/>
              </a:rPr>
              <a:t>: </a:t>
            </a:r>
            <a:r>
              <a:rPr lang="pt-PT" sz="1800" dirty="0" err="1">
                <a:solidFill>
                  <a:srgbClr val="434343"/>
                </a:solidFill>
                <a:effectLst/>
                <a:highlight>
                  <a:srgbClr val="00FFFF"/>
                </a:highlight>
                <a:latin typeface="Helvetica" pitchFamily="2" charset="0"/>
                <a:ea typeface="Calibri" panose="020F0502020204030204" pitchFamily="34" charset="0"/>
                <a:cs typeface="Helvetica" pitchFamily="2" charset="0"/>
              </a:rPr>
              <a:t>PubMed</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18</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3290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457200" marR="0" lvl="0" indent="-228600" algn="l" defTabSz="914400" rtl="0" eaLnBrk="1" fontAlgn="auto" latinLnBrk="0" hangingPunct="1">
              <a:lnSpc>
                <a:spcPct val="135000"/>
              </a:lnSpc>
              <a:spcBef>
                <a:spcPts val="0"/>
              </a:spcBef>
              <a:spcAft>
                <a:spcPts val="0"/>
              </a:spcAft>
              <a:buClr>
                <a:srgbClr val="000000"/>
              </a:buClr>
              <a:buSzPts val="1400"/>
              <a:buFont typeface="Arial"/>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 emergências em CSP não são muito frequentes, mas vão ocorrer regularmente em ambientes de cuidados primários. (Slide 19), nomeadamente entre 1 a 7 por ano por cada médico de CSP, com maior prevalência em locais mais distantes dos hospitais.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1800" b="1" dirty="0">
              <a:solidFill>
                <a:srgbClr val="0E0E0E"/>
              </a:solidFill>
              <a:effectLst/>
              <a:latin typeface="System Font"/>
              <a:ea typeface="Calibri" panose="020F0502020204030204" pitchFamily="34" charset="0"/>
              <a:cs typeface="System Font"/>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19</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5964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2</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655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É de realçar que os </a:t>
            </a:r>
            <a:r>
              <a:rPr lang="pt-PT"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objectivos</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das Unidades de Saúde de Cuidados de Saúde Primários (USF, UCSP) incluem o dever ético e legal de</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PT" sz="1800" b="1"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prestar o melhor atendimento em situações de urgência/emergência</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(Slide 20)</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20</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1197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Portugal, o Sistema Nacional de Emergência Médica este foi criado em 1971 com a fundação do Instituto Nacional de Emergência Médica (INEM) para organizar e coordenar o atendimento médico de emergência no país. (Slide 21)</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Nos anos 80 foi introduzido o  número europeu de emergência – 112, facilitando o acesso rápido a serviços de urgência e a melhoria da articulação entre bombeiros, polícias e o INEM.</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Nos anos 90, foram melhorados os Meios (ambulâncias do INEM de SBV e SAV) e as Equipas, com médicos e enfermeiros especializados, dedicados às emergências pré-hospitalares e a criação dos Centros de Orientação de Doentes Urgentes (CODU), com sistemas para triagem e gestão de chamadas de emergência.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Nos anos 2000 expandiram-se os meios aéreos de socorro (Helicópteros de Emergência) para acesso rápido em áreas remotas ou emergências críticas.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a:t>
            </a: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1800" b="1" dirty="0">
              <a:solidFill>
                <a:srgbClr val="0E0E0E"/>
              </a:solidFill>
              <a:effectLst/>
              <a:latin typeface="System Font"/>
              <a:ea typeface="Calibri" panose="020F0502020204030204" pitchFamily="34" charset="0"/>
              <a:cs typeface="System Font"/>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1800" b="1" dirty="0">
              <a:solidFill>
                <a:srgbClr val="0E0E0E"/>
              </a:solidFill>
              <a:effectLst/>
              <a:latin typeface="System Font"/>
              <a:ea typeface="Calibri" panose="020F0502020204030204" pitchFamily="34" charset="0"/>
              <a:cs typeface="System Font"/>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1. Criação do Sistema Nacional de Emergência Médica (1971)</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Fundação do INEM</a:t>
            </a:r>
            <a:r>
              <a:rPr lang="pt-PT" sz="1800" dirty="0">
                <a:solidFill>
                  <a:srgbClr val="0E0E0E"/>
                </a:solidFill>
                <a:effectLst/>
                <a:latin typeface="System Font"/>
                <a:ea typeface="Calibri" panose="020F0502020204030204" pitchFamily="34" charset="0"/>
                <a:cs typeface="System Font"/>
              </a:rPr>
              <a:t>: O Instituto Nacional de Emergência Médica (INEM) foi criado em 1971 para organizar e coordenar o atendimento médico de emergência em Portugal.</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Objetivo inicial</a:t>
            </a:r>
            <a:r>
              <a:rPr lang="pt-PT" sz="1800" dirty="0">
                <a:solidFill>
                  <a:srgbClr val="0E0E0E"/>
                </a:solidFill>
                <a:effectLst/>
                <a:latin typeface="System Font"/>
                <a:ea typeface="Calibri" panose="020F0502020204030204" pitchFamily="34" charset="0"/>
                <a:cs typeface="System Font"/>
              </a:rPr>
              <a:t>: Melhorar a assistência pré-hospitalar e integrar os diferentes serviços de emergência.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2. Introdução do Número de Emergência – 112 (1980s)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Implementação do 112 como número europeu de emergência, facilitando o acesso rápido a serviços de urgência.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Melhoria da articulação entre bombeiros, polícias e o INEM.</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3. Desenvolvimento de Meios e Equipas (Década de 1990)</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Ambulâncias do INEM</a:t>
            </a:r>
            <a:r>
              <a:rPr lang="pt-PT" sz="1800" dirty="0">
                <a:solidFill>
                  <a:srgbClr val="0E0E0E"/>
                </a:solidFill>
                <a:effectLst/>
                <a:latin typeface="System Font"/>
                <a:ea typeface="Calibri" panose="020F0502020204030204" pitchFamily="34" charset="0"/>
                <a:cs typeface="System Font"/>
              </a:rPr>
              <a:t>: Expansão da frota de Ambulâncias de Suporte Básico de Vida (SBV) e Avançado de Vida (SAV).</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Médicos e enfermeiros especializados</a:t>
            </a:r>
            <a:r>
              <a:rPr lang="pt-PT" sz="1800" dirty="0">
                <a:solidFill>
                  <a:srgbClr val="0E0E0E"/>
                </a:solidFill>
                <a:effectLst/>
                <a:latin typeface="System Font"/>
                <a:ea typeface="Calibri" panose="020F0502020204030204" pitchFamily="34" charset="0"/>
                <a:cs typeface="System Font"/>
              </a:rPr>
              <a:t>: Formação de equipas médicas dedicadas às emergências pré-hospitalares.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Centros de Orientação de Doentes Urgentes (CODU)</a:t>
            </a:r>
            <a:r>
              <a:rPr lang="pt-PT" sz="1800" dirty="0">
                <a:solidFill>
                  <a:srgbClr val="0E0E0E"/>
                </a:solidFill>
                <a:effectLst/>
                <a:latin typeface="System Font"/>
                <a:ea typeface="Calibri" panose="020F0502020204030204" pitchFamily="34" charset="0"/>
                <a:cs typeface="System Font"/>
              </a:rPr>
              <a:t>: Lançamento de sistemas para triagem e gestão de chamadas de emergência.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4. Expansão dos Helicópteros de Emergência (Anos 2000)</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Meios aéreos</a:t>
            </a:r>
            <a:r>
              <a:rPr lang="pt-PT" sz="1800" dirty="0">
                <a:solidFill>
                  <a:srgbClr val="0E0E0E"/>
                </a:solidFill>
                <a:effectLst/>
                <a:latin typeface="System Font"/>
                <a:ea typeface="Calibri" panose="020F0502020204030204" pitchFamily="34" charset="0"/>
                <a:cs typeface="System Font"/>
              </a:rPr>
              <a:t>: Introdução de helicópteros para acesso rápido em áreas remotas ou emergências críticas.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Protocolos regionais</a:t>
            </a:r>
            <a:r>
              <a:rPr lang="pt-PT" sz="1800" dirty="0">
                <a:solidFill>
                  <a:srgbClr val="0E0E0E"/>
                </a:solidFill>
                <a:effectLst/>
                <a:latin typeface="System Font"/>
                <a:ea typeface="Calibri" panose="020F0502020204030204" pitchFamily="34" charset="0"/>
                <a:cs typeface="System Font"/>
              </a:rPr>
              <a:t>: Reforço da coordenação com hospitais e unidades de saúde locais.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5. Tecnologias Modernas e Telemedicina (2010s)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SIV (Suporte Imediato de Vida)</a:t>
            </a:r>
            <a:r>
              <a:rPr lang="pt-PT" sz="1800" dirty="0">
                <a:solidFill>
                  <a:srgbClr val="0E0E0E"/>
                </a:solidFill>
                <a:effectLst/>
                <a:latin typeface="System Font"/>
                <a:ea typeface="Calibri" panose="020F0502020204030204" pitchFamily="34" charset="0"/>
                <a:cs typeface="System Font"/>
              </a:rPr>
              <a:t>: Criação de veículos com enfermeiros e desfibrilhadores para situações críticas.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Telemedicina</a:t>
            </a:r>
            <a:r>
              <a:rPr lang="pt-PT" sz="1800" dirty="0">
                <a:solidFill>
                  <a:srgbClr val="0E0E0E"/>
                </a:solidFill>
                <a:effectLst/>
                <a:latin typeface="System Font"/>
                <a:ea typeface="Calibri" panose="020F0502020204030204" pitchFamily="34" charset="0"/>
                <a:cs typeface="System Font"/>
              </a:rPr>
              <a:t>: Utilização de ferramentas digitais para auxiliar no diagnóstico e gestão de emergências.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GPS e sistemas de localização</a:t>
            </a:r>
            <a:r>
              <a:rPr lang="pt-PT" sz="1800" dirty="0">
                <a:solidFill>
                  <a:srgbClr val="0E0E0E"/>
                </a:solidFill>
                <a:effectLst/>
                <a:latin typeface="System Font"/>
                <a:ea typeface="Calibri" panose="020F0502020204030204" pitchFamily="34" charset="0"/>
                <a:cs typeface="System Font"/>
              </a:rPr>
              <a:t>: Modernização das operações de envio de ambulâncias.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6. Desafios e Respostas a Crises (2020s)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Pandemia de COVID-19</a:t>
            </a:r>
            <a:r>
              <a:rPr lang="pt-PT" sz="1800" dirty="0">
                <a:solidFill>
                  <a:srgbClr val="0E0E0E"/>
                </a:solidFill>
                <a:effectLst/>
                <a:latin typeface="System Font"/>
                <a:ea typeface="Calibri" panose="020F0502020204030204" pitchFamily="34" charset="0"/>
                <a:cs typeface="System Font"/>
              </a:rPr>
              <a:t>: Adaptação do sistema para lidar com a pressão adicional sobre os serviços de emergência.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Reforço na capacitação de equipas</a:t>
            </a:r>
            <a:r>
              <a:rPr lang="pt-PT" sz="1800" dirty="0">
                <a:solidFill>
                  <a:srgbClr val="0E0E0E"/>
                </a:solidFill>
                <a:effectLst/>
                <a:latin typeface="System Font"/>
                <a:ea typeface="Calibri" panose="020F0502020204030204" pitchFamily="34" charset="0"/>
                <a:cs typeface="System Font"/>
              </a:rPr>
              <a:t>: Investimento na formação e no bem-estar de profissionais de emergência.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Campanhas de sensibilização</a:t>
            </a:r>
            <a:r>
              <a:rPr lang="pt-PT" sz="1800" dirty="0">
                <a:solidFill>
                  <a:srgbClr val="0E0E0E"/>
                </a:solidFill>
                <a:effectLst/>
                <a:latin typeface="System Font"/>
                <a:ea typeface="Calibri" panose="020F0502020204030204" pitchFamily="34" charset="0"/>
                <a:cs typeface="System Font"/>
              </a:rPr>
              <a:t>: Envolvimento da população em primeiros socorros e uso de desfibrilhadores automáticos externos (DAE).</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Impactos e Futuro</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Acesso universal</a:t>
            </a:r>
            <a:r>
              <a:rPr lang="pt-PT" sz="1800" dirty="0">
                <a:solidFill>
                  <a:srgbClr val="0E0E0E"/>
                </a:solidFill>
                <a:effectLst/>
                <a:latin typeface="System Font"/>
                <a:ea typeface="Calibri" panose="020F0502020204030204" pitchFamily="34" charset="0"/>
                <a:cs typeface="System Font"/>
              </a:rPr>
              <a:t>: Reconhecimento do INEM como um dos pilares do Serviço Nacional de Saúde (SNS).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Sustentabilidade</a:t>
            </a:r>
            <a:r>
              <a:rPr lang="pt-PT" sz="1800" dirty="0">
                <a:solidFill>
                  <a:srgbClr val="0E0E0E"/>
                </a:solidFill>
                <a:effectLst/>
                <a:latin typeface="System Font"/>
                <a:ea typeface="Calibri" panose="020F0502020204030204" pitchFamily="34" charset="0"/>
                <a:cs typeface="System Font"/>
              </a:rPr>
              <a:t>: Necessidade de continuar a investir em recursos humanos e tecnológicos para atender à crescente demanda.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Integração com redes europeias</a:t>
            </a:r>
            <a:r>
              <a:rPr lang="pt-PT" sz="1800" dirty="0">
                <a:solidFill>
                  <a:srgbClr val="0E0E0E"/>
                </a:solidFill>
                <a:effectLst/>
                <a:latin typeface="System Font"/>
                <a:ea typeface="Calibri" panose="020F0502020204030204" pitchFamily="34" charset="0"/>
                <a:cs typeface="System Font"/>
              </a:rPr>
              <a:t>: Fortalecimento da cooperação com sistemas de emergência de outros países da União Europeia.</a:t>
            </a:r>
          </a:p>
          <a:p>
            <a:endParaRPr lang="pt-PT" sz="1800" dirty="0">
              <a:solidFill>
                <a:srgbClr val="0E0E0E"/>
              </a:solidFill>
              <a:effectLst/>
              <a:latin typeface="System Font"/>
              <a:ea typeface="Calibri" panose="020F0502020204030204" pitchFamily="34" charset="0"/>
              <a:cs typeface="Times New Roman" panose="02020603050405020304" pitchFamily="18" charset="0"/>
            </a:endParaRPr>
          </a:p>
          <a:p>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21</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2950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partir de 2010, investiu-se nas Tecnologias Modernas com veículos SIV com enfermeiros e desfibrilhadores para situações críticas e também na Telemedicina, com a Utilização de ferramentas digitais para auxiliar no diagnóstico e gestão de emergências e GPS e sistemas de localização. (Slide 22)</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2020, com a resposta à pandemia de COVID-19 teve de se adaptar o sistema para lidar com a pressão adicional sobre os serviços de emergência e reforçar a capacitação de equipas (formação e bem-estar de profissionais de emergência). Investiu-se ainda em Campanhas de sensibilização, envolvendo a população na prestação dos primeiros socorros e uso de desfibrilhadores automáticos externos (DAE).</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Futuro o SIEM, enfrenta ainda desafios quanto ao Acesso universal: Reconhecendo-se o INEM como um dos pilares do Serviço Nacional de Saúde (SNS) é necessário garantir a sua Sustentabilidade face à crescente procura e ainda a Integração com redes europeias, em cooperação com sistemas de emergência de outros países da União Europeia.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1800" b="1" dirty="0">
              <a:solidFill>
                <a:srgbClr val="0E0E0E"/>
              </a:solidFill>
              <a:effectLst/>
              <a:latin typeface="System Font"/>
              <a:ea typeface="Calibri" panose="020F0502020204030204" pitchFamily="34" charset="0"/>
              <a:cs typeface="System Font"/>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_______</a:t>
            </a: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1800" b="1" dirty="0">
              <a:solidFill>
                <a:srgbClr val="0E0E0E"/>
              </a:solidFill>
              <a:effectLst/>
              <a:latin typeface="System Font"/>
              <a:ea typeface="Calibri" panose="020F0502020204030204" pitchFamily="34" charset="0"/>
              <a:cs typeface="System Font"/>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1. Criação do Sistema Nacional de Emergência Médica (1971)</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Fundação do INEM</a:t>
            </a:r>
            <a:r>
              <a:rPr lang="pt-PT" sz="1800" dirty="0">
                <a:solidFill>
                  <a:srgbClr val="0E0E0E"/>
                </a:solidFill>
                <a:effectLst/>
                <a:latin typeface="System Font"/>
                <a:ea typeface="Calibri" panose="020F0502020204030204" pitchFamily="34" charset="0"/>
                <a:cs typeface="System Font"/>
              </a:rPr>
              <a:t>: O Instituto Nacional de Emergência Médica (INEM) foi criado em 1971 para organizar e coordenar o atendimento médico de emergência em Portugal.</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Objetivo inicial</a:t>
            </a:r>
            <a:r>
              <a:rPr lang="pt-PT" sz="1800" dirty="0">
                <a:solidFill>
                  <a:srgbClr val="0E0E0E"/>
                </a:solidFill>
                <a:effectLst/>
                <a:latin typeface="System Font"/>
                <a:ea typeface="Calibri" panose="020F0502020204030204" pitchFamily="34" charset="0"/>
                <a:cs typeface="System Font"/>
              </a:rPr>
              <a:t>: Melhorar a assistência pré-hospitalar e integrar os diferentes serviços de emergência.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2. Introdução do Número de Emergência – 112 (1980s)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Implementação do 112 como número europeu de emergência, facilitando o acesso rápido a serviços de urgência.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Melhoria da articulação entre bombeiros, polícias e o INEM.</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3. Desenvolvimento de Meios e Equipas (Década de 1990)</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Ambulâncias do INEM</a:t>
            </a:r>
            <a:r>
              <a:rPr lang="pt-PT" sz="1800" dirty="0">
                <a:solidFill>
                  <a:srgbClr val="0E0E0E"/>
                </a:solidFill>
                <a:effectLst/>
                <a:latin typeface="System Font"/>
                <a:ea typeface="Calibri" panose="020F0502020204030204" pitchFamily="34" charset="0"/>
                <a:cs typeface="System Font"/>
              </a:rPr>
              <a:t>: Expansão da frota de Ambulâncias de Suporte Básico de Vida (SBV) e Avançado de Vida (SAV).</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Médicos e enfermeiros especializados</a:t>
            </a:r>
            <a:r>
              <a:rPr lang="pt-PT" sz="1800" dirty="0">
                <a:solidFill>
                  <a:srgbClr val="0E0E0E"/>
                </a:solidFill>
                <a:effectLst/>
                <a:latin typeface="System Font"/>
                <a:ea typeface="Calibri" panose="020F0502020204030204" pitchFamily="34" charset="0"/>
                <a:cs typeface="System Font"/>
              </a:rPr>
              <a:t>: Formação de equipas médicas dedicadas às emergências pré-hospitalares.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Centros de Orientação de Doentes Urgentes (CODU)</a:t>
            </a:r>
            <a:r>
              <a:rPr lang="pt-PT" sz="1800" dirty="0">
                <a:solidFill>
                  <a:srgbClr val="0E0E0E"/>
                </a:solidFill>
                <a:effectLst/>
                <a:latin typeface="System Font"/>
                <a:ea typeface="Calibri" panose="020F0502020204030204" pitchFamily="34" charset="0"/>
                <a:cs typeface="System Font"/>
              </a:rPr>
              <a:t>: Lançamento de sistemas para triagem e gestão de chamadas de emergência.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4. Expansão dos Helicópteros de Emergência (Anos 2000)</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Meios aéreos</a:t>
            </a:r>
            <a:r>
              <a:rPr lang="pt-PT" sz="1800" dirty="0">
                <a:solidFill>
                  <a:srgbClr val="0E0E0E"/>
                </a:solidFill>
                <a:effectLst/>
                <a:latin typeface="System Font"/>
                <a:ea typeface="Calibri" panose="020F0502020204030204" pitchFamily="34" charset="0"/>
                <a:cs typeface="System Font"/>
              </a:rPr>
              <a:t>: Introdução de helicópteros para acesso rápido em áreas remotas ou emergências críticas.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Protocolos regionais</a:t>
            </a:r>
            <a:r>
              <a:rPr lang="pt-PT" sz="1800" dirty="0">
                <a:solidFill>
                  <a:srgbClr val="0E0E0E"/>
                </a:solidFill>
                <a:effectLst/>
                <a:latin typeface="System Font"/>
                <a:ea typeface="Calibri" panose="020F0502020204030204" pitchFamily="34" charset="0"/>
                <a:cs typeface="System Font"/>
              </a:rPr>
              <a:t>: Reforço da coordenação com hospitais e unidades de saúde locais.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5. Tecnologias Modernas e Telemedicina (2010s)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SIV (Suporte Imediato de Vida)</a:t>
            </a:r>
            <a:r>
              <a:rPr lang="pt-PT" sz="1800" dirty="0">
                <a:solidFill>
                  <a:srgbClr val="0E0E0E"/>
                </a:solidFill>
                <a:effectLst/>
                <a:latin typeface="System Font"/>
                <a:ea typeface="Calibri" panose="020F0502020204030204" pitchFamily="34" charset="0"/>
                <a:cs typeface="System Font"/>
              </a:rPr>
              <a:t>: Criação de veículos com enfermeiros e desfibrilhadores para situações críticas.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Telemedicina</a:t>
            </a:r>
            <a:r>
              <a:rPr lang="pt-PT" sz="1800" dirty="0">
                <a:solidFill>
                  <a:srgbClr val="0E0E0E"/>
                </a:solidFill>
                <a:effectLst/>
                <a:latin typeface="System Font"/>
                <a:ea typeface="Calibri" panose="020F0502020204030204" pitchFamily="34" charset="0"/>
                <a:cs typeface="System Font"/>
              </a:rPr>
              <a:t>: Utilização de ferramentas digitais para auxiliar no diagnóstico e gestão de emergências.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GPS e sistemas de localização</a:t>
            </a:r>
            <a:r>
              <a:rPr lang="pt-PT" sz="1800" dirty="0">
                <a:solidFill>
                  <a:srgbClr val="0E0E0E"/>
                </a:solidFill>
                <a:effectLst/>
                <a:latin typeface="System Font"/>
                <a:ea typeface="Calibri" panose="020F0502020204030204" pitchFamily="34" charset="0"/>
                <a:cs typeface="System Font"/>
              </a:rPr>
              <a:t>: Modernização das operações de envio de ambulâncias.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6. Desafios e Respostas a Crises (2020s)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Pandemia de COVID-19</a:t>
            </a:r>
            <a:r>
              <a:rPr lang="pt-PT" sz="1800" dirty="0">
                <a:solidFill>
                  <a:srgbClr val="0E0E0E"/>
                </a:solidFill>
                <a:effectLst/>
                <a:latin typeface="System Font"/>
                <a:ea typeface="Calibri" panose="020F0502020204030204" pitchFamily="34" charset="0"/>
                <a:cs typeface="System Font"/>
              </a:rPr>
              <a:t>: Adaptação do sistema para lidar com a pressão adicional sobre os serviços de emergência.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Reforço na capacitação de equipas</a:t>
            </a:r>
            <a:r>
              <a:rPr lang="pt-PT" sz="1800" dirty="0">
                <a:solidFill>
                  <a:srgbClr val="0E0E0E"/>
                </a:solidFill>
                <a:effectLst/>
                <a:latin typeface="System Font"/>
                <a:ea typeface="Calibri" panose="020F0502020204030204" pitchFamily="34" charset="0"/>
                <a:cs typeface="System Font"/>
              </a:rPr>
              <a:t>: Investimento na formação e no bem-estar de profissionais de emergência.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Campanhas de sensibilização</a:t>
            </a:r>
            <a:r>
              <a:rPr lang="pt-PT" sz="1800" dirty="0">
                <a:solidFill>
                  <a:srgbClr val="0E0E0E"/>
                </a:solidFill>
                <a:effectLst/>
                <a:latin typeface="System Font"/>
                <a:ea typeface="Calibri" panose="020F0502020204030204" pitchFamily="34" charset="0"/>
                <a:cs typeface="System Font"/>
              </a:rPr>
              <a:t>: Envolvimento da população em primeiros socorros e uso de desfibrilhadores automáticos externos (DAE).</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Impactos e Futuro</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Acesso universal</a:t>
            </a:r>
            <a:r>
              <a:rPr lang="pt-PT" sz="1800" dirty="0">
                <a:solidFill>
                  <a:srgbClr val="0E0E0E"/>
                </a:solidFill>
                <a:effectLst/>
                <a:latin typeface="System Font"/>
                <a:ea typeface="Calibri" panose="020F0502020204030204" pitchFamily="34" charset="0"/>
                <a:cs typeface="System Font"/>
              </a:rPr>
              <a:t>: Reconhecimento do INEM como um dos pilares do Serviço Nacional de Saúde (SNS).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Sustentabilidade</a:t>
            </a:r>
            <a:r>
              <a:rPr lang="pt-PT" sz="1800" dirty="0">
                <a:solidFill>
                  <a:srgbClr val="0E0E0E"/>
                </a:solidFill>
                <a:effectLst/>
                <a:latin typeface="System Font"/>
                <a:ea typeface="Calibri" panose="020F0502020204030204" pitchFamily="34" charset="0"/>
                <a:cs typeface="System Font"/>
              </a:rPr>
              <a:t>: Necessidade de continuar a investir em recursos humanos e tecnológicos para atender à crescente demanda.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dirty="0">
                <a:solidFill>
                  <a:srgbClr val="0E0E0E"/>
                </a:solidFill>
                <a:effectLst/>
                <a:latin typeface="System Font"/>
                <a:ea typeface="Calibri" panose="020F0502020204030204" pitchFamily="34" charset="0"/>
                <a:cs typeface="System Font"/>
              </a:rPr>
              <a:t>	•	</a:t>
            </a:r>
            <a:r>
              <a:rPr lang="pt-PT" sz="1800" b="1" dirty="0">
                <a:solidFill>
                  <a:srgbClr val="0E0E0E"/>
                </a:solidFill>
                <a:effectLst/>
                <a:latin typeface="System Font"/>
                <a:ea typeface="Calibri" panose="020F0502020204030204" pitchFamily="34" charset="0"/>
                <a:cs typeface="System Font"/>
              </a:rPr>
              <a:t>Integração com redes europeias</a:t>
            </a:r>
            <a:r>
              <a:rPr lang="pt-PT" sz="1800" dirty="0">
                <a:solidFill>
                  <a:srgbClr val="0E0E0E"/>
                </a:solidFill>
                <a:effectLst/>
                <a:latin typeface="System Font"/>
                <a:ea typeface="Calibri" panose="020F0502020204030204" pitchFamily="34" charset="0"/>
                <a:cs typeface="System Font"/>
              </a:rPr>
              <a:t>: Fortalecimento da cooperação com sistemas de emergência de outros países da União Europeia.</a:t>
            </a:r>
          </a:p>
          <a:p>
            <a:endParaRPr lang="pt-PT" sz="1800" dirty="0">
              <a:solidFill>
                <a:srgbClr val="0E0E0E"/>
              </a:solidFill>
              <a:effectLst/>
              <a:latin typeface="System Font"/>
              <a:ea typeface="Calibri" panose="020F0502020204030204" pitchFamily="34" charset="0"/>
              <a:cs typeface="Times New Roman" panose="02020603050405020304" pitchFamily="18" charset="0"/>
            </a:endParaRPr>
          </a:p>
          <a:p>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22</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0296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1800" b="1" dirty="0">
              <a:solidFill>
                <a:srgbClr val="0E0E0E"/>
              </a:solidFill>
              <a:effectLst/>
              <a:latin typeface="System Font"/>
              <a:ea typeface="Calibri" panose="020F0502020204030204" pitchFamily="34" charset="0"/>
              <a:cs typeface="System Font"/>
            </a:endParaRPr>
          </a:p>
          <a:p>
            <a:pP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emergência é fundamental considerar o assegurar da Cadeia de Sobrevivência que corresponde aos passos essenciais para melhorar a resposta em emergências médicas e salvar vidas em situações de PCR. É composta por quatro elos essenciais, interligados, para salvar vítimas de paragem cardiorrespiratória (PCR). Cada elo deve ser eficiente e articulado com os demais para garantir a sobrevivência. (Slide 23)</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Os Quatro Elos da Cadeia de Sobrevivência são 1) chamar rapidamente o Sistema Integrado de Emergência Médica (SIEM), sendo a informação da população essencial para reconhecer emergências e saber onde e a quem se dirigir.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o Início Precoce de Suporte Básico de Vida (SBV); 3) a Desfibrilhação Precoce e por último 4) um Suporte Avançado de Vida (SAV) Precoce, que possa ser continuado no hospital.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1800" b="1" dirty="0">
              <a:solidFill>
                <a:srgbClr val="0E0E0E"/>
              </a:solidFill>
              <a:effectLst/>
              <a:latin typeface="System Font"/>
              <a:ea typeface="Calibri" panose="020F0502020204030204" pitchFamily="34" charset="0"/>
              <a:cs typeface="System Font"/>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1800" b="1" dirty="0">
              <a:solidFill>
                <a:srgbClr val="0E0E0E"/>
              </a:solidFill>
              <a:effectLst/>
              <a:latin typeface="System Font"/>
              <a:ea typeface="Calibri" panose="020F0502020204030204" pitchFamily="34" charset="0"/>
              <a:cs typeface="System Font"/>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Cadeia de Sobrevivência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passos essenciais para melhorar a resposta em emergências médicas e salvar vidas em situações de PCR.</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Definição e Importância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 Cadeia de Sobrevivência é composta por quatro elos essenciais, interligados, para salvar vítimas de paragem cardiorrespiratória (PCR).</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Cada elo deve ser eficiente e articulado com os demais para garantir a sobrevivência.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Os Quatro Elos da Cadeia de Sobrevivência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266700" indent="-266700">
              <a:lnSpc>
                <a:spcPct val="135000"/>
              </a:lnSpc>
              <a:spcBef>
                <a:spcPts val="1200"/>
              </a:spcBef>
              <a:spcAft>
                <a:spcPts val="0"/>
              </a:spcAft>
              <a:tabLst>
                <a:tab pos="165100" algn="r"/>
                <a:tab pos="266700" algn="l"/>
              </a:tabLst>
            </a:pPr>
            <a:r>
              <a:rPr lang="pt-PT" sz="1800" dirty="0">
                <a:solidFill>
                  <a:srgbClr val="0E0E0E"/>
                </a:solidFill>
                <a:effectLst/>
                <a:latin typeface="System Font"/>
                <a:ea typeface="Calibri" panose="020F0502020204030204" pitchFamily="34" charset="0"/>
                <a:cs typeface="System Font"/>
              </a:rPr>
              <a:t>	1.	</a:t>
            </a:r>
            <a:r>
              <a:rPr lang="pt-PT" sz="1800" b="1" dirty="0">
                <a:solidFill>
                  <a:srgbClr val="0E0E0E"/>
                </a:solidFill>
                <a:effectLst/>
                <a:latin typeface="System Font"/>
                <a:ea typeface="Calibri" panose="020F0502020204030204" pitchFamily="34" charset="0"/>
                <a:cs typeface="System Font"/>
              </a:rPr>
              <a:t>Acesso Precoce (112)</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dirty="0">
                <a:solidFill>
                  <a:srgbClr val="0E0E0E"/>
                </a:solidFill>
                <a:effectLst/>
                <a:latin typeface="System Font"/>
                <a:ea typeface="Calibri" panose="020F0502020204030204" pitchFamily="34" charset="0"/>
                <a:cs typeface="System Font"/>
              </a:rPr>
              <a:t>	•	Chamar rapidamente o Sistema Integrado de Emergência Médica (SIEM).</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dirty="0">
                <a:solidFill>
                  <a:srgbClr val="0E0E0E"/>
                </a:solidFill>
                <a:effectLst/>
                <a:latin typeface="System Font"/>
                <a:ea typeface="Calibri" panose="020F0502020204030204" pitchFamily="34" charset="0"/>
                <a:cs typeface="System Font"/>
              </a:rPr>
              <a:t>	•	Cada minuto sem acionamento reduz a chance de sobrevivência.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dirty="0">
                <a:solidFill>
                  <a:srgbClr val="0E0E0E"/>
                </a:solidFill>
                <a:effectLst/>
                <a:latin typeface="System Font"/>
                <a:ea typeface="Calibri" panose="020F0502020204030204" pitchFamily="34" charset="0"/>
                <a:cs typeface="System Font"/>
              </a:rPr>
              <a:t>	•	Formação da população é essencial para reconhecer emergências e agir.</a:t>
            </a:r>
          </a:p>
          <a:p>
            <a:pPr marL="419100" indent="-419100">
              <a:lnSpc>
                <a:spcPct val="135000"/>
              </a:lnSpc>
              <a:spcBef>
                <a:spcPts val="1200"/>
              </a:spcBef>
              <a:spcAft>
                <a:spcPts val="0"/>
              </a:spcAft>
              <a:tabLst>
                <a:tab pos="317500" algn="r"/>
                <a:tab pos="419100" algn="l"/>
              </a:tabLst>
            </a:pPr>
            <a:endParaRPr lang="pt-PT" sz="1800" dirty="0">
              <a:solidFill>
                <a:srgbClr val="0E0E0E"/>
              </a:solidFill>
              <a:effectLst/>
              <a:latin typeface="System Font"/>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b="1" dirty="0">
                <a:solidFill>
                  <a:srgbClr val="0E0E0E"/>
                </a:solidFill>
                <a:effectLst/>
                <a:latin typeface="System Font"/>
                <a:ea typeface="Calibri" panose="020F0502020204030204" pitchFamily="34" charset="0"/>
                <a:cs typeface="Times New Roman" panose="02020603050405020304" pitchFamily="18" charset="0"/>
              </a:rPr>
              <a:t>Informar a população a Saber onde e a quem se dirigir</a:t>
            </a:r>
          </a:p>
          <a:p>
            <a:pPr marL="419100" indent="-419100">
              <a:lnSpc>
                <a:spcPct val="135000"/>
              </a:lnSpc>
              <a:spcBef>
                <a:spcPts val="1200"/>
              </a:spcBef>
              <a:spcAft>
                <a:spcPts val="0"/>
              </a:spcAft>
              <a:tabLst>
                <a:tab pos="317500" algn="r"/>
                <a:tab pos="419100" algn="l"/>
              </a:tabLst>
            </a:pPr>
            <a:endParaRPr lang="pt-PT" sz="1800" b="1" dirty="0">
              <a:effectLst/>
              <a:latin typeface="Calibri" panose="020F0502020204030204" pitchFamily="34" charset="0"/>
              <a:ea typeface="Calibri" panose="020F0502020204030204" pitchFamily="34" charset="0"/>
              <a:cs typeface="Times New Roman" panose="02020603050405020304" pitchFamily="18" charset="0"/>
            </a:endParaRPr>
          </a:p>
          <a:p>
            <a:pPr marL="266700" indent="-266700">
              <a:lnSpc>
                <a:spcPct val="135000"/>
              </a:lnSpc>
              <a:spcBef>
                <a:spcPts val="1200"/>
              </a:spcBef>
              <a:spcAft>
                <a:spcPts val="0"/>
              </a:spcAft>
              <a:tabLst>
                <a:tab pos="165100" algn="r"/>
                <a:tab pos="266700" algn="l"/>
              </a:tabLst>
            </a:pPr>
            <a:r>
              <a:rPr lang="pt-PT" sz="1800" dirty="0">
                <a:solidFill>
                  <a:srgbClr val="0E0E0E"/>
                </a:solidFill>
                <a:effectLst/>
                <a:latin typeface="System Font"/>
                <a:ea typeface="Calibri" panose="020F0502020204030204" pitchFamily="34" charset="0"/>
                <a:cs typeface="System Font"/>
              </a:rPr>
              <a:t>	2.	</a:t>
            </a:r>
            <a:r>
              <a:rPr lang="pt-PT" sz="1800" b="1" dirty="0">
                <a:solidFill>
                  <a:srgbClr val="0E0E0E"/>
                </a:solidFill>
                <a:effectLst/>
                <a:latin typeface="System Font"/>
                <a:ea typeface="Calibri" panose="020F0502020204030204" pitchFamily="34" charset="0"/>
                <a:cs typeface="System Font"/>
              </a:rPr>
              <a:t>Início Precoce de Suporte Básico de Vida (SBV)</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dirty="0">
                <a:solidFill>
                  <a:srgbClr val="0E0E0E"/>
                </a:solidFill>
                <a:effectLst/>
                <a:latin typeface="System Font"/>
                <a:ea typeface="Calibri" panose="020F0502020204030204" pitchFamily="34" charset="0"/>
                <a:cs typeface="System Font"/>
              </a:rPr>
              <a:t>	•	Iniciar manobras de SBV imediatamente no local.</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dirty="0">
                <a:solidFill>
                  <a:srgbClr val="0E0E0E"/>
                </a:solidFill>
                <a:effectLst/>
                <a:latin typeface="System Font"/>
                <a:ea typeface="Calibri" panose="020F0502020204030204" pitchFamily="34" charset="0"/>
                <a:cs typeface="System Font"/>
              </a:rPr>
              <a:t>	•	Mantém circulação e ventilação mínimas até a chegada de ajuda diferenciada.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266700" indent="-266700">
              <a:lnSpc>
                <a:spcPct val="135000"/>
              </a:lnSpc>
              <a:spcBef>
                <a:spcPts val="1200"/>
              </a:spcBef>
              <a:spcAft>
                <a:spcPts val="0"/>
              </a:spcAft>
              <a:tabLst>
                <a:tab pos="165100" algn="r"/>
                <a:tab pos="266700" algn="l"/>
              </a:tabLst>
            </a:pPr>
            <a:r>
              <a:rPr lang="pt-PT" sz="1800" dirty="0">
                <a:solidFill>
                  <a:srgbClr val="0E0E0E"/>
                </a:solidFill>
                <a:effectLst/>
                <a:latin typeface="System Font"/>
                <a:ea typeface="Calibri" panose="020F0502020204030204" pitchFamily="34" charset="0"/>
                <a:cs typeface="System Font"/>
              </a:rPr>
              <a:t>	3.	</a:t>
            </a:r>
            <a:r>
              <a:rPr lang="pt-PT" sz="1800" b="1" dirty="0">
                <a:solidFill>
                  <a:srgbClr val="0E0E0E"/>
                </a:solidFill>
                <a:effectLst/>
                <a:latin typeface="System Font"/>
                <a:ea typeface="Calibri" panose="020F0502020204030204" pitchFamily="34" charset="0"/>
                <a:cs typeface="System Font"/>
              </a:rPr>
              <a:t>Desfibrilhação Precoce</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dirty="0">
                <a:solidFill>
                  <a:srgbClr val="0E0E0E"/>
                </a:solidFill>
                <a:effectLst/>
                <a:latin typeface="System Font"/>
                <a:ea typeface="Calibri" panose="020F0502020204030204" pitchFamily="34" charset="0"/>
                <a:cs typeface="System Font"/>
              </a:rPr>
              <a:t>	•	Tratamento essencial para a </a:t>
            </a:r>
            <a:r>
              <a:rPr lang="pt-PT" sz="1800" dirty="0" err="1">
                <a:solidFill>
                  <a:srgbClr val="0E0E0E"/>
                </a:solidFill>
                <a:effectLst/>
                <a:latin typeface="System Font"/>
                <a:ea typeface="Calibri" panose="020F0502020204030204" pitchFamily="34" charset="0"/>
                <a:cs typeface="System Font"/>
              </a:rPr>
              <a:t>fibrilhação</a:t>
            </a:r>
            <a:r>
              <a:rPr lang="pt-PT" sz="1800" dirty="0">
                <a:solidFill>
                  <a:srgbClr val="0E0E0E"/>
                </a:solidFill>
                <a:effectLst/>
                <a:latin typeface="System Font"/>
                <a:ea typeface="Calibri" panose="020F0502020204030204" pitchFamily="34" charset="0"/>
                <a:cs typeface="System Font"/>
              </a:rPr>
              <a:t> ventricular, principal causa de PCR no adulto.</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dirty="0">
                <a:solidFill>
                  <a:srgbClr val="0E0E0E"/>
                </a:solidFill>
                <a:effectLst/>
                <a:latin typeface="System Font"/>
                <a:ea typeface="Calibri" panose="020F0502020204030204" pitchFamily="34" charset="0"/>
                <a:cs typeface="System Font"/>
              </a:rPr>
              <a:t>	•	Desfibrilhação nos primeiros minutos aumenta significativamente a taxa de sucesso.</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dirty="0">
                <a:solidFill>
                  <a:srgbClr val="0E0E0E"/>
                </a:solidFill>
                <a:effectLst/>
                <a:latin typeface="System Font"/>
                <a:ea typeface="Calibri" panose="020F0502020204030204" pitchFamily="34" charset="0"/>
                <a:cs typeface="System Font"/>
              </a:rPr>
              <a:t>	•	Após 8-10 minutos, a probabilidade de sucesso é quase nula.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266700" indent="-266700">
              <a:lnSpc>
                <a:spcPct val="135000"/>
              </a:lnSpc>
              <a:spcBef>
                <a:spcPts val="1200"/>
              </a:spcBef>
              <a:spcAft>
                <a:spcPts val="0"/>
              </a:spcAft>
              <a:tabLst>
                <a:tab pos="165100" algn="r"/>
                <a:tab pos="266700" algn="l"/>
              </a:tabLst>
            </a:pPr>
            <a:r>
              <a:rPr lang="pt-PT" sz="1800" dirty="0">
                <a:solidFill>
                  <a:srgbClr val="0E0E0E"/>
                </a:solidFill>
                <a:effectLst/>
                <a:latin typeface="System Font"/>
                <a:ea typeface="Calibri" panose="020F0502020204030204" pitchFamily="34" charset="0"/>
                <a:cs typeface="System Font"/>
              </a:rPr>
              <a:t>	4.	</a:t>
            </a:r>
            <a:r>
              <a:rPr lang="pt-PT" sz="1800" b="1" dirty="0">
                <a:solidFill>
                  <a:srgbClr val="0E0E0E"/>
                </a:solidFill>
                <a:effectLst/>
                <a:latin typeface="System Font"/>
                <a:ea typeface="Calibri" panose="020F0502020204030204" pitchFamily="34" charset="0"/>
                <a:cs typeface="System Font"/>
              </a:rPr>
              <a:t>Suporte Avançado de Vida (SAV) Precoce</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dirty="0">
                <a:solidFill>
                  <a:srgbClr val="0E0E0E"/>
                </a:solidFill>
                <a:effectLst/>
                <a:latin typeface="System Font"/>
                <a:ea typeface="Calibri" panose="020F0502020204030204" pitchFamily="34" charset="0"/>
                <a:cs typeface="System Font"/>
              </a:rPr>
              <a:t>	•	Complementa a desfibrilhação com ventilação eficaz (intubação) e administração de fármacos.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dirty="0">
                <a:solidFill>
                  <a:srgbClr val="0E0E0E"/>
                </a:solidFill>
                <a:effectLst/>
                <a:latin typeface="System Font"/>
                <a:ea typeface="Calibri" panose="020F0502020204030204" pitchFamily="34" charset="0"/>
                <a:cs typeface="System Font"/>
              </a:rPr>
              <a:t>	•	Idealmente iniciado no local e continuado no hospital.</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dirty="0">
                <a:solidFill>
                  <a:srgbClr val="0E0E0E"/>
                </a:solidFill>
                <a:effectLst/>
                <a:latin typeface="System Font"/>
                <a:ea typeface="Calibri" panose="020F0502020204030204" pitchFamily="34" charset="0"/>
                <a:cs typeface="System Font"/>
              </a:rPr>
              <a:t>	•	Inclui cuidados pós-reanimação para preservar funções cerebrais e cardíacas.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Considerações Finais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Todos os elos são igualmente importantes: o sucesso do SAV depende da eficiência dos elos iniciais.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 educação e preparação da população para os primeiros passos (ligar 112 e iniciar SBV) são cruciais para salvar vidas.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u="sng" dirty="0">
                <a:solidFill>
                  <a:srgbClr val="000000"/>
                </a:solidFill>
                <a:effectLst/>
                <a:highlight>
                  <a:srgbClr val="00FFFF"/>
                </a:highlight>
                <a:latin typeface="Calibri" panose="020F0502020204030204" pitchFamily="34" charset="0"/>
                <a:ea typeface="Calibri" panose="020F0502020204030204" pitchFamily="34" charset="0"/>
                <a:cs typeface="Calibri" panose="020F0502020204030204" pitchFamily="34" charset="0"/>
                <a:hlinkClick r:id="rId3"/>
              </a:rPr>
              <a:t>https://www.inem.pt/2017/05/30/cadeia-de-sobrevivencia-2/</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23</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8035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1800" b="1" dirty="0">
              <a:solidFill>
                <a:srgbClr val="0E0E0E"/>
              </a:solidFill>
              <a:effectLst/>
              <a:latin typeface="System Font"/>
              <a:ea typeface="Calibri" panose="020F0502020204030204" pitchFamily="34" charset="0"/>
              <a:cs typeface="System Font"/>
            </a:endParaRPr>
          </a:p>
          <a:p>
            <a:pPr marL="457200" marR="0" lvl="0" indent="-228600" algn="l" defTabSz="914400" rtl="0" eaLnBrk="1" fontAlgn="auto" latinLnBrk="0" hangingPunct="1">
              <a:lnSpc>
                <a:spcPct val="135000"/>
              </a:lnSpc>
              <a:spcBef>
                <a:spcPts val="0"/>
              </a:spcBef>
              <a:spcAft>
                <a:spcPts val="0"/>
              </a:spcAft>
              <a:buClr>
                <a:srgbClr val="000000"/>
              </a:buClr>
              <a:buSzPts val="1400"/>
              <a:buFont typeface="Arial"/>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Todos os elos são igualmente importantes: o sucesso do SAV depende da eficiência dos elos iniciais. A educação e preparação da população para os primeiros passos (ligar 112 e iniciar SBV) são cruciais para salvar vidas. (Slide 24)</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1800" b="1" dirty="0">
              <a:solidFill>
                <a:srgbClr val="0E0E0E"/>
              </a:solidFill>
              <a:effectLst/>
              <a:latin typeface="System Font"/>
              <a:ea typeface="Calibri" panose="020F0502020204030204" pitchFamily="34" charset="0"/>
              <a:cs typeface="System Font"/>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1800" b="1" dirty="0">
              <a:solidFill>
                <a:srgbClr val="0E0E0E"/>
              </a:solidFill>
              <a:effectLst/>
              <a:latin typeface="System Font"/>
              <a:ea typeface="Calibri" panose="020F0502020204030204" pitchFamily="34" charset="0"/>
              <a:cs typeface="System Font"/>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Cadeia de Sobrevivência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passos essenciais para melhorar a resposta em emergências médicas e salvar vidas em situações de PCR.</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Definição e Importância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 Cadeia de Sobrevivência é composta por quatro elos essenciais, interligados, para salvar vítimas de paragem cardiorrespiratória (PCR).</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Cada elo deve ser eficiente e articulado com os demais para garantir a sobrevivência.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Os Quatro Elos da Cadeia de Sobrevivência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266700" indent="-266700">
              <a:lnSpc>
                <a:spcPct val="135000"/>
              </a:lnSpc>
              <a:spcBef>
                <a:spcPts val="1200"/>
              </a:spcBef>
              <a:spcAft>
                <a:spcPts val="0"/>
              </a:spcAft>
              <a:tabLst>
                <a:tab pos="165100" algn="r"/>
                <a:tab pos="266700" algn="l"/>
              </a:tabLst>
            </a:pPr>
            <a:r>
              <a:rPr lang="pt-PT" sz="1800" dirty="0">
                <a:solidFill>
                  <a:srgbClr val="0E0E0E"/>
                </a:solidFill>
                <a:effectLst/>
                <a:latin typeface="System Font"/>
                <a:ea typeface="Calibri" panose="020F0502020204030204" pitchFamily="34" charset="0"/>
                <a:cs typeface="System Font"/>
              </a:rPr>
              <a:t>	1.	</a:t>
            </a:r>
            <a:r>
              <a:rPr lang="pt-PT" sz="1800" b="1" dirty="0">
                <a:solidFill>
                  <a:srgbClr val="0E0E0E"/>
                </a:solidFill>
                <a:effectLst/>
                <a:latin typeface="System Font"/>
                <a:ea typeface="Calibri" panose="020F0502020204030204" pitchFamily="34" charset="0"/>
                <a:cs typeface="System Font"/>
              </a:rPr>
              <a:t>Acesso Precoce (112)</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dirty="0">
                <a:solidFill>
                  <a:srgbClr val="0E0E0E"/>
                </a:solidFill>
                <a:effectLst/>
                <a:latin typeface="System Font"/>
                <a:ea typeface="Calibri" panose="020F0502020204030204" pitchFamily="34" charset="0"/>
                <a:cs typeface="System Font"/>
              </a:rPr>
              <a:t>	•	Chamar rapidamente o Sistema Integrado de Emergência Médica (SIEM).</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dirty="0">
                <a:solidFill>
                  <a:srgbClr val="0E0E0E"/>
                </a:solidFill>
                <a:effectLst/>
                <a:latin typeface="System Font"/>
                <a:ea typeface="Calibri" panose="020F0502020204030204" pitchFamily="34" charset="0"/>
                <a:cs typeface="System Font"/>
              </a:rPr>
              <a:t>	•	Cada minuto sem acionamento reduz a chance de sobrevivência.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dirty="0">
                <a:solidFill>
                  <a:srgbClr val="0E0E0E"/>
                </a:solidFill>
                <a:effectLst/>
                <a:latin typeface="System Font"/>
                <a:ea typeface="Calibri" panose="020F0502020204030204" pitchFamily="34" charset="0"/>
                <a:cs typeface="System Font"/>
              </a:rPr>
              <a:t>	•	Formação da população é essencial para reconhecer emergências e agir.</a:t>
            </a:r>
          </a:p>
          <a:p>
            <a:pPr marL="419100" indent="-419100">
              <a:lnSpc>
                <a:spcPct val="135000"/>
              </a:lnSpc>
              <a:spcBef>
                <a:spcPts val="1200"/>
              </a:spcBef>
              <a:spcAft>
                <a:spcPts val="0"/>
              </a:spcAft>
              <a:tabLst>
                <a:tab pos="317500" algn="r"/>
                <a:tab pos="419100" algn="l"/>
              </a:tabLst>
            </a:pPr>
            <a:endParaRPr lang="pt-PT" sz="1800" dirty="0">
              <a:solidFill>
                <a:srgbClr val="0E0E0E"/>
              </a:solidFill>
              <a:effectLst/>
              <a:latin typeface="System Font"/>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b="1" dirty="0">
                <a:solidFill>
                  <a:srgbClr val="0E0E0E"/>
                </a:solidFill>
                <a:effectLst/>
                <a:latin typeface="System Font"/>
                <a:ea typeface="Calibri" panose="020F0502020204030204" pitchFamily="34" charset="0"/>
                <a:cs typeface="Times New Roman" panose="02020603050405020304" pitchFamily="18" charset="0"/>
              </a:rPr>
              <a:t>Informar a população a Saber onde e a quem se dirigir</a:t>
            </a:r>
          </a:p>
          <a:p>
            <a:pPr marL="419100" indent="-419100">
              <a:lnSpc>
                <a:spcPct val="135000"/>
              </a:lnSpc>
              <a:spcBef>
                <a:spcPts val="1200"/>
              </a:spcBef>
              <a:spcAft>
                <a:spcPts val="0"/>
              </a:spcAft>
              <a:tabLst>
                <a:tab pos="317500" algn="r"/>
                <a:tab pos="419100" algn="l"/>
              </a:tabLst>
            </a:pPr>
            <a:endParaRPr lang="pt-PT" sz="1800" b="1" dirty="0">
              <a:effectLst/>
              <a:latin typeface="Calibri" panose="020F0502020204030204" pitchFamily="34" charset="0"/>
              <a:ea typeface="Calibri" panose="020F0502020204030204" pitchFamily="34" charset="0"/>
              <a:cs typeface="Times New Roman" panose="02020603050405020304" pitchFamily="18" charset="0"/>
            </a:endParaRPr>
          </a:p>
          <a:p>
            <a:pPr marL="266700" indent="-266700">
              <a:lnSpc>
                <a:spcPct val="135000"/>
              </a:lnSpc>
              <a:spcBef>
                <a:spcPts val="1200"/>
              </a:spcBef>
              <a:spcAft>
                <a:spcPts val="0"/>
              </a:spcAft>
              <a:tabLst>
                <a:tab pos="165100" algn="r"/>
                <a:tab pos="266700" algn="l"/>
              </a:tabLst>
            </a:pPr>
            <a:r>
              <a:rPr lang="pt-PT" sz="1800" dirty="0">
                <a:solidFill>
                  <a:srgbClr val="0E0E0E"/>
                </a:solidFill>
                <a:effectLst/>
                <a:latin typeface="System Font"/>
                <a:ea typeface="Calibri" panose="020F0502020204030204" pitchFamily="34" charset="0"/>
                <a:cs typeface="System Font"/>
              </a:rPr>
              <a:t>	2.	</a:t>
            </a:r>
            <a:r>
              <a:rPr lang="pt-PT" sz="1800" b="1" dirty="0">
                <a:solidFill>
                  <a:srgbClr val="0E0E0E"/>
                </a:solidFill>
                <a:effectLst/>
                <a:latin typeface="System Font"/>
                <a:ea typeface="Calibri" panose="020F0502020204030204" pitchFamily="34" charset="0"/>
                <a:cs typeface="System Font"/>
              </a:rPr>
              <a:t>Início Precoce de Suporte Básico de Vida (SBV)</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dirty="0">
                <a:solidFill>
                  <a:srgbClr val="0E0E0E"/>
                </a:solidFill>
                <a:effectLst/>
                <a:latin typeface="System Font"/>
                <a:ea typeface="Calibri" panose="020F0502020204030204" pitchFamily="34" charset="0"/>
                <a:cs typeface="System Font"/>
              </a:rPr>
              <a:t>	•	Iniciar manobras de SBV imediatamente no local.</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dirty="0">
                <a:solidFill>
                  <a:srgbClr val="0E0E0E"/>
                </a:solidFill>
                <a:effectLst/>
                <a:latin typeface="System Font"/>
                <a:ea typeface="Calibri" panose="020F0502020204030204" pitchFamily="34" charset="0"/>
                <a:cs typeface="System Font"/>
              </a:rPr>
              <a:t>	•	Mantém circulação e ventilação mínimas até a chegada de ajuda diferenciada.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266700" indent="-266700">
              <a:lnSpc>
                <a:spcPct val="135000"/>
              </a:lnSpc>
              <a:spcBef>
                <a:spcPts val="1200"/>
              </a:spcBef>
              <a:spcAft>
                <a:spcPts val="0"/>
              </a:spcAft>
              <a:tabLst>
                <a:tab pos="165100" algn="r"/>
                <a:tab pos="266700" algn="l"/>
              </a:tabLst>
            </a:pPr>
            <a:r>
              <a:rPr lang="pt-PT" sz="1800" dirty="0">
                <a:solidFill>
                  <a:srgbClr val="0E0E0E"/>
                </a:solidFill>
                <a:effectLst/>
                <a:latin typeface="System Font"/>
                <a:ea typeface="Calibri" panose="020F0502020204030204" pitchFamily="34" charset="0"/>
                <a:cs typeface="System Font"/>
              </a:rPr>
              <a:t>	3.	</a:t>
            </a:r>
            <a:r>
              <a:rPr lang="pt-PT" sz="1800" b="1" dirty="0">
                <a:solidFill>
                  <a:srgbClr val="0E0E0E"/>
                </a:solidFill>
                <a:effectLst/>
                <a:latin typeface="System Font"/>
                <a:ea typeface="Calibri" panose="020F0502020204030204" pitchFamily="34" charset="0"/>
                <a:cs typeface="System Font"/>
              </a:rPr>
              <a:t>Desfibrilhação Precoce</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dirty="0">
                <a:solidFill>
                  <a:srgbClr val="0E0E0E"/>
                </a:solidFill>
                <a:effectLst/>
                <a:latin typeface="System Font"/>
                <a:ea typeface="Calibri" panose="020F0502020204030204" pitchFamily="34" charset="0"/>
                <a:cs typeface="System Font"/>
              </a:rPr>
              <a:t>	•	Tratamento essencial para a </a:t>
            </a:r>
            <a:r>
              <a:rPr lang="pt-PT" sz="1800" dirty="0" err="1">
                <a:solidFill>
                  <a:srgbClr val="0E0E0E"/>
                </a:solidFill>
                <a:effectLst/>
                <a:latin typeface="System Font"/>
                <a:ea typeface="Calibri" panose="020F0502020204030204" pitchFamily="34" charset="0"/>
                <a:cs typeface="System Font"/>
              </a:rPr>
              <a:t>fibrilhação</a:t>
            </a:r>
            <a:r>
              <a:rPr lang="pt-PT" sz="1800" dirty="0">
                <a:solidFill>
                  <a:srgbClr val="0E0E0E"/>
                </a:solidFill>
                <a:effectLst/>
                <a:latin typeface="System Font"/>
                <a:ea typeface="Calibri" panose="020F0502020204030204" pitchFamily="34" charset="0"/>
                <a:cs typeface="System Font"/>
              </a:rPr>
              <a:t> ventricular, principal causa de PCR no adulto.</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dirty="0">
                <a:solidFill>
                  <a:srgbClr val="0E0E0E"/>
                </a:solidFill>
                <a:effectLst/>
                <a:latin typeface="System Font"/>
                <a:ea typeface="Calibri" panose="020F0502020204030204" pitchFamily="34" charset="0"/>
                <a:cs typeface="System Font"/>
              </a:rPr>
              <a:t>	•	Desfibrilhação nos primeiros minutos aumenta significativamente a taxa de sucesso.</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dirty="0">
                <a:solidFill>
                  <a:srgbClr val="0E0E0E"/>
                </a:solidFill>
                <a:effectLst/>
                <a:latin typeface="System Font"/>
                <a:ea typeface="Calibri" panose="020F0502020204030204" pitchFamily="34" charset="0"/>
                <a:cs typeface="System Font"/>
              </a:rPr>
              <a:t>	•	Após 8-10 minutos, a probabilidade de sucesso é quase nula.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266700" indent="-266700">
              <a:lnSpc>
                <a:spcPct val="135000"/>
              </a:lnSpc>
              <a:spcBef>
                <a:spcPts val="1200"/>
              </a:spcBef>
              <a:spcAft>
                <a:spcPts val="0"/>
              </a:spcAft>
              <a:tabLst>
                <a:tab pos="165100" algn="r"/>
                <a:tab pos="266700" algn="l"/>
              </a:tabLst>
            </a:pPr>
            <a:r>
              <a:rPr lang="pt-PT" sz="1800" dirty="0">
                <a:solidFill>
                  <a:srgbClr val="0E0E0E"/>
                </a:solidFill>
                <a:effectLst/>
                <a:latin typeface="System Font"/>
                <a:ea typeface="Calibri" panose="020F0502020204030204" pitchFamily="34" charset="0"/>
                <a:cs typeface="System Font"/>
              </a:rPr>
              <a:t>	4.	</a:t>
            </a:r>
            <a:r>
              <a:rPr lang="pt-PT" sz="1800" b="1" dirty="0">
                <a:solidFill>
                  <a:srgbClr val="0E0E0E"/>
                </a:solidFill>
                <a:effectLst/>
                <a:latin typeface="System Font"/>
                <a:ea typeface="Calibri" panose="020F0502020204030204" pitchFamily="34" charset="0"/>
                <a:cs typeface="System Font"/>
              </a:rPr>
              <a:t>Suporte Avançado de Vida (SAV) Precoce</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dirty="0">
                <a:solidFill>
                  <a:srgbClr val="0E0E0E"/>
                </a:solidFill>
                <a:effectLst/>
                <a:latin typeface="System Font"/>
                <a:ea typeface="Calibri" panose="020F0502020204030204" pitchFamily="34" charset="0"/>
                <a:cs typeface="System Font"/>
              </a:rPr>
              <a:t>	•	Complementa a desfibrilhação com ventilação eficaz (intubação) e administração de fármacos.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dirty="0">
                <a:solidFill>
                  <a:srgbClr val="0E0E0E"/>
                </a:solidFill>
                <a:effectLst/>
                <a:latin typeface="System Font"/>
                <a:ea typeface="Calibri" panose="020F0502020204030204" pitchFamily="34" charset="0"/>
                <a:cs typeface="System Font"/>
              </a:rPr>
              <a:t>	•	Idealmente iniciado no local e continuado no hospital.</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dirty="0">
                <a:solidFill>
                  <a:srgbClr val="0E0E0E"/>
                </a:solidFill>
                <a:effectLst/>
                <a:latin typeface="System Font"/>
                <a:ea typeface="Calibri" panose="020F0502020204030204" pitchFamily="34" charset="0"/>
                <a:cs typeface="System Font"/>
              </a:rPr>
              <a:t>	•	Inclui cuidados pós-reanimação para preservar funções cerebrais e cardíacas.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419100" indent="-419100">
              <a:lnSpc>
                <a:spcPct val="135000"/>
              </a:lnSpc>
              <a:spcBef>
                <a:spcPts val="1200"/>
              </a:spcBef>
              <a:spcAft>
                <a:spcPts val="0"/>
              </a:spcAft>
              <a:tabLst>
                <a:tab pos="317500" algn="r"/>
                <a:tab pos="4191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Considerações Finais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Todos os elos são igualmente importantes: o sucesso do SAV depende da eficiência dos elos iniciais.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 educação e preparação da população para os primeiros passos (ligar 112 e iniciar SBV) são cruciais para salvar vidas.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u="sng" dirty="0">
                <a:solidFill>
                  <a:srgbClr val="000000"/>
                </a:solidFill>
                <a:effectLst/>
                <a:highlight>
                  <a:srgbClr val="00FFFF"/>
                </a:highlight>
                <a:latin typeface="Calibri" panose="020F0502020204030204" pitchFamily="34" charset="0"/>
                <a:ea typeface="Calibri" panose="020F0502020204030204" pitchFamily="34" charset="0"/>
                <a:cs typeface="Calibri" panose="020F0502020204030204" pitchFamily="34" charset="0"/>
                <a:hlinkClick r:id="rId3"/>
              </a:rPr>
              <a:t>https://www.inem.pt/2017/05/30/cadeia-de-sobrevivencia-2/</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24</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9657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1800" b="1" dirty="0">
              <a:solidFill>
                <a:srgbClr val="0E0E0E"/>
              </a:solidFill>
              <a:effectLst/>
              <a:latin typeface="System Font"/>
              <a:ea typeface="Calibri" panose="020F0502020204030204" pitchFamily="34" charset="0"/>
              <a:cs typeface="System Font"/>
            </a:endParaRPr>
          </a:p>
          <a:p>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Os tipos de</a:t>
            </a:r>
            <a:r>
              <a:rPr lang="pt-PT"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Emergência em CSP mais frequentes são (Slide 25):</a:t>
            </a:r>
            <a:r>
              <a:rPr lang="pt-PT"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Cardiovasculares: Dor torácica (síndrome coronário agudo), dispneia</a:t>
            </a:r>
            <a:endParaRPr lang="pt-P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Neurológicas: Convulsões /Epilepsia</a:t>
            </a:r>
            <a:endParaRPr lang="pt-P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Endócrinas: Hipoglicemias</a:t>
            </a:r>
            <a:endParaRPr lang="pt-P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Lesões Traumáticas</a:t>
            </a:r>
            <a:endParaRPr lang="pt-P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Emergências pediátricas: obstrução da via área em crianças, reações alérgicas</a:t>
            </a:r>
            <a:endParaRPr lang="pt-P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Emergências psiquiátricas: crise psicótica, crise de pânico</a:t>
            </a:r>
            <a:endParaRPr lang="pt-P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pt-PT" dirty="0"/>
              <a:t>Evidentemente que estas situações podem variar de país para país.</a:t>
            </a:r>
          </a:p>
          <a:p>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25</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811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Slide 26: Os</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Desafios em Situações de Emergência nos Centros de Saúde</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passam por: 1) um grande fluxo de utentes com diversas patologias que aumenta a probabilidade de emergências; 2) a realização de Consulta Aberta/Atendimento Complementar que intensifica a necessidade de socorro imediato; 3) as</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limitações na Formação e Treino:</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SBV (Suporte Básico de Vida) e SAV (Suporte Avançado de Vida) não fazerem parte da prática diária.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Formação esporádica e falta de treino regular comprometerem a aquisição e manutenção de competências.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Escassez de meios em algumas unidades, como ECG de 12 derivações, monitorização contínua de pressão arterial e materiais para acessos venosos.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pt-PT" sz="1800" b="0" i="0" u="none" strike="noStrike" dirty="0">
              <a:solidFill>
                <a:srgbClr val="000000"/>
              </a:solidFill>
              <a:effectLst/>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a:t>
            </a: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1800" b="1" dirty="0">
              <a:solidFill>
                <a:srgbClr val="0E0E0E"/>
              </a:solidFill>
              <a:effectLst/>
              <a:latin typeface="System Font"/>
              <a:ea typeface="Calibri" panose="020F0502020204030204" pitchFamily="34" charset="0"/>
              <a:cs typeface="System Font"/>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1800" b="1" dirty="0">
              <a:solidFill>
                <a:srgbClr val="0E0E0E"/>
              </a:solidFill>
              <a:effectLst/>
              <a:latin typeface="System Font"/>
              <a:ea typeface="Calibri" panose="020F0502020204030204" pitchFamily="34" charset="0"/>
              <a:cs typeface="System Font"/>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Desafios em Situações de Emergência nos Centros de Saúde</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Grande fluxo de utentes com diversas patologias aumenta a probabilidade de emergências.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 Consulta Aberta/Atendimento Complementar intensifica a necessidade de socorro imediato.</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Limitações na Formação e Treino</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SBV (Suporte Básico de Vida) e SAV (Suporte Avançado de Vida) não fazem parte da prática diária.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Formação esporádica e falta de treino regular comprometem a aquisição e manutenção de competências.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Escassez de meios em algumas unidades, como ECG de 12 derivações, monitorização contínua de pressão arterial e materiais para acessos venosos.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a:t>
            </a:r>
          </a:p>
          <a:p>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26</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6680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tabLst>
                <a:tab pos="457200" algn="l"/>
              </a:tabLst>
            </a:pP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 a importância da</a:t>
            </a:r>
            <a:r>
              <a:rPr lang="pt-PT"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Formação </a:t>
            </a: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que sensibiliza os profissionais para a importância da intervenção em emergências </a:t>
            </a:r>
            <a:r>
              <a:rPr lang="pt-PT"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 o uso de Algoritmos Internacionais </a:t>
            </a: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 ERC (</a:t>
            </a:r>
            <a:r>
              <a:rPr lang="pt-PT"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European</a:t>
            </a: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PT"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Resuscitation</a:t>
            </a: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PT"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Council</a:t>
            </a: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com adaptação à realidade local. (Slide 27)</a:t>
            </a:r>
            <a:endParaRPr lang="pt-PT" sz="12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457200" algn="l"/>
              </a:tabLst>
            </a:pP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Os </a:t>
            </a:r>
            <a:r>
              <a:rPr lang="pt-PT"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Requisitos para os Profissionais Formados</a:t>
            </a: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são:</a:t>
            </a:r>
            <a:endParaRPr lang="pt-PT"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tabLst>
                <a:tab pos="457200" algn="l"/>
              </a:tabLst>
            </a:pPr>
            <a:r>
              <a:rPr lang="pt-PT" sz="1200" dirty="0">
                <a:solidFill>
                  <a:srgbClr val="000000"/>
                </a:solidFill>
                <a:effectLst/>
                <a:latin typeface="Times New Roman" panose="02020603050405020304" pitchFamily="18" charset="0"/>
                <a:ea typeface="Times New Roman" panose="02020603050405020304" pitchFamily="18" charset="0"/>
              </a:rPr>
              <a:t>Trabalhar em equipa de forma multidisciplinar.</a:t>
            </a:r>
            <a:endParaRPr lang="pt-PT" sz="1200" dirty="0">
              <a:effectLst/>
              <a:latin typeface="Times New Roman" panose="02020603050405020304" pitchFamily="18" charset="0"/>
              <a:ea typeface="Times New Roman" panose="02020603050405020304" pitchFamily="18" charset="0"/>
            </a:endParaRPr>
          </a:p>
          <a:p>
            <a:pPr marL="742950" lvl="1" indent="-285750">
              <a:buFont typeface="Courier New" panose="02070309020205020404" pitchFamily="49" charset="0"/>
              <a:buChar char="o"/>
              <a:tabLst>
                <a:tab pos="457200" algn="l"/>
              </a:tabLst>
            </a:pPr>
            <a:r>
              <a:rPr lang="pt-PT" sz="1200" dirty="0">
                <a:solidFill>
                  <a:srgbClr val="000000"/>
                </a:solidFill>
                <a:effectLst/>
                <a:latin typeface="Times New Roman" panose="02020603050405020304" pitchFamily="18" charset="0"/>
                <a:ea typeface="Times New Roman" panose="02020603050405020304" pitchFamily="18" charset="0"/>
              </a:rPr>
              <a:t>Implementar e discutir os algoritmos de emergência.</a:t>
            </a:r>
            <a:endParaRPr lang="pt-PT" sz="1200" dirty="0">
              <a:effectLst/>
              <a:latin typeface="Times New Roman" panose="02020603050405020304" pitchFamily="18" charset="0"/>
              <a:ea typeface="Times New Roman" panose="02020603050405020304" pitchFamily="18" charset="0"/>
            </a:endParaRPr>
          </a:p>
          <a:p>
            <a:pPr marL="742950" lvl="1" indent="-285750">
              <a:buFont typeface="Courier New" panose="02070309020205020404" pitchFamily="49" charset="0"/>
              <a:buChar char="o"/>
              <a:tabLst>
                <a:tab pos="457200" algn="l"/>
              </a:tabLst>
            </a:pPr>
            <a:r>
              <a:rPr lang="pt-PT" sz="1200" dirty="0">
                <a:solidFill>
                  <a:srgbClr val="000000"/>
                </a:solidFill>
                <a:effectLst/>
                <a:latin typeface="Times New Roman" panose="02020603050405020304" pitchFamily="18" charset="0"/>
                <a:ea typeface="Times New Roman" panose="02020603050405020304" pitchFamily="18" charset="0"/>
              </a:rPr>
              <a:t>Promover mudanças de atitude adquiridas na formação.</a:t>
            </a:r>
            <a:endParaRPr lang="pt-PT" sz="1200" dirty="0">
              <a:effectLst/>
              <a:latin typeface="Times New Roman" panose="02020603050405020304" pitchFamily="18" charset="0"/>
              <a:ea typeface="Times New Roman" panose="02020603050405020304" pitchFamily="18" charset="0"/>
            </a:endParaRPr>
          </a:p>
          <a:p>
            <a:pPr marL="742950" lvl="1" indent="-285750">
              <a:buFont typeface="Courier New" panose="02070309020205020404" pitchFamily="49" charset="0"/>
              <a:buChar char="o"/>
              <a:tabLst>
                <a:tab pos="457200" algn="l"/>
              </a:tabLst>
            </a:pPr>
            <a:r>
              <a:rPr lang="pt-PT" sz="1200" dirty="0">
                <a:solidFill>
                  <a:srgbClr val="000000"/>
                </a:solidFill>
                <a:effectLst/>
                <a:latin typeface="Times New Roman" panose="02020603050405020304" pitchFamily="18" charset="0"/>
                <a:ea typeface="Times New Roman" panose="02020603050405020304" pitchFamily="18" charset="0"/>
              </a:rPr>
              <a:t>Atualizar-se cientificamente de forma contínua.</a:t>
            </a:r>
            <a:endParaRPr lang="pt-PT" sz="1200" dirty="0">
              <a:effectLst/>
              <a:latin typeface="Times New Roman" panose="02020603050405020304" pitchFamily="18" charset="0"/>
              <a:ea typeface="Times New Roman" panose="02020603050405020304" pitchFamily="18" charset="0"/>
            </a:endParaRPr>
          </a:p>
          <a:p>
            <a:pPr marL="742950" lvl="1" indent="-285750">
              <a:buFont typeface="Courier New" panose="02070309020205020404" pitchFamily="49" charset="0"/>
              <a:buChar char="o"/>
              <a:tabLst>
                <a:tab pos="457200" algn="l"/>
              </a:tabLst>
            </a:pPr>
            <a:r>
              <a:rPr lang="pt-PT" sz="1200" dirty="0">
                <a:solidFill>
                  <a:srgbClr val="000000"/>
                </a:solidFill>
                <a:effectLst/>
                <a:latin typeface="Times New Roman" panose="02020603050405020304" pitchFamily="18" charset="0"/>
                <a:ea typeface="Times New Roman" panose="02020603050405020304" pitchFamily="18" charset="0"/>
              </a:rPr>
              <a:t>Realizar formações internas anuais com simulacros e casos clínicos.</a:t>
            </a:r>
            <a:endParaRPr lang="pt-PT" sz="1200" dirty="0">
              <a:effectLst/>
              <a:latin typeface="Times New Roman" panose="02020603050405020304" pitchFamily="18" charset="0"/>
              <a:ea typeface="Times New Roman" panose="02020603050405020304" pitchFamily="18" charset="0"/>
            </a:endParaRPr>
          </a:p>
          <a:p>
            <a:pPr marL="742950" lvl="1" indent="-285750">
              <a:buFont typeface="Courier New" panose="02070309020205020404" pitchFamily="49" charset="0"/>
              <a:buChar char="o"/>
              <a:tabLst>
                <a:tab pos="457200" algn="l"/>
              </a:tabLst>
            </a:pPr>
            <a:r>
              <a:rPr lang="pt-PT" sz="1200" dirty="0">
                <a:solidFill>
                  <a:srgbClr val="000000"/>
                </a:solidFill>
                <a:effectLst/>
                <a:latin typeface="Times New Roman" panose="02020603050405020304" pitchFamily="18" charset="0"/>
                <a:ea typeface="Times New Roman" panose="02020603050405020304" pitchFamily="18" charset="0"/>
              </a:rPr>
              <a:t>Fazer </a:t>
            </a:r>
            <a:r>
              <a:rPr lang="pt-PT" sz="1200" dirty="0" err="1">
                <a:solidFill>
                  <a:srgbClr val="000000"/>
                </a:solidFill>
                <a:effectLst/>
                <a:latin typeface="Times New Roman" panose="02020603050405020304" pitchFamily="18" charset="0"/>
                <a:ea typeface="Times New Roman" panose="02020603050405020304" pitchFamily="18" charset="0"/>
              </a:rPr>
              <a:t>re-certificações</a:t>
            </a:r>
            <a:r>
              <a:rPr lang="pt-PT" sz="1200" dirty="0">
                <a:solidFill>
                  <a:srgbClr val="000000"/>
                </a:solidFill>
                <a:effectLst/>
                <a:latin typeface="Times New Roman" panose="02020603050405020304" pitchFamily="18" charset="0"/>
                <a:ea typeface="Times New Roman" panose="02020603050405020304" pitchFamily="18" charset="0"/>
              </a:rPr>
              <a:t> em cursos de SAV a cada três anos.</a:t>
            </a:r>
            <a:endParaRPr lang="pt-PT" sz="1200" dirty="0">
              <a:effectLst/>
              <a:latin typeface="Times New Roman" panose="02020603050405020304" pitchFamily="18" charset="0"/>
              <a:ea typeface="Times New Roman" panose="02020603050405020304" pitchFamily="18" charset="0"/>
            </a:endParaRPr>
          </a:p>
          <a:p>
            <a:pPr marL="165100" indent="-165100">
              <a:lnSpc>
                <a:spcPct val="135000"/>
              </a:lnSpc>
              <a:spcBef>
                <a:spcPts val="1200"/>
              </a:spcBef>
              <a:spcAft>
                <a:spcPts val="0"/>
              </a:spcAft>
              <a:tabLst>
                <a:tab pos="63500" algn="r"/>
                <a:tab pos="165100" algn="l"/>
              </a:tabLst>
            </a:pP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endParaRPr lang="pt-PT"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27</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9144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1800" b="1" dirty="0">
              <a:solidFill>
                <a:srgbClr val="0E0E0E"/>
              </a:solidFill>
              <a:effectLst/>
              <a:latin typeface="System Font"/>
              <a:ea typeface="Calibri" panose="020F0502020204030204" pitchFamily="34" charset="0"/>
              <a:cs typeface="System Font"/>
            </a:endParaRPr>
          </a:p>
          <a:p>
            <a:pP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Treino regular correlaciona-se com maior confiança na abordagem das emergências. Sendo que, segundo </a:t>
            </a:r>
            <a:r>
              <a:rPr lang="pt-PT"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Melzel</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(2022) mesmo na Alemanha: menos de 50% dos profissionais CSP participam em treino de emergência </a:t>
            </a:r>
            <a:r>
              <a:rPr lang="pt-PT"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annual</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embora nos CSP rurais procurem mais este treino. São áreas de melhoria identificadas para requerer maior treino as emergências pediátricas; psiquiátricas e o treino de Ressuscitação Cardiopulmonar. (Slide 28)</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28</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8948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(Slide 29) Quanto à</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Formação Contínua, </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equipa multidisciplinar deve ser treinada no uso do material e em terapêutica de emergência. A formação contínua é essencial para garantir a eficácia na atuação.</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 Acesso limitado a meios diferenciados, como as viaturas de médicas de emergência e ressuscitação (VMER), devido à distância e ao tempo de resposta, aumenta os desafios no interior do país. Por este motivo, essas equipas de CSP devem estar mais preparadas do que as de grandes centros urbanos.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É </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Missão das Equipas de CSP</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avaliar rapidamente e estabilizar a vítima e garantir o transporte ágil e seguro das vítimas para centros especializados.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1800" b="1" dirty="0">
              <a:solidFill>
                <a:srgbClr val="0E0E0E"/>
              </a:solidFill>
              <a:effectLst/>
              <a:latin typeface="System Font"/>
              <a:ea typeface="Calibri" panose="020F0502020204030204" pitchFamily="34" charset="0"/>
              <a:cs typeface="System Font"/>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1800" b="1" dirty="0">
              <a:solidFill>
                <a:srgbClr val="0E0E0E"/>
              </a:solidFill>
              <a:effectLst/>
              <a:latin typeface="System Font"/>
              <a:ea typeface="Calibri" panose="020F0502020204030204" pitchFamily="34" charset="0"/>
              <a:cs typeface="System Font"/>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Atuação das Unidades de Saúde em Situações de Emergência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dirty="0">
                <a:solidFill>
                  <a:srgbClr val="0E0E0E"/>
                </a:solidFill>
                <a:effectLst/>
                <a:latin typeface="System Font"/>
                <a:ea typeface="Calibri" panose="020F0502020204030204" pitchFamily="34" charset="0"/>
                <a:cs typeface="System Font"/>
              </a:rPr>
              <a:t>relevância de recursos, formação e dedicação dos profissionais para melhorar a resposta a emergências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1. Necessidade de Material Adequado</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Todas as unidades de saúde devem possuir material adequado para emergências.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O material deve estar organizado em sacos de transporte para facilitar a abordagem inicial à vítima.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2. Importância da Formação Contínua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 equipa multidisciplinar deve ser treinada no uso do material e em terapêutica de emergência.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 formação contínua é essencial para garantir a eficácia na atuação.</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3. Desafios no Interior do País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Acesso limitado a meios diferenciados, como as VMER, devido à distância e ao tempo de resposta.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Equipes dos Cuidados de Saúde Primários (CSP) devem estar mais preparadas do que as de grandes centros urbanos.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4. Missão das Equipas de CSP</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Avaliar rapidamente entre estabilizar a vítima no local ou encaminhá-la ao hospital, considerando os riscos.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Garantir o transporte ágil e seguro das vítimas para centros especializados.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5. Papel dos Profissionais de Saúde</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Assegurar a existência e a manutenção dos equipamentos necessários.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Promover a formação contínua e atualização nas práticas de emergência pré-hospitalar.</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	Atuar de forma eficaz para manter a cadeia de sobrevivência, reduzindo morbilidade e mortalidade.</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135000"/>
              </a:lnSpc>
              <a:spcBef>
                <a:spcPts val="1200"/>
              </a:spcBef>
              <a:spcAft>
                <a:spcPts val="0"/>
              </a:spcAft>
              <a:tabLst>
                <a:tab pos="63500" algn="r"/>
                <a:tab pos="1651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dirty="0">
                <a:solidFill>
                  <a:srgbClr val="0E0E0E"/>
                </a:solidFill>
                <a:effectLst/>
                <a:latin typeface="Apple Color Emoji" pitchFamily="2" charset="0"/>
                <a:ea typeface="Calibri" panose="020F0502020204030204" pitchFamily="34" charset="0"/>
                <a:cs typeface="Apple Color Emoji" pitchFamily="2" charset="0"/>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00000"/>
                </a:solidFill>
                <a:effectLst/>
                <a:highlight>
                  <a:srgbClr val="00FFFF"/>
                </a:highlight>
                <a:latin typeface="Calibri" panose="020F0502020204030204" pitchFamily="34" charset="0"/>
                <a:ea typeface="Calibri" panose="020F0502020204030204" pitchFamily="34" charset="0"/>
                <a:cs typeface="Calibri" panose="020F0502020204030204" pitchFamily="34" charset="0"/>
              </a:rPr>
              <a:t>Irene Pereira. Politécnico de Viseu. A PERSPETIVA DOS ENFERMEIROS DOS CUIDADOS DE SAÚDE PRIMÁRIOS FACE À EMERGÊNCIA PRÉ-HOSPITALAR. Abril de 2021</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800" dirty="0">
                <a:solidFill>
                  <a:srgbClr val="30348C"/>
                </a:solidFill>
                <a:effectLst/>
                <a:highlight>
                  <a:srgbClr val="00FFFF"/>
                </a:highlight>
                <a:latin typeface="Source Sans Pro" panose="020B0503030403020204" pitchFamily="34" charset="0"/>
                <a:ea typeface="Times New Roman" panose="02020603050405020304" pitchFamily="18" charset="0"/>
                <a:cs typeface="Times New Roman" panose="02020603050405020304" pitchFamily="18" charset="0"/>
              </a:rPr>
              <a:t>A </a:t>
            </a:r>
            <a:r>
              <a:rPr lang="pt-PT" sz="1800" dirty="0" err="1">
                <a:solidFill>
                  <a:srgbClr val="30348C"/>
                </a:solidFill>
                <a:effectLst/>
                <a:highlight>
                  <a:srgbClr val="00FFFF"/>
                </a:highlight>
                <a:latin typeface="Source Sans Pro" panose="020B0503030403020204" pitchFamily="34" charset="0"/>
                <a:ea typeface="Times New Roman" panose="02020603050405020304" pitchFamily="18" charset="0"/>
                <a:cs typeface="Times New Roman" panose="02020603050405020304" pitchFamily="18" charset="0"/>
              </a:rPr>
              <a:t>perspectiva</a:t>
            </a:r>
            <a:r>
              <a:rPr lang="pt-PT" sz="1800" dirty="0">
                <a:solidFill>
                  <a:srgbClr val="30348C"/>
                </a:solidFill>
                <a:effectLst/>
                <a:highlight>
                  <a:srgbClr val="00FFFF"/>
                </a:highlight>
                <a:latin typeface="Source Sans Pro" panose="020B0503030403020204" pitchFamily="34" charset="0"/>
                <a:ea typeface="Times New Roman" panose="02020603050405020304" pitchFamily="18" charset="0"/>
                <a:cs typeface="Times New Roman" panose="02020603050405020304" pitchFamily="18" charset="0"/>
              </a:rPr>
              <a:t> dos enfermeiros dos cuidados de saúde primários face à emergência pré-hospitalar /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a:solidFill>
                  <a:srgbClr val="30348C"/>
                </a:solidFill>
                <a:effectLst/>
                <a:highlight>
                  <a:srgbClr val="00FFFF"/>
                </a:highlight>
                <a:latin typeface="Source Sans Pro" panose="020B0503030403020204" pitchFamily="34" charset="0"/>
                <a:ea typeface="Times New Roman" panose="02020603050405020304" pitchFamily="18" charset="0"/>
                <a:cs typeface="Times New Roman" panose="02020603050405020304" pitchFamily="18" charset="0"/>
              </a:rPr>
              <a:t>The perspective of nurses in primary health care in the face of pre-hospital </a:t>
            </a:r>
            <a:r>
              <a:rPr lang="en-US" sz="1800" dirty="0" err="1">
                <a:solidFill>
                  <a:srgbClr val="30348C"/>
                </a:solidFill>
                <a:effectLst/>
                <a:highlight>
                  <a:srgbClr val="00FFFF"/>
                </a:highlight>
                <a:latin typeface="Source Sans Pro" panose="020B0503030403020204" pitchFamily="34" charset="0"/>
                <a:ea typeface="Times New Roman" panose="02020603050405020304" pitchFamily="18" charset="0"/>
                <a:cs typeface="Times New Roman" panose="02020603050405020304" pitchFamily="18" charset="0"/>
              </a:rPr>
              <a:t>emergency</a:t>
            </a:r>
            <a:r>
              <a:rPr lang="en-US" sz="1800" dirty="0" err="1">
                <a:solidFill>
                  <a:srgbClr val="000000"/>
                </a:solidFill>
                <a:effectLst/>
                <a:highlight>
                  <a:srgbClr val="00FFFF"/>
                </a:highlight>
                <a:latin typeface="Source Sans Pro" panose="020B0503030403020204" pitchFamily="34" charset="0"/>
                <a:ea typeface="Times New Roman" panose="02020603050405020304" pitchFamily="18" charset="0"/>
                <a:cs typeface="Times New Roman" panose="02020603050405020304" pitchFamily="18" charset="0"/>
                <a:hlinkClick r:id="rId3"/>
              </a:rPr>
              <a:t>Pereira</a:t>
            </a:r>
            <a:r>
              <a:rPr lang="en-US" sz="1800" dirty="0">
                <a:solidFill>
                  <a:srgbClr val="000000"/>
                </a:solidFill>
                <a:effectLst/>
                <a:highlight>
                  <a:srgbClr val="00FFFF"/>
                </a:highlight>
                <a:latin typeface="Source Sans Pro" panose="020B0503030403020204" pitchFamily="34" charset="0"/>
                <a:ea typeface="Times New Roman" panose="02020603050405020304" pitchFamily="18" charset="0"/>
                <a:cs typeface="Times New Roman" panose="02020603050405020304" pitchFamily="18" charset="0"/>
                <a:hlinkClick r:id="rId3"/>
              </a:rPr>
              <a:t>, Irene Isabel Bento da Guia dos </a:t>
            </a:r>
            <a:r>
              <a:rPr lang="en-US" sz="1800" dirty="0" err="1">
                <a:solidFill>
                  <a:srgbClr val="000000"/>
                </a:solidFill>
                <a:effectLst/>
                <a:highlight>
                  <a:srgbClr val="00FFFF"/>
                </a:highlight>
                <a:latin typeface="Source Sans Pro" panose="020B0503030403020204" pitchFamily="34" charset="0"/>
                <a:ea typeface="Times New Roman" panose="02020603050405020304" pitchFamily="18" charset="0"/>
                <a:cs typeface="Times New Roman" panose="02020603050405020304" pitchFamily="18" charset="0"/>
                <a:hlinkClick r:id="rId3"/>
              </a:rPr>
              <a:t>Santos</a:t>
            </a:r>
            <a:r>
              <a:rPr lang="en-US" sz="1800" dirty="0" err="1">
                <a:solidFill>
                  <a:srgbClr val="212529"/>
                </a:solidFill>
                <a:effectLst/>
                <a:highlight>
                  <a:srgbClr val="00FFFF"/>
                </a:highlight>
                <a:latin typeface="Source Sans Pro" panose="020B0503030403020204" pitchFamily="34" charset="0"/>
                <a:ea typeface="Times New Roman" panose="02020603050405020304" pitchFamily="18" charset="0"/>
                <a:cs typeface="Times New Roman" panose="02020603050405020304" pitchFamily="18" charset="0"/>
              </a:rPr>
              <a:t>.</a:t>
            </a:r>
            <a:r>
              <a:rPr lang="en-US" sz="1800" i="1" dirty="0" err="1">
                <a:solidFill>
                  <a:srgbClr val="212529"/>
                </a:solidFill>
                <a:effectLst/>
                <a:highlight>
                  <a:srgbClr val="00FFFF"/>
                </a:highlight>
                <a:latin typeface="Source Sans Pro" panose="020B0503030403020204" pitchFamily="34" charset="0"/>
                <a:ea typeface="Times New Roman" panose="02020603050405020304" pitchFamily="18" charset="0"/>
                <a:cs typeface="Times New Roman" panose="02020603050405020304" pitchFamily="18" charset="0"/>
              </a:rPr>
              <a:t>Viseu</a:t>
            </a:r>
            <a:r>
              <a:rPr lang="en-US" sz="1800" i="1" dirty="0">
                <a:solidFill>
                  <a:srgbClr val="212529"/>
                </a:solidFill>
                <a:effectLst/>
                <a:highlight>
                  <a:srgbClr val="00FFFF"/>
                </a:highlight>
                <a:latin typeface="Source Sans Pro" panose="020B0503030403020204" pitchFamily="34" charset="0"/>
                <a:ea typeface="Times New Roman" panose="02020603050405020304" pitchFamily="18" charset="0"/>
                <a:cs typeface="Times New Roman" panose="02020603050405020304" pitchFamily="18" charset="0"/>
              </a:rPr>
              <a:t>; </a:t>
            </a:r>
            <a:r>
              <a:rPr lang="en-US" sz="1800" i="1" dirty="0" err="1">
                <a:solidFill>
                  <a:srgbClr val="212529"/>
                </a:solidFill>
                <a:effectLst/>
                <a:highlight>
                  <a:srgbClr val="00FFFF"/>
                </a:highlight>
                <a:latin typeface="Source Sans Pro" panose="020B0503030403020204" pitchFamily="34" charset="0"/>
                <a:ea typeface="Times New Roman" panose="02020603050405020304" pitchFamily="18" charset="0"/>
                <a:cs typeface="Times New Roman" panose="02020603050405020304" pitchFamily="18" charset="0"/>
              </a:rPr>
              <a:t>s.n</a:t>
            </a:r>
            <a:r>
              <a:rPr lang="en-US" sz="1800" i="1" dirty="0">
                <a:solidFill>
                  <a:srgbClr val="212529"/>
                </a:solidFill>
                <a:effectLst/>
                <a:highlight>
                  <a:srgbClr val="00FFFF"/>
                </a:highlight>
                <a:latin typeface="Source Sans Pro" panose="020B0503030403020204" pitchFamily="34" charset="0"/>
                <a:ea typeface="Times New Roman" panose="02020603050405020304" pitchFamily="18" charset="0"/>
                <a:cs typeface="Times New Roman" panose="02020603050405020304" pitchFamily="18" charset="0"/>
              </a:rPr>
              <a:t>; 20210000.</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E0E0E"/>
                </a:solidFill>
                <a:effectLst/>
                <a:latin typeface="Apple Color Emoji" pitchFamily="2" charset="0"/>
                <a:ea typeface="Calibri" panose="020F0502020204030204" pitchFamily="34" charset="0"/>
                <a:cs typeface="Apple Color Emoji" pitchFamily="2" charset="0"/>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29</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1654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txBox="1">
            <a:spLocks noGrp="1"/>
          </p:cNvSpPr>
          <p:nvPr>
            <p:ph type="body" idx="1"/>
          </p:nvPr>
        </p:nvSpPr>
        <p:spPr>
          <a:xfrm>
            <a:off x="1512888" y="5146675"/>
            <a:ext cx="12099925" cy="42100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PT" sz="1200" dirty="0">
                <a:effectLst/>
                <a:latin typeface="Calibri" panose="020F0502020204030204" pitchFamily="34" charset="0"/>
                <a:ea typeface="Calibri" panose="020F0502020204030204" pitchFamily="34" charset="0"/>
                <a:cs typeface="Times New Roman" panose="02020603050405020304" pitchFamily="18" charset="0"/>
              </a:rPr>
              <a:t>Se me permitem, direi algumas palavras para apresentar a nossa organização. Para aqueles que não nos conhecem, a </a:t>
            </a:r>
            <a:r>
              <a:rPr lang="pt-PT" sz="1200" dirty="0" err="1">
                <a:effectLst/>
                <a:latin typeface="Calibri" panose="020F0502020204030204" pitchFamily="34" charset="0"/>
                <a:ea typeface="Calibri" panose="020F0502020204030204" pitchFamily="34" charset="0"/>
                <a:cs typeface="Times New Roman" panose="02020603050405020304" pitchFamily="18" charset="0"/>
              </a:rPr>
              <a:t>MdM</a:t>
            </a:r>
            <a:r>
              <a:rPr lang="pt-PT" sz="1200" dirty="0">
                <a:effectLst/>
                <a:latin typeface="Calibri" panose="020F0502020204030204" pitchFamily="34" charset="0"/>
                <a:ea typeface="Calibri" panose="020F0502020204030204" pitchFamily="34" charset="0"/>
                <a:cs typeface="Times New Roman" panose="02020603050405020304" pitchFamily="18" charset="0"/>
              </a:rPr>
              <a:t> Portugal é uma das 17 delegações nacionais que integram a Rede Internacional dos Médicos do Mundo (SLIDE 3) que desenvolve trabalho em 76 Países através de  472 </a:t>
            </a:r>
            <a:r>
              <a:rPr lang="pt-PT" sz="1200" dirty="0" err="1">
                <a:effectLst/>
                <a:latin typeface="Calibri" panose="020F0502020204030204" pitchFamily="34" charset="0"/>
                <a:ea typeface="Calibri" panose="020F0502020204030204" pitchFamily="34" charset="0"/>
                <a:cs typeface="Times New Roman" panose="02020603050405020304" pitchFamily="18" charset="0"/>
              </a:rPr>
              <a:t>projectos</a:t>
            </a:r>
            <a:r>
              <a:rPr lang="pt-PT" sz="1200" dirty="0">
                <a:effectLst/>
                <a:latin typeface="Calibri" panose="020F0502020204030204" pitchFamily="34" charset="0"/>
                <a:ea typeface="Calibri" panose="020F0502020204030204" pitchFamily="34" charset="0"/>
                <a:cs typeface="Times New Roman" panose="02020603050405020304" pitchFamily="18" charset="0"/>
              </a:rPr>
              <a:t> apoiando cerca de 11 milhões de pessoas, </a:t>
            </a:r>
          </a:p>
          <a:p>
            <a:pPr marL="0" lvl="0" indent="0" algn="l" rtl="0">
              <a:spcBef>
                <a:spcPts val="0"/>
              </a:spcBef>
              <a:spcAft>
                <a:spcPts val="0"/>
              </a:spcAft>
              <a:buNone/>
            </a:pPr>
            <a:endParaRPr dirty="0"/>
          </a:p>
        </p:txBody>
      </p:sp>
      <p:sp>
        <p:nvSpPr>
          <p:cNvPr id="55" name="Google Shape;55;p2:notes"/>
          <p:cNvSpPr>
            <a:spLocks noGrp="1" noRot="1" noChangeAspect="1"/>
          </p:cNvSpPr>
          <p:nvPr>
            <p:ph type="sldImg" idx="2"/>
          </p:nvPr>
        </p:nvSpPr>
        <p:spPr>
          <a:xfrm>
            <a:off x="5010150" y="1336675"/>
            <a:ext cx="5105400" cy="36083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54069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Todas as unidades de saúde devem possuir material adequado para emergências. Este deve estar organizado em sacos de transporte para facilitar a abordagem inicial à vítima. Este é um exemplo do material de resposta a situações de emergência que deveria idealmente existir em cada unidade de CSP em Portugal. Chamamos a atenção para o assegurar da existência de desfibrilhador automático externo, eletrocardiógrafo e monitor de ritmo cardíaco e pressão arterial. (Slide 30) Importa que cada país estabeleça esta lista face Às suas condições específicas, </a:t>
            </a:r>
            <a:r>
              <a:rPr lang="pt-PT"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quewr</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 meios quer de patologias.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E0E0E"/>
                </a:solidFill>
                <a:effectLst/>
                <a:latin typeface="Apple Color Emoji" pitchFamily="2" charset="0"/>
                <a:ea typeface="Calibri" panose="020F0502020204030204" pitchFamily="34" charset="0"/>
                <a:cs typeface="Apple Color Emoji" pitchFamily="2" charset="0"/>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30</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0413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Dar exemplos</a:t>
            </a:r>
          </a:p>
          <a:p>
            <a:endParaRPr lang="pt-PT" sz="1000" b="1" dirty="0">
              <a:solidFill>
                <a:srgbClr val="000000"/>
              </a:solidFill>
              <a:effectLst/>
              <a:highlight>
                <a:srgbClr val="00FFFF"/>
              </a:highlight>
              <a:latin typeface="Helvetica" pitchFamily="2" charset="0"/>
              <a:ea typeface="Calibri" panose="020F0502020204030204" pitchFamily="34" charset="0"/>
              <a:cs typeface="Helvetica" pitchFamily="2"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Reportando-nos assim aos elos da cadeia de sobrevivência, reforça-se (Slide 31) primeiramente a</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necessidade da formação da comunidade em SBV</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como reconhecer emergências, prevenir acidentes e buscar ajuda (ex.: ligar para o 112) pode salvar vidas; o </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Papel do profissional de saúde</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liderar iniciativas na unidade de saúde e na comunidade para organizar planos de primeiros socorros e cuidados pré-hospitalares; o </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Treino regular e simulação de emergências</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sendo prioritária a formação de toda a equipa com simulações regulares para definir papéis e melhorar a eficácia em situações reais. Reforça-se que a atuação nas situações de "peri-paragem" (como disritmias) é essencial para prevenir paragens cardiorrespiratórias. Por último, é determinante a </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documentação durante  as emergências</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com dados biométricos, parâmetros vitais, terapêuticas aplicadas, e informações comunicadas à família.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t-PT" sz="1000" b="1" dirty="0">
              <a:solidFill>
                <a:srgbClr val="000000"/>
              </a:solidFill>
              <a:effectLst/>
              <a:highlight>
                <a:srgbClr val="00FFFF"/>
              </a:highlight>
              <a:latin typeface="Helvetica" pitchFamily="2" charset="0"/>
              <a:ea typeface="Calibri" panose="020F0502020204030204" pitchFamily="34" charset="0"/>
              <a:cs typeface="Helvetica" pitchFamily="2" charset="0"/>
            </a:endParaRPr>
          </a:p>
          <a:p>
            <a:r>
              <a:rPr lang="pt-PT" sz="1000" b="1" dirty="0">
                <a:solidFill>
                  <a:srgbClr val="000000"/>
                </a:solidFill>
                <a:effectLst/>
                <a:highlight>
                  <a:srgbClr val="00FFFF"/>
                </a:highlight>
                <a:latin typeface="Helvetica" pitchFamily="2" charset="0"/>
                <a:ea typeface="Calibri" panose="020F0502020204030204" pitchFamily="34" charset="0"/>
                <a:cs typeface="Helvetica" pitchFamily="2" charset="0"/>
              </a:rPr>
              <a:t>Emergências Médicas em Cuidados de Saúde Primários</a:t>
            </a:r>
            <a:endParaRPr lang="pt-PT" sz="12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900" dirty="0">
                <a:solidFill>
                  <a:srgbClr val="000000"/>
                </a:solidFill>
                <a:effectLst/>
                <a:highlight>
                  <a:srgbClr val="00FFFF"/>
                </a:highlight>
                <a:latin typeface="Helvetica" pitchFamily="2" charset="0"/>
                <a:ea typeface="Calibri" panose="020F0502020204030204" pitchFamily="34" charset="0"/>
                <a:cs typeface="Helvetica" pitchFamily="2" charset="0"/>
              </a:rPr>
              <a:t> </a:t>
            </a:r>
            <a:endParaRPr lang="pt-PT" sz="12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800" dirty="0">
                <a:solidFill>
                  <a:srgbClr val="000000"/>
                </a:solidFill>
                <a:effectLst/>
                <a:highlight>
                  <a:srgbClr val="00FFFF"/>
                </a:highlight>
                <a:latin typeface="Helvetica" pitchFamily="2" charset="0"/>
                <a:ea typeface="Calibri" panose="020F0502020204030204" pitchFamily="34" charset="0"/>
                <a:cs typeface="Helvetica" pitchFamily="2" charset="0"/>
              </a:rPr>
              <a:t>Marquês M, </a:t>
            </a:r>
            <a:r>
              <a:rPr lang="pt-PT" sz="800" dirty="0" err="1">
                <a:solidFill>
                  <a:srgbClr val="000000"/>
                </a:solidFill>
                <a:effectLst/>
                <a:highlight>
                  <a:srgbClr val="00FFFF"/>
                </a:highlight>
                <a:latin typeface="Helvetica" pitchFamily="2" charset="0"/>
                <a:ea typeface="Calibri" panose="020F0502020204030204" pitchFamily="34" charset="0"/>
                <a:cs typeface="Helvetica" pitchFamily="2" charset="0"/>
              </a:rPr>
              <a:t>Fragoeiro</a:t>
            </a:r>
            <a:r>
              <a:rPr lang="pt-PT" sz="800" dirty="0">
                <a:solidFill>
                  <a:srgbClr val="000000"/>
                </a:solidFill>
                <a:effectLst/>
                <a:highlight>
                  <a:srgbClr val="00FFFF"/>
                </a:highlight>
                <a:latin typeface="Helvetica" pitchFamily="2" charset="0"/>
                <a:ea typeface="Calibri" panose="020F0502020204030204" pitchFamily="34" charset="0"/>
                <a:cs typeface="Helvetica" pitchFamily="2" charset="0"/>
              </a:rPr>
              <a:t> M, Sousa M. </a:t>
            </a:r>
            <a:r>
              <a:rPr lang="pt-PT" sz="900" dirty="0">
                <a:solidFill>
                  <a:srgbClr val="000000"/>
                </a:solidFill>
                <a:effectLst/>
                <a:highlight>
                  <a:srgbClr val="00FFFF"/>
                </a:highlight>
                <a:latin typeface="Helvetica" pitchFamily="2" charset="0"/>
                <a:ea typeface="Calibri" panose="020F0502020204030204" pitchFamily="34" charset="0"/>
                <a:cs typeface="Helvetica" pitchFamily="2" charset="0"/>
              </a:rPr>
              <a:t>“Emergências Médicas em Cuidados de Saúde Primários”, publicação in </a:t>
            </a:r>
            <a:r>
              <a:rPr lang="pt-PT" sz="900" dirty="0" err="1">
                <a:solidFill>
                  <a:srgbClr val="000000"/>
                </a:solidFill>
                <a:effectLst/>
                <a:highlight>
                  <a:srgbClr val="00FFFF"/>
                </a:highlight>
                <a:latin typeface="Helvetica" pitchFamily="2" charset="0"/>
                <a:ea typeface="Calibri" panose="020F0502020204030204" pitchFamily="34" charset="0"/>
                <a:cs typeface="Helvetica" pitchFamily="2" charset="0"/>
              </a:rPr>
              <a:t>Rev</a:t>
            </a:r>
            <a:r>
              <a:rPr lang="pt-PT" sz="900" dirty="0">
                <a:solidFill>
                  <a:srgbClr val="000000"/>
                </a:solidFill>
                <a:effectLst/>
                <a:highlight>
                  <a:srgbClr val="00FFFF"/>
                </a:highlight>
                <a:latin typeface="Helvetica" pitchFamily="2" charset="0"/>
                <a:ea typeface="Calibri" panose="020F0502020204030204" pitchFamily="34" charset="0"/>
                <a:cs typeface="Helvetica" pitchFamily="2" charset="0"/>
              </a:rPr>
              <a:t> </a:t>
            </a:r>
            <a:r>
              <a:rPr lang="pt-PT" sz="900" dirty="0" err="1">
                <a:solidFill>
                  <a:srgbClr val="000000"/>
                </a:solidFill>
                <a:effectLst/>
                <a:highlight>
                  <a:srgbClr val="00FFFF"/>
                </a:highlight>
                <a:latin typeface="Helvetica" pitchFamily="2" charset="0"/>
                <a:ea typeface="Calibri" panose="020F0502020204030204" pitchFamily="34" charset="0"/>
                <a:cs typeface="Helvetica" pitchFamily="2" charset="0"/>
              </a:rPr>
              <a:t>Port</a:t>
            </a:r>
            <a:r>
              <a:rPr lang="pt-PT" sz="900" dirty="0">
                <a:solidFill>
                  <a:srgbClr val="000000"/>
                </a:solidFill>
                <a:effectLst/>
                <a:highlight>
                  <a:srgbClr val="00FFFF"/>
                </a:highlight>
                <a:latin typeface="Helvetica" pitchFamily="2" charset="0"/>
                <a:ea typeface="Calibri" panose="020F0502020204030204" pitchFamily="34" charset="0"/>
                <a:cs typeface="Helvetica" pitchFamily="2" charset="0"/>
              </a:rPr>
              <a:t> </a:t>
            </a:r>
            <a:r>
              <a:rPr lang="pt-PT" sz="900" dirty="0" err="1">
                <a:solidFill>
                  <a:srgbClr val="000000"/>
                </a:solidFill>
                <a:effectLst/>
                <a:highlight>
                  <a:srgbClr val="00FFFF"/>
                </a:highlight>
                <a:latin typeface="Helvetica" pitchFamily="2" charset="0"/>
                <a:ea typeface="Calibri" panose="020F0502020204030204" pitchFamily="34" charset="0"/>
                <a:cs typeface="Helvetica" pitchFamily="2" charset="0"/>
              </a:rPr>
              <a:t>Clin</a:t>
            </a:r>
            <a:r>
              <a:rPr lang="pt-PT" sz="900" dirty="0">
                <a:solidFill>
                  <a:srgbClr val="000000"/>
                </a:solidFill>
                <a:effectLst/>
                <a:highlight>
                  <a:srgbClr val="00FFFF"/>
                </a:highlight>
                <a:latin typeface="Helvetica" pitchFamily="2" charset="0"/>
                <a:ea typeface="Calibri" panose="020F0502020204030204" pitchFamily="34" charset="0"/>
                <a:cs typeface="Helvetica" pitchFamily="2" charset="0"/>
              </a:rPr>
              <a:t> Geral 2010; 26:282-3.</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Destaca-se a importância da formação contínua de médicos, enfermeiros e demais profissionais das unidades de cuidados de saúde primários (CSP) em Suporte Básico de Vida (SBV) e Suporte Avançado de Vida (SAV). </a:t>
            </a:r>
            <a:endParaRPr lang="pt-PT" sz="12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Além disso, enfatiza-se a necessidade de treinamento de equipes administrativas para identificar emergências e acionar ajuda de forma eficaz.</a:t>
            </a:r>
            <a:endParaRPr lang="pt-PT" sz="12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Principais pontos:</a:t>
            </a:r>
            <a:endParaRPr lang="pt-PT"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pt-PT"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Treino regular e simulação de emergências</a:t>
            </a: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formação de toda a equipe deve ser uma prioridade, incluindo cursos credenciados e simulações regulares para definir papéis e melhorar a eficácia em situações reais.</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atuação nas situações de "peri-paragem" (como disritmias) é essencial para prevenir paradas cardiorrespiratórias.</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pt-PT"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Documentação durante emergências</a:t>
            </a: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documentação detalhada é crucial para a transferência do paciente, cuidados futuros e questões legais.</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Deve incluir dados biométricos, parâmetros vitais, terapêuticas aplicadas, e informações comunicadas à família.</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pt-PT"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Educação comunitária em SBV</a:t>
            </a: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Treinamento da população em primeiros socorros e SBV é fundamental para fortalecer o primeiro elo da cadeia de sobrevivência.</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Ensinar como reconhecer emergências, prevenir acidentes e buscar ajuda (ex.: ligar para o 112) pode salvar vidas.</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pt-PT"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Papel do médico de família</a:t>
            </a: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médico de família pode liderar iniciativas na unidade de saúde e na comunidade para organizar planos de primeiros socorros e cuidados pré-hospitalares.</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pt-PT"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Prioridades para salvar vidas</a:t>
            </a: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Estudos indicam que o foco deve ser no treinamento em SBV por leigos e no acesso rápido à desfibrilhação, mais do que na implementação de SAV pré-hospitalar em sistemas já otimizados.</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formação, a simulação, a educação da comunidade e a documentação são elementos indispensáveis para melhorar o prognóstico dos pacientes em situações de emergência.</a:t>
            </a:r>
            <a:endParaRPr lang="pt-P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31</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73722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b="1" dirty="0">
                <a:solidFill>
                  <a:srgbClr val="0E0E0E"/>
                </a:solidFill>
                <a:effectLst/>
                <a:latin typeface="System Font"/>
                <a:ea typeface="Calibri" panose="020F0502020204030204" pitchFamily="34" charset="0"/>
                <a:cs typeface="System Font"/>
              </a:rPr>
              <a:t>Dar exemplos</a:t>
            </a:r>
          </a:p>
          <a:p>
            <a:endParaRPr lang="pt-PT" sz="1000" b="1" dirty="0">
              <a:solidFill>
                <a:srgbClr val="000000"/>
              </a:solidFill>
              <a:effectLst/>
              <a:highlight>
                <a:srgbClr val="00FFFF"/>
              </a:highlight>
              <a:latin typeface="Helvetica" pitchFamily="2" charset="0"/>
              <a:ea typeface="Calibri" panose="020F0502020204030204" pitchFamily="34" charset="0"/>
              <a:cs typeface="Helvetica" pitchFamily="2"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São também</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Prioridades para salvar vidas</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(Slide 32) o treino de leigos em primeiros socorros, SBV e acesso rápido à desfibrilhação, mais do que na implementação de SAV pré-hospitalar em sistemas já otimizados. A educação da comunidade, a formação, a simulação, e a documentação são elementos indispensáveis para melhorar o prognóstico dos pacientes em situações de emergência.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a:t>
            </a:r>
            <a:r>
              <a:rPr lang="pt-PT"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Papel dos Profissionais de Saúde</a:t>
            </a:r>
            <a:r>
              <a:rPr lang="pt-PT"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é assegurar a existência e a manutenção dos equipamentos necessários; promover a formação contínua e atualização nas práticas de emergência pré-hospitalar; e atuar de forma eficaz para manter a cadeia de sobrevivência, reduzindo morbilidade e mortalidade.</a:t>
            </a:r>
            <a:endParaRPr lang="pt-PT" sz="1000" b="1" dirty="0">
              <a:solidFill>
                <a:srgbClr val="000000"/>
              </a:solidFill>
              <a:effectLst/>
              <a:highlight>
                <a:srgbClr val="00FFFF"/>
              </a:highlight>
              <a:latin typeface="Helvetica" pitchFamily="2" charset="0"/>
              <a:ea typeface="Calibri" panose="020F0502020204030204" pitchFamily="34" charset="0"/>
              <a:cs typeface="Helvetica" pitchFamily="2" charset="0"/>
            </a:endParaRPr>
          </a:p>
          <a:p>
            <a:endParaRPr lang="pt-PT" sz="1000" b="1" dirty="0">
              <a:solidFill>
                <a:srgbClr val="000000"/>
              </a:solidFill>
              <a:effectLst/>
              <a:highlight>
                <a:srgbClr val="00FFFF"/>
              </a:highlight>
              <a:latin typeface="Helvetica" pitchFamily="2" charset="0"/>
              <a:ea typeface="Calibri" panose="020F0502020204030204" pitchFamily="34" charset="0"/>
              <a:cs typeface="Helvetica" pitchFamily="2" charset="0"/>
            </a:endParaRPr>
          </a:p>
          <a:p>
            <a:r>
              <a:rPr lang="pt-PT" sz="1000" b="1" dirty="0">
                <a:solidFill>
                  <a:srgbClr val="000000"/>
                </a:solidFill>
                <a:effectLst/>
                <a:highlight>
                  <a:srgbClr val="00FFFF"/>
                </a:highlight>
                <a:latin typeface="Helvetica" pitchFamily="2" charset="0"/>
                <a:ea typeface="Calibri" panose="020F0502020204030204" pitchFamily="34" charset="0"/>
                <a:cs typeface="Helvetica" pitchFamily="2" charset="0"/>
              </a:rPr>
              <a:t>Emergências Médicas em Cuidados de Saúde Primários</a:t>
            </a:r>
            <a:endParaRPr lang="pt-PT" sz="12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900" dirty="0">
                <a:solidFill>
                  <a:srgbClr val="000000"/>
                </a:solidFill>
                <a:effectLst/>
                <a:highlight>
                  <a:srgbClr val="00FFFF"/>
                </a:highlight>
                <a:latin typeface="Helvetica" pitchFamily="2" charset="0"/>
                <a:ea typeface="Calibri" panose="020F0502020204030204" pitchFamily="34" charset="0"/>
                <a:cs typeface="Helvetica" pitchFamily="2" charset="0"/>
              </a:rPr>
              <a:t> </a:t>
            </a:r>
            <a:endParaRPr lang="pt-PT" sz="12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900" dirty="0">
                <a:solidFill>
                  <a:srgbClr val="000000"/>
                </a:solidFill>
                <a:effectLst/>
                <a:highlight>
                  <a:srgbClr val="00FFFF"/>
                </a:highlight>
                <a:latin typeface="Helvetica" pitchFamily="2" charset="0"/>
                <a:ea typeface="Calibri" panose="020F0502020204030204" pitchFamily="34" charset="0"/>
                <a:cs typeface="Helvetica" pitchFamily="2" charset="0"/>
              </a:rPr>
              <a:t>Marquês M, </a:t>
            </a:r>
            <a:r>
              <a:rPr lang="pt-PT" sz="900" dirty="0" err="1">
                <a:solidFill>
                  <a:srgbClr val="000000"/>
                </a:solidFill>
                <a:effectLst/>
                <a:highlight>
                  <a:srgbClr val="00FFFF"/>
                </a:highlight>
                <a:latin typeface="Helvetica" pitchFamily="2" charset="0"/>
                <a:ea typeface="Calibri" panose="020F0502020204030204" pitchFamily="34" charset="0"/>
                <a:cs typeface="Helvetica" pitchFamily="2" charset="0"/>
              </a:rPr>
              <a:t>Fragoeiro</a:t>
            </a:r>
            <a:r>
              <a:rPr lang="pt-PT" sz="900" dirty="0">
                <a:solidFill>
                  <a:srgbClr val="000000"/>
                </a:solidFill>
                <a:effectLst/>
                <a:highlight>
                  <a:srgbClr val="00FFFF"/>
                </a:highlight>
                <a:latin typeface="Helvetica" pitchFamily="2" charset="0"/>
                <a:ea typeface="Calibri" panose="020F0502020204030204" pitchFamily="34" charset="0"/>
                <a:cs typeface="Helvetica" pitchFamily="2" charset="0"/>
              </a:rPr>
              <a:t> M, Sousa M. </a:t>
            </a:r>
            <a:r>
              <a:rPr lang="pt-PT" sz="1000" dirty="0">
                <a:solidFill>
                  <a:srgbClr val="000000"/>
                </a:solidFill>
                <a:effectLst/>
                <a:highlight>
                  <a:srgbClr val="00FFFF"/>
                </a:highlight>
                <a:latin typeface="Helvetica" pitchFamily="2" charset="0"/>
                <a:ea typeface="Calibri" panose="020F0502020204030204" pitchFamily="34" charset="0"/>
                <a:cs typeface="Helvetica" pitchFamily="2" charset="0"/>
              </a:rPr>
              <a:t>“Emergências Médicas em Cuidados de Saúde Primários”, publicação in </a:t>
            </a:r>
            <a:r>
              <a:rPr lang="pt-PT" sz="1000" dirty="0" err="1">
                <a:solidFill>
                  <a:srgbClr val="000000"/>
                </a:solidFill>
                <a:effectLst/>
                <a:highlight>
                  <a:srgbClr val="00FFFF"/>
                </a:highlight>
                <a:latin typeface="Helvetica" pitchFamily="2" charset="0"/>
                <a:ea typeface="Calibri" panose="020F0502020204030204" pitchFamily="34" charset="0"/>
                <a:cs typeface="Helvetica" pitchFamily="2" charset="0"/>
              </a:rPr>
              <a:t>Rev</a:t>
            </a:r>
            <a:r>
              <a:rPr lang="pt-PT" sz="1000" dirty="0">
                <a:solidFill>
                  <a:srgbClr val="000000"/>
                </a:solidFill>
                <a:effectLst/>
                <a:highlight>
                  <a:srgbClr val="00FFFF"/>
                </a:highlight>
                <a:latin typeface="Helvetica" pitchFamily="2" charset="0"/>
                <a:ea typeface="Calibri" panose="020F0502020204030204" pitchFamily="34" charset="0"/>
                <a:cs typeface="Helvetica" pitchFamily="2" charset="0"/>
              </a:rPr>
              <a:t> </a:t>
            </a:r>
            <a:r>
              <a:rPr lang="pt-PT" sz="1000" dirty="0" err="1">
                <a:solidFill>
                  <a:srgbClr val="000000"/>
                </a:solidFill>
                <a:effectLst/>
                <a:highlight>
                  <a:srgbClr val="00FFFF"/>
                </a:highlight>
                <a:latin typeface="Helvetica" pitchFamily="2" charset="0"/>
                <a:ea typeface="Calibri" panose="020F0502020204030204" pitchFamily="34" charset="0"/>
                <a:cs typeface="Helvetica" pitchFamily="2" charset="0"/>
              </a:rPr>
              <a:t>Port</a:t>
            </a:r>
            <a:r>
              <a:rPr lang="pt-PT" sz="1000" dirty="0">
                <a:solidFill>
                  <a:srgbClr val="000000"/>
                </a:solidFill>
                <a:effectLst/>
                <a:highlight>
                  <a:srgbClr val="00FFFF"/>
                </a:highlight>
                <a:latin typeface="Helvetica" pitchFamily="2" charset="0"/>
                <a:ea typeface="Calibri" panose="020F0502020204030204" pitchFamily="34" charset="0"/>
                <a:cs typeface="Helvetica" pitchFamily="2" charset="0"/>
              </a:rPr>
              <a:t> </a:t>
            </a:r>
            <a:r>
              <a:rPr lang="pt-PT" sz="1000" dirty="0" err="1">
                <a:solidFill>
                  <a:srgbClr val="000000"/>
                </a:solidFill>
                <a:effectLst/>
                <a:highlight>
                  <a:srgbClr val="00FFFF"/>
                </a:highlight>
                <a:latin typeface="Helvetica" pitchFamily="2" charset="0"/>
                <a:ea typeface="Calibri" panose="020F0502020204030204" pitchFamily="34" charset="0"/>
                <a:cs typeface="Helvetica" pitchFamily="2" charset="0"/>
              </a:rPr>
              <a:t>Clin</a:t>
            </a:r>
            <a:r>
              <a:rPr lang="pt-PT" sz="1000" dirty="0">
                <a:solidFill>
                  <a:srgbClr val="000000"/>
                </a:solidFill>
                <a:effectLst/>
                <a:highlight>
                  <a:srgbClr val="00FFFF"/>
                </a:highlight>
                <a:latin typeface="Helvetica" pitchFamily="2" charset="0"/>
                <a:ea typeface="Calibri" panose="020F0502020204030204" pitchFamily="34" charset="0"/>
                <a:cs typeface="Helvetica" pitchFamily="2" charset="0"/>
              </a:rPr>
              <a:t> Geral 2010; 26:282-3.</a:t>
            </a:r>
            <a:endParaRPr lang="pt-PT" sz="12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Destaca-se a importância da formação contínua de médicos, enfermeiros e demais profissionais das unidades de cuidados de saúde primários (CSP) em Suporte Básico de Vida (SBV) e Suporte Avançado de Vida (SAV). </a:t>
            </a:r>
            <a:endParaRPr lang="pt-PT" sz="12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Além disso, enfatiza-se a necessidade de treinamento de equipes administrativas para identificar emergências e acionar ajuda de forma eficaz.</a:t>
            </a:r>
            <a:endParaRPr lang="pt-PT" sz="1200" dirty="0">
              <a:effectLst/>
              <a:latin typeface="Calibri" panose="020F0502020204030204" pitchFamily="34" charset="0"/>
              <a:ea typeface="Calibri" panose="020F0502020204030204" pitchFamily="34" charset="0"/>
              <a:cs typeface="Times New Roman" panose="02020603050405020304" pitchFamily="18" charset="0"/>
            </a:endParaRPr>
          </a:p>
          <a:p>
            <a:r>
              <a:rPr lang="pt-PT"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Principais pontos:</a:t>
            </a:r>
            <a:endParaRPr lang="pt-PT"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pt-PT"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Treino regular e simulação de emergências</a:t>
            </a: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formação de toda a equipe deve ser uma prioridade, incluindo cursos credenciados e simulações regulares para definir papéis e melhorar a eficácia em situações reais.</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atuação nas situações de "peri-paragem" (como disritmias) é essencial para prevenir paradas cardiorrespiratórias.</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pt-PT"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Documentação durante emergências</a:t>
            </a: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documentação detalhada é crucial para a transferência do paciente, cuidados futuros e questões legais.</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Deve incluir dados biométricos, parâmetros vitais, terapêuticas aplicadas, e informações comunicadas à família.</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pt-PT"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Educação comunitária em SBV</a:t>
            </a: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Treinamento da população em primeiros socorros e SBV é fundamental para fortalecer o primeiro elo da cadeia de sobrevivência.</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Ensinar como reconhecer emergências, prevenir acidentes e buscar ajuda (ex.: ligar para o 112) pode salvar vidas.</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pt-PT"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Papel do médico de família</a:t>
            </a: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médico de família pode liderar iniciativas na unidade de saúde e na comunidade para organizar planos de primeiros socorros e cuidados pré-hospitalares.</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pt-PT"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Prioridades para salvar vidas</a:t>
            </a: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Estudos indicam que o foco deve ser no treinamento em SBV por leigos e no acesso rápido à desfibrilhação, mais do que na implementação de SAV pré-hospitalar em sistemas já otimizados.</a:t>
            </a:r>
            <a:endParaRPr lang="pt-P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pt-P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formação, a simulação, a educação da comunidade e a documentação são elementos indispensáveis para melhorar o prognóstico dos pacientes em situações de emergência.</a:t>
            </a:r>
            <a:endParaRPr lang="pt-P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32</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16827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spcBef>
                <a:spcPts val="100"/>
              </a:spcBef>
            </a:pPr>
            <a:r>
              <a:rPr lang="pt-PT" sz="4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Recomendações para </a:t>
            </a:r>
          </a:p>
          <a:p>
            <a:pPr>
              <a:spcBef>
                <a:spcPts val="100"/>
              </a:spcBef>
            </a:pPr>
            <a:r>
              <a:rPr lang="pt-PT" sz="4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Melhoria de Cuidados de Emergência em CSP</a:t>
            </a:r>
          </a:p>
          <a:p>
            <a:pPr>
              <a:spcBef>
                <a:spcPts val="200"/>
              </a:spcBef>
            </a:pPr>
            <a:r>
              <a:rPr lang="pt-PT" sz="2400"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 </a:t>
            </a:r>
            <a:r>
              <a:rPr lang="pt-PT" sz="24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p>
          <a:p>
            <a:pPr marL="342900" lvl="0" indent="-342900">
              <a:buSzPts val="1000"/>
              <a:buFont typeface="Symbol" pitchFamily="2" charset="2"/>
              <a:buChar char=""/>
              <a:tabLst>
                <a:tab pos="457200" algn="l"/>
              </a:tabLst>
            </a:pPr>
            <a:r>
              <a:rPr lang="pt-PT"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Alinhamento de Politicas de saúde</a:t>
            </a:r>
          </a:p>
          <a:p>
            <a:pPr marL="742950" lvl="1" indent="-285750">
              <a:buSzPts val="1000"/>
              <a:buFont typeface="Courier New" panose="02070309020205020404" pitchFamily="49" charset="0"/>
              <a:buChar char="o"/>
              <a:tabLst>
                <a:tab pos="914400" algn="l"/>
              </a:tabLst>
            </a:pP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Assegurar</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que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políticas</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saúde</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reflectem</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cuidados</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emergência</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como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prioridade</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nacional</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(OMS)</a:t>
            </a:r>
            <a:endParaRPr lang="pt-PT"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200000"/>
              </a:lnSpc>
              <a:buSzPts val="1000"/>
              <a:buFont typeface="Symbol" pitchFamily="2" charset="2"/>
              <a:buChar char=""/>
              <a:tabLst>
                <a:tab pos="457200" algn="l"/>
              </a:tabLst>
            </a:pPr>
            <a:r>
              <a:rPr lang="pt-PT" sz="2400" b="1" dirty="0">
                <a:latin typeface="Open Sans" panose="020B0606030504020204" pitchFamily="34" charset="0"/>
                <a:ea typeface="Open Sans" panose="020B0606030504020204" pitchFamily="34" charset="0"/>
                <a:cs typeface="Open Sans" panose="020B0606030504020204" pitchFamily="34" charset="0"/>
              </a:rPr>
              <a:t>Integração do Sistema de Emergência</a:t>
            </a:r>
          </a:p>
          <a:p>
            <a:pPr marL="742950" lvl="1" indent="-285750">
              <a:buSzPts val="1000"/>
              <a:buFont typeface="Courier New" panose="02070309020205020404" pitchFamily="49" charset="0"/>
              <a:buChar char="o"/>
              <a:tabLst>
                <a:tab pos="914400" algn="l"/>
              </a:tabLst>
            </a:pP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Desenvolver</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implementar</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estratégias</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que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integrem</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cuidados</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emergência</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nos</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CSP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existentes</a:t>
            </a:r>
            <a:endPar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buSzPts val="1000"/>
              <a:buFont typeface="Courier New" panose="02070309020205020404" pitchFamily="49" charset="0"/>
              <a:buChar char="o"/>
              <a:tabLst>
                <a:tab pos="914400" algn="l"/>
              </a:tabLst>
            </a:pPr>
            <a:r>
              <a:rPr lang="en-US" sz="2000" dirty="0" err="1">
                <a:latin typeface="Open Sans" panose="020B0606030504020204" pitchFamily="34" charset="0"/>
                <a:ea typeface="Open Sans" panose="020B0606030504020204" pitchFamily="34" charset="0"/>
                <a:cs typeface="Open Sans" panose="020B0606030504020204" pitchFamily="34" charset="0"/>
              </a:rPr>
              <a:t>Reforçar</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sistemas</a:t>
            </a:r>
            <a:r>
              <a:rPr lang="en-US" sz="2000" dirty="0">
                <a:latin typeface="Open Sans" panose="020B0606030504020204" pitchFamily="34" charset="0"/>
                <a:ea typeface="Open Sans" panose="020B0606030504020204" pitchFamily="34" charset="0"/>
                <a:cs typeface="Open Sans" panose="020B0606030504020204" pitchFamily="34" charset="0"/>
              </a:rPr>
              <a:t> de </a:t>
            </a:r>
            <a:r>
              <a:rPr lang="en-US" sz="2000" dirty="0" err="1">
                <a:latin typeface="Open Sans" panose="020B0606030504020204" pitchFamily="34" charset="0"/>
                <a:ea typeface="Open Sans" panose="020B0606030504020204" pitchFamily="34" charset="0"/>
                <a:cs typeface="Open Sans" panose="020B0606030504020204" pitchFamily="34" charset="0"/>
              </a:rPr>
              <a:t>refernciação</a:t>
            </a:r>
            <a:r>
              <a:rPr lang="en-US" sz="2000" dirty="0">
                <a:latin typeface="Open Sans" panose="020B0606030504020204" pitchFamily="34" charset="0"/>
                <a:ea typeface="Open Sans" panose="020B0606030504020204" pitchFamily="34" charset="0"/>
                <a:cs typeface="Open Sans" panose="020B0606030504020204" pitchFamily="34" charset="0"/>
              </a:rPr>
              <a:t> para </a:t>
            </a:r>
            <a:r>
              <a:rPr lang="en-US" sz="2000" dirty="0" err="1">
                <a:latin typeface="Open Sans" panose="020B0606030504020204" pitchFamily="34" charset="0"/>
                <a:ea typeface="Open Sans" panose="020B0606030504020204" pitchFamily="34" charset="0"/>
                <a:cs typeface="Open Sans" panose="020B0606030504020204" pitchFamily="34" charset="0"/>
              </a:rPr>
              <a:t>melhorar</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continuidade</a:t>
            </a:r>
            <a:r>
              <a:rPr lang="en-US" sz="2000" dirty="0">
                <a:latin typeface="Open Sans" panose="020B0606030504020204" pitchFamily="34" charset="0"/>
                <a:ea typeface="Open Sans" panose="020B0606030504020204" pitchFamily="34" charset="0"/>
                <a:cs typeface="Open Sans" panose="020B0606030504020204" pitchFamily="34" charset="0"/>
              </a:rPr>
              <a:t> de </a:t>
            </a:r>
            <a:r>
              <a:rPr lang="en-US" sz="2000" dirty="0" err="1">
                <a:latin typeface="Open Sans" panose="020B0606030504020204" pitchFamily="34" charset="0"/>
                <a:ea typeface="Open Sans" panose="020B0606030504020204" pitchFamily="34" charset="0"/>
                <a:cs typeface="Open Sans" panose="020B0606030504020204" pitchFamily="34" charset="0"/>
              </a:rPr>
              <a:t>cuidados</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200000"/>
              </a:lnSpc>
              <a:buSzPts val="1000"/>
              <a:buFont typeface="Symbol" pitchFamily="2" charset="2"/>
              <a:buChar char=""/>
              <a:tabLst>
                <a:tab pos="457200" algn="l"/>
              </a:tabLst>
            </a:pPr>
            <a:r>
              <a:rPr lang="pt-PT"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Aumentar a Capacidade </a:t>
            </a:r>
          </a:p>
          <a:p>
            <a:pPr marL="742950" lvl="1" indent="-285750">
              <a:buSzPts val="1000"/>
              <a:buFont typeface="Courier New" panose="02070309020205020404" pitchFamily="49" charset="0"/>
              <a:buChar char="o"/>
              <a:tabLst>
                <a:tab pos="914400" algn="l"/>
              </a:tabLst>
            </a:pP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Investir</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treino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dos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profissionais</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CSP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competências</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emergência</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essenciais</a:t>
            </a:r>
            <a:endPar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buSzPts val="1000"/>
              <a:buFont typeface="Courier New" panose="02070309020205020404" pitchFamily="49" charset="0"/>
              <a:buChar char="o"/>
              <a:tabLst>
                <a:tab pos="914400" algn="l"/>
              </a:tabLst>
            </a:pP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Fornecer</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apoio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consultivo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assegurar</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acesso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recursos</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equipamento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críticos</a:t>
            </a:r>
            <a:endPar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200000"/>
              </a:lnSpc>
              <a:buSzPts val="1000"/>
              <a:buFont typeface="Symbol" pitchFamily="2" charset="2"/>
              <a:buChar char=""/>
              <a:tabLst>
                <a:tab pos="457200" algn="l"/>
              </a:tabLst>
            </a:pPr>
            <a:r>
              <a:rPr lang="pt-PT"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Evidência e Advocacia</a:t>
            </a:r>
          </a:p>
          <a:p>
            <a:pPr marL="742950" lvl="1" indent="-285750">
              <a:buSzPts val="1000"/>
              <a:buFont typeface="Courier New" panose="02070309020205020404" pitchFamily="49" charset="0"/>
              <a:buChar char="o"/>
              <a:tabLst>
                <a:tab pos="914400" algn="l"/>
              </a:tabLst>
            </a:pP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Gerar</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dados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robustos</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que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demonstrem</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impacto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dos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cuidados</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emergência</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CSP</a:t>
            </a:r>
          </a:p>
          <a:p>
            <a:pPr marL="742950" lvl="1" indent="-285750">
              <a:buSzPts val="1000"/>
              <a:buFont typeface="Courier New" panose="02070309020205020404" pitchFamily="49" charset="0"/>
              <a:buChar char="o"/>
              <a:tabLst>
                <a:tab pos="914400" algn="l"/>
              </a:tabLst>
            </a:pP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Usar a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evidência</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para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advogar</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pela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alocação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melhores</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recursos</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inclusão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política</a:t>
            </a:r>
            <a:endPar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1800" b="1" dirty="0">
              <a:solidFill>
                <a:srgbClr val="0E0E0E"/>
              </a:solidFill>
              <a:effectLst/>
              <a:latin typeface="System Font"/>
              <a:ea typeface="Calibri" panose="020F0502020204030204" pitchFamily="34" charset="0"/>
              <a:cs typeface="System Font"/>
            </a:endParaRPr>
          </a:p>
          <a:p>
            <a:endParaRPr lang="pt-PT"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São recomendações para a melhoria de Cuidados de Emergência em CSP o </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Alinhamento de Politicas de saúde, </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assegurando que as políticas de saúde refletem cuidados de emergência como prioridade nacional, como aconselha a OMS; a </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Integração do Sistema de Emergência</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nos CSP existentes e reforçando os sistemas de referenciação para melhorar a continuidade de cuidados; </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Aumentar a Capacidade do sistema  </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através do treino dos profissionais CSP e do assegurar do acesso a recursos e equipamento críticos. Por outro lado, gerando dados robustos que demonstrem o impacto dos cuidados de emergência em CSP (</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Evidência), </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poderemos advogar pela alocação de melhores recursos e inclusão política</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(Advocacia</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(Slide 33)</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33</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0162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1800" b="1" dirty="0">
              <a:solidFill>
                <a:srgbClr val="0E0E0E"/>
              </a:solidFill>
              <a:effectLst/>
              <a:latin typeface="System Font"/>
              <a:ea typeface="Calibri" panose="020F0502020204030204" pitchFamily="34" charset="0"/>
              <a:cs typeface="System Font"/>
            </a:endParaRPr>
          </a:p>
          <a:p>
            <a:pP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Terminamos com algumas</a:t>
            </a:r>
            <a:r>
              <a:rPr lang="pt-P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mensagens-chave para o fortalecimento dos CSP na gestão de Epidemias, </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utilizando Lições aprendidas com a COVID-19 que foi um recente desafio a pôr à prova o nosso Sistema de Emergência Médica. </a:t>
            </a:r>
          </a:p>
          <a:p>
            <a:pPr>
              <a:tabLst>
                <a:tab pos="457200" algn="l"/>
              </a:tabLst>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Durante a pandemia foi notória: a importância dos CSP na resposta em saúde; a necessidade de escrever o futuro aproveitando as lições do passado; a necessidade de integrar a resposta de Saúde Pública e de CSP; com papeis claros e bem definidos para cada um dos intervenientes e protegendo a força de trabalho de contágio de forma a manter a capacidade de resposta. (Slide 34)</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t-PT" sz="12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34</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05649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Por último, queremos agradecer a todas as pessoas cujas histórias se cruzaram nos </a:t>
            </a:r>
            <a:r>
              <a:rPr lang="pt-PT"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projectos</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que os Médicos do Mundo dinamizaram, seja como utentes, seja como voluntários, seja como funcionários ou doadores ou parceiros, num entrelaçar de vidas que faz a ação em Saúde ser sempre tão gratificante.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São as histórias que nos motivam a continuar. As vidas que tocamos. Muito obrigada!</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35</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08304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8:notes"/>
          <p:cNvSpPr txBox="1">
            <a:spLocks noGrp="1"/>
          </p:cNvSpPr>
          <p:nvPr>
            <p:ph type="body" idx="1"/>
          </p:nvPr>
        </p:nvSpPr>
        <p:spPr>
          <a:xfrm>
            <a:off x="1512888" y="5146675"/>
            <a:ext cx="12099925" cy="42100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18:notes"/>
          <p:cNvSpPr>
            <a:spLocks noGrp="1" noRot="1" noChangeAspect="1"/>
          </p:cNvSpPr>
          <p:nvPr>
            <p:ph type="sldImg" idx="2"/>
          </p:nvPr>
        </p:nvSpPr>
        <p:spPr>
          <a:xfrm>
            <a:off x="5010150" y="1336675"/>
            <a:ext cx="5105400" cy="36083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txBox="1">
            <a:spLocks noGrp="1"/>
          </p:cNvSpPr>
          <p:nvPr>
            <p:ph type="body" idx="1"/>
          </p:nvPr>
        </p:nvSpPr>
        <p:spPr>
          <a:xfrm>
            <a:off x="1512888" y="5146675"/>
            <a:ext cx="12099925" cy="42100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PT" sz="1800" dirty="0">
                <a:effectLst/>
                <a:latin typeface="Calibri" panose="020F0502020204030204" pitchFamily="34" charset="0"/>
                <a:ea typeface="Calibri" panose="020F0502020204030204" pitchFamily="34" charset="0"/>
                <a:cs typeface="Times New Roman" panose="02020603050405020304" pitchFamily="18" charset="0"/>
              </a:rPr>
              <a:t>Assentamos a nossa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acção</a:t>
            </a:r>
            <a:r>
              <a:rPr lang="pt-PT" sz="1800" dirty="0">
                <a:effectLst/>
                <a:latin typeface="Calibri" panose="020F0502020204030204" pitchFamily="34" charset="0"/>
                <a:ea typeface="Calibri" panose="020F0502020204030204" pitchFamily="34" charset="0"/>
                <a:cs typeface="Times New Roman" panose="02020603050405020304" pitchFamily="18" charset="0"/>
              </a:rPr>
              <a:t> num conjunto de valores, decorrentes da Declaração Universal dos Direitos do Homem, em particular o direito à saúde (SLIDE 4) . </a:t>
            </a:r>
            <a:endParaRPr dirty="0"/>
          </a:p>
        </p:txBody>
      </p:sp>
      <p:sp>
        <p:nvSpPr>
          <p:cNvPr id="55" name="Google Shape;55;p2:notes"/>
          <p:cNvSpPr>
            <a:spLocks noGrp="1" noRot="1" noChangeAspect="1"/>
          </p:cNvSpPr>
          <p:nvPr>
            <p:ph type="sldImg" idx="2"/>
          </p:nvPr>
        </p:nvSpPr>
        <p:spPr>
          <a:xfrm>
            <a:off x="5010150" y="1336675"/>
            <a:ext cx="5105400" cy="36083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5388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PT" sz="1800" dirty="0">
                <a:effectLst/>
                <a:latin typeface="Calibri" panose="020F0502020204030204" pitchFamily="34" charset="0"/>
                <a:ea typeface="Calibri" panose="020F0502020204030204" pitchFamily="34" charset="0"/>
                <a:cs typeface="Times New Roman" panose="02020603050405020304" pitchFamily="18" charset="0"/>
              </a:rPr>
              <a:t> O nosso lema fundacional (SLIDE 5) “Ir a onde outros não vão, testemunhar o intolerável e trabalhar benevolamente”, reflete esses valores, ....</a:t>
            </a:r>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5</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5591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txBox="1">
            <a:spLocks noGrp="1"/>
          </p:cNvSpPr>
          <p:nvPr>
            <p:ph type="body" idx="1"/>
          </p:nvPr>
        </p:nvSpPr>
        <p:spPr>
          <a:xfrm>
            <a:off x="1512888" y="5146675"/>
            <a:ext cx="12099925" cy="42100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PT" sz="1800" dirty="0">
                <a:effectLst/>
                <a:latin typeface="Calibri" panose="020F0502020204030204" pitchFamily="34" charset="0"/>
                <a:ea typeface="Calibri" panose="020F0502020204030204" pitchFamily="34" charset="0"/>
                <a:cs typeface="Times New Roman" panose="02020603050405020304" pitchFamily="18" charset="0"/>
              </a:rPr>
              <a:t>.... i.e., asseguramos cuidados gratuitos a quem não tem acesso a serviços de saúde (indivíduos e grupos vulneráveis) e damos testemunho público das aspirações e condições de vida desses mesmo indivíduos ou grupos (SLIDE 6).</a:t>
            </a:r>
          </a:p>
          <a:p>
            <a:pPr marL="0" lvl="0" indent="0" algn="l" rtl="0">
              <a:spcBef>
                <a:spcPts val="0"/>
              </a:spcBef>
              <a:spcAft>
                <a:spcPts val="0"/>
              </a:spcAft>
              <a:buNone/>
            </a:pPr>
            <a:endParaRPr dirty="0"/>
          </a:p>
        </p:txBody>
      </p:sp>
      <p:sp>
        <p:nvSpPr>
          <p:cNvPr id="147" name="Google Shape;147;p7:notes"/>
          <p:cNvSpPr>
            <a:spLocks noGrp="1" noRot="1" noChangeAspect="1"/>
          </p:cNvSpPr>
          <p:nvPr>
            <p:ph type="sldImg" idx="2"/>
          </p:nvPr>
        </p:nvSpPr>
        <p:spPr>
          <a:xfrm>
            <a:off x="5010150" y="1336675"/>
            <a:ext cx="5105400" cy="36083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PT" sz="1800" dirty="0">
                <a:effectLst/>
                <a:latin typeface="Calibri" panose="020F0502020204030204" pitchFamily="34" charset="0"/>
                <a:ea typeface="Calibri" panose="020F0502020204030204" pitchFamily="34" charset="0"/>
                <a:cs typeface="Times New Roman" panose="02020603050405020304" pitchFamily="18" charset="0"/>
              </a:rPr>
              <a:t>Esta nossa intervenção de hoje, por ser feita em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co-autoria</a:t>
            </a:r>
            <a:r>
              <a:rPr lang="pt-PT" sz="1800" dirty="0">
                <a:effectLst/>
                <a:latin typeface="Calibri" panose="020F0502020204030204" pitchFamily="34" charset="0"/>
                <a:ea typeface="Calibri" panose="020F0502020204030204" pitchFamily="34" charset="0"/>
                <a:cs typeface="Times New Roman" panose="02020603050405020304" pitchFamily="18" charset="0"/>
              </a:rPr>
              <a:t>, ilustra  um dos princípios que muito prezamos, o trabalho de equipa e a diversidade de competências (SLIDE 7). </a:t>
            </a:r>
          </a:p>
          <a:p>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PT" sz="1200" b="0" i="0" u="none" strike="noStrike" cap="none" smtClean="0">
                <a:solidFill>
                  <a:schemeClr val="dk1"/>
                </a:solidFill>
                <a:latin typeface="Calibri"/>
                <a:ea typeface="Calibri"/>
                <a:cs typeface="Calibri"/>
                <a:sym typeface="Calibri"/>
              </a:rPr>
              <a:t>7</a:t>
            </a:fld>
            <a:endParaRPr lang="pt-P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0999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4:notes"/>
          <p:cNvSpPr txBox="1">
            <a:spLocks noGrp="1"/>
          </p:cNvSpPr>
          <p:nvPr>
            <p:ph type="body" idx="1"/>
          </p:nvPr>
        </p:nvSpPr>
        <p:spPr>
          <a:xfrm>
            <a:off x="1512888" y="5146675"/>
            <a:ext cx="12099925" cy="42100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PT" sz="1800" dirty="0">
                <a:effectLst/>
                <a:latin typeface="Calibri" panose="020F0502020204030204" pitchFamily="34" charset="0"/>
                <a:ea typeface="Calibri" panose="020F0502020204030204" pitchFamily="34" charset="0"/>
                <a:cs typeface="Times New Roman" panose="02020603050405020304" pitchFamily="18" charset="0"/>
              </a:rPr>
              <a:t>A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MdM</a:t>
            </a:r>
            <a:r>
              <a:rPr lang="pt-PT" sz="1800" dirty="0">
                <a:effectLst/>
                <a:latin typeface="Calibri" panose="020F0502020204030204" pitchFamily="34" charset="0"/>
                <a:ea typeface="Calibri" panose="020F0502020204030204" pitchFamily="34" charset="0"/>
                <a:cs typeface="Times New Roman" panose="02020603050405020304" pitchFamily="18" charset="0"/>
              </a:rPr>
              <a:t> Portugal tem 16 projetos nacionais e  2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projectos</a:t>
            </a:r>
            <a:r>
              <a:rPr lang="pt-PT" sz="1800" dirty="0">
                <a:effectLst/>
                <a:latin typeface="Calibri" panose="020F0502020204030204" pitchFamily="34" charset="0"/>
                <a:ea typeface="Calibri" panose="020F0502020204030204" pitchFamily="34" charset="0"/>
                <a:cs typeface="Times New Roman" panose="02020603050405020304" pitchFamily="18" charset="0"/>
              </a:rPr>
              <a:t> internacionais  (Guiné-Bissau e Moçambique). Temos  62 colaboradores e 128 voluntários ativos. Todo o trabalho é suportado por um orçamento de 1 milhão €. (Slides 8 e 9).....</a:t>
            </a:r>
            <a:endParaRPr dirty="0"/>
          </a:p>
        </p:txBody>
      </p:sp>
      <p:sp>
        <p:nvSpPr>
          <p:cNvPr id="89" name="Google Shape;89;p4:notes"/>
          <p:cNvSpPr>
            <a:spLocks noGrp="1" noRot="1" noChangeAspect="1"/>
          </p:cNvSpPr>
          <p:nvPr>
            <p:ph type="sldImg" idx="2"/>
          </p:nvPr>
        </p:nvSpPr>
        <p:spPr>
          <a:xfrm>
            <a:off x="5010150" y="1336675"/>
            <a:ext cx="5105400" cy="36083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4:notes"/>
          <p:cNvSpPr txBox="1">
            <a:spLocks noGrp="1"/>
          </p:cNvSpPr>
          <p:nvPr>
            <p:ph type="body" idx="1"/>
          </p:nvPr>
        </p:nvSpPr>
        <p:spPr>
          <a:xfrm>
            <a:off x="1512888" y="5146675"/>
            <a:ext cx="12099925" cy="42100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PT" sz="1800" dirty="0">
                <a:effectLst/>
                <a:latin typeface="Calibri" panose="020F0502020204030204" pitchFamily="34" charset="0"/>
                <a:ea typeface="Calibri" panose="020F0502020204030204" pitchFamily="34" charset="0"/>
                <a:cs typeface="Times New Roman" panose="02020603050405020304" pitchFamily="18" charset="0"/>
              </a:rPr>
              <a:t>...  e apoiamos mais de 8 000 pessoas.</a:t>
            </a:r>
          </a:p>
          <a:p>
            <a:pPr marL="0" lvl="0" indent="0" algn="l" rtl="0">
              <a:spcBef>
                <a:spcPts val="0"/>
              </a:spcBef>
              <a:spcAft>
                <a:spcPts val="0"/>
              </a:spcAft>
              <a:buNone/>
            </a:pPr>
            <a:endParaRPr dirty="0"/>
          </a:p>
        </p:txBody>
      </p:sp>
      <p:sp>
        <p:nvSpPr>
          <p:cNvPr id="89" name="Google Shape;89;p4:notes"/>
          <p:cNvSpPr>
            <a:spLocks noGrp="1" noRot="1" noChangeAspect="1"/>
          </p:cNvSpPr>
          <p:nvPr>
            <p:ph type="sldImg" idx="2"/>
          </p:nvPr>
        </p:nvSpPr>
        <p:spPr>
          <a:xfrm>
            <a:off x="5010150" y="1336675"/>
            <a:ext cx="5105400" cy="36083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4370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Only" type="obj">
  <p:cSld name="OBJECT">
    <p:bg>
      <p:bgPr>
        <a:solidFill>
          <a:schemeClr val="lt1"/>
        </a:solidFill>
        <a:effectLst/>
      </p:bgPr>
    </p:bg>
    <p:spTree>
      <p:nvGrpSpPr>
        <p:cNvPr id="1" name="Shape 15"/>
        <p:cNvGrpSpPr/>
        <p:nvPr/>
      </p:nvGrpSpPr>
      <p:grpSpPr>
        <a:xfrm>
          <a:off x="0" y="0"/>
          <a:ext cx="0" cy="0"/>
          <a:chOff x="0" y="0"/>
          <a:chExt cx="0" cy="0"/>
        </a:xfrm>
      </p:grpSpPr>
      <p:sp>
        <p:nvSpPr>
          <p:cNvPr id="16" name="Google Shape;16;p20"/>
          <p:cNvSpPr/>
          <p:nvPr/>
        </p:nvSpPr>
        <p:spPr>
          <a:xfrm>
            <a:off x="6350" y="6362"/>
            <a:ext cx="15107919" cy="10679430"/>
          </a:xfrm>
          <a:custGeom>
            <a:avLst/>
            <a:gdLst/>
            <a:ahLst/>
            <a:cxnLst/>
            <a:rect l="l" t="t" r="r" b="b"/>
            <a:pathLst>
              <a:path w="15107919" h="10679430" extrusionOk="0">
                <a:moveTo>
                  <a:pt x="15107297" y="0"/>
                </a:moveTo>
                <a:lnTo>
                  <a:pt x="0" y="0"/>
                </a:lnTo>
                <a:lnTo>
                  <a:pt x="0" y="10679290"/>
                </a:lnTo>
                <a:lnTo>
                  <a:pt x="15107297" y="10679290"/>
                </a:lnTo>
                <a:lnTo>
                  <a:pt x="15107297" y="0"/>
                </a:lnTo>
                <a:close/>
              </a:path>
            </a:pathLst>
          </a:custGeom>
          <a:solidFill>
            <a:srgbClr val="1D195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17;p20"/>
          <p:cNvSpPr txBox="1">
            <a:spLocks noGrp="1"/>
          </p:cNvSpPr>
          <p:nvPr>
            <p:ph type="title"/>
          </p:nvPr>
        </p:nvSpPr>
        <p:spPr>
          <a:xfrm>
            <a:off x="1947430" y="1242741"/>
            <a:ext cx="11230838" cy="964564"/>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050" b="0" i="0">
                <a:solidFill>
                  <a:srgbClr val="E9521E"/>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0"/>
          <p:cNvSpPr txBox="1">
            <a:spLocks noGrp="1"/>
          </p:cNvSpPr>
          <p:nvPr>
            <p:ph type="ftr" idx="11"/>
          </p:nvPr>
        </p:nvSpPr>
        <p:spPr>
          <a:xfrm>
            <a:off x="5142738" y="9944862"/>
            <a:ext cx="4840224" cy="53467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0"/>
          <p:cNvSpPr txBox="1">
            <a:spLocks noGrp="1"/>
          </p:cNvSpPr>
          <p:nvPr>
            <p:ph type="dt" idx="10"/>
          </p:nvPr>
        </p:nvSpPr>
        <p:spPr>
          <a:xfrm>
            <a:off x="756285" y="9944862"/>
            <a:ext cx="3478911" cy="53467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7302066" y="10319284"/>
            <a:ext cx="554354" cy="233045"/>
          </a:xfrm>
          <a:prstGeom prst="rect">
            <a:avLst/>
          </a:prstGeom>
          <a:noFill/>
          <a:ln>
            <a:noFill/>
          </a:ln>
        </p:spPr>
        <p:txBody>
          <a:bodyPr spcFirstLastPara="1" wrap="square" lIns="0" tIns="0" rIns="0" bIns="0" anchor="t" anchorCtr="0">
            <a:spAutoFit/>
          </a:bodyPr>
          <a:lstStyle>
            <a:lvl1pPr marL="12700" marR="0" lvl="0" indent="0" algn="l">
              <a:lnSpc>
                <a:spcPct val="100000"/>
              </a:lnSpc>
              <a:spcBef>
                <a:spcPts val="0"/>
              </a:spcBef>
              <a:buNone/>
              <a:defRPr sz="1200" b="1" i="0" u="none" strike="noStrike" cap="none">
                <a:solidFill>
                  <a:srgbClr val="E9521E"/>
                </a:solidFill>
                <a:latin typeface="Arial"/>
                <a:ea typeface="Arial"/>
                <a:cs typeface="Arial"/>
                <a:sym typeface="Arial"/>
              </a:defRPr>
            </a:lvl1pPr>
            <a:lvl2pPr marL="12700" marR="0" lvl="1" indent="0" algn="l">
              <a:lnSpc>
                <a:spcPct val="100000"/>
              </a:lnSpc>
              <a:spcBef>
                <a:spcPts val="0"/>
              </a:spcBef>
              <a:buNone/>
              <a:defRPr sz="1200" b="1" i="0" u="none" strike="noStrike" cap="none">
                <a:solidFill>
                  <a:srgbClr val="E9521E"/>
                </a:solidFill>
                <a:latin typeface="Arial"/>
                <a:ea typeface="Arial"/>
                <a:cs typeface="Arial"/>
                <a:sym typeface="Arial"/>
              </a:defRPr>
            </a:lvl2pPr>
            <a:lvl3pPr marL="12700" marR="0" lvl="2" indent="0" algn="l">
              <a:lnSpc>
                <a:spcPct val="100000"/>
              </a:lnSpc>
              <a:spcBef>
                <a:spcPts val="0"/>
              </a:spcBef>
              <a:buNone/>
              <a:defRPr sz="1200" b="1" i="0" u="none" strike="noStrike" cap="none">
                <a:solidFill>
                  <a:srgbClr val="E9521E"/>
                </a:solidFill>
                <a:latin typeface="Arial"/>
                <a:ea typeface="Arial"/>
                <a:cs typeface="Arial"/>
                <a:sym typeface="Arial"/>
              </a:defRPr>
            </a:lvl3pPr>
            <a:lvl4pPr marL="12700" marR="0" lvl="3" indent="0" algn="l">
              <a:lnSpc>
                <a:spcPct val="100000"/>
              </a:lnSpc>
              <a:spcBef>
                <a:spcPts val="0"/>
              </a:spcBef>
              <a:buNone/>
              <a:defRPr sz="1200" b="1" i="0" u="none" strike="noStrike" cap="none">
                <a:solidFill>
                  <a:srgbClr val="E9521E"/>
                </a:solidFill>
                <a:latin typeface="Arial"/>
                <a:ea typeface="Arial"/>
                <a:cs typeface="Arial"/>
                <a:sym typeface="Arial"/>
              </a:defRPr>
            </a:lvl4pPr>
            <a:lvl5pPr marL="12700" marR="0" lvl="4" indent="0" algn="l">
              <a:lnSpc>
                <a:spcPct val="100000"/>
              </a:lnSpc>
              <a:spcBef>
                <a:spcPts val="0"/>
              </a:spcBef>
              <a:buNone/>
              <a:defRPr sz="1200" b="1" i="0" u="none" strike="noStrike" cap="none">
                <a:solidFill>
                  <a:srgbClr val="E9521E"/>
                </a:solidFill>
                <a:latin typeface="Arial"/>
                <a:ea typeface="Arial"/>
                <a:cs typeface="Arial"/>
                <a:sym typeface="Arial"/>
              </a:defRPr>
            </a:lvl5pPr>
            <a:lvl6pPr marL="12700" marR="0" lvl="5" indent="0" algn="l">
              <a:lnSpc>
                <a:spcPct val="100000"/>
              </a:lnSpc>
              <a:spcBef>
                <a:spcPts val="0"/>
              </a:spcBef>
              <a:buNone/>
              <a:defRPr sz="1200" b="1" i="0" u="none" strike="noStrike" cap="none">
                <a:solidFill>
                  <a:srgbClr val="E9521E"/>
                </a:solidFill>
                <a:latin typeface="Arial"/>
                <a:ea typeface="Arial"/>
                <a:cs typeface="Arial"/>
                <a:sym typeface="Arial"/>
              </a:defRPr>
            </a:lvl6pPr>
            <a:lvl7pPr marL="12700" marR="0" lvl="6" indent="0" algn="l">
              <a:lnSpc>
                <a:spcPct val="100000"/>
              </a:lnSpc>
              <a:spcBef>
                <a:spcPts val="0"/>
              </a:spcBef>
              <a:buNone/>
              <a:defRPr sz="1200" b="1" i="0" u="none" strike="noStrike" cap="none">
                <a:solidFill>
                  <a:srgbClr val="E9521E"/>
                </a:solidFill>
                <a:latin typeface="Arial"/>
                <a:ea typeface="Arial"/>
                <a:cs typeface="Arial"/>
                <a:sym typeface="Arial"/>
              </a:defRPr>
            </a:lvl7pPr>
            <a:lvl8pPr marL="12700" marR="0" lvl="7" indent="0" algn="l">
              <a:lnSpc>
                <a:spcPct val="100000"/>
              </a:lnSpc>
              <a:spcBef>
                <a:spcPts val="0"/>
              </a:spcBef>
              <a:buNone/>
              <a:defRPr sz="1200" b="1" i="0" u="none" strike="noStrike" cap="none">
                <a:solidFill>
                  <a:srgbClr val="E9521E"/>
                </a:solidFill>
                <a:latin typeface="Arial"/>
                <a:ea typeface="Arial"/>
                <a:cs typeface="Arial"/>
                <a:sym typeface="Arial"/>
              </a:defRPr>
            </a:lvl8pPr>
            <a:lvl9pPr marL="12700" marR="0" lvl="8" indent="0" algn="l">
              <a:lnSpc>
                <a:spcPct val="100000"/>
              </a:lnSpc>
              <a:spcBef>
                <a:spcPts val="0"/>
              </a:spcBef>
              <a:buNone/>
              <a:defRPr sz="1200" b="1" i="0" u="none" strike="noStrike" cap="none">
                <a:solidFill>
                  <a:srgbClr val="E9521E"/>
                </a:solidFill>
                <a:latin typeface="Arial"/>
                <a:ea typeface="Arial"/>
                <a:cs typeface="Arial"/>
                <a:sym typeface="Arial"/>
              </a:defRPr>
            </a:lvl9pPr>
          </a:lstStyle>
          <a:p>
            <a:pPr marL="12700" lvl="0" indent="0" algn="l" rtl="0">
              <a:spcBef>
                <a:spcPts val="0"/>
              </a:spcBef>
              <a:spcAft>
                <a:spcPts val="0"/>
              </a:spcAft>
              <a:buNone/>
            </a:pPr>
            <a:r>
              <a:rPr lang="pt-PT"/>
              <a:t>Page </a:t>
            </a:r>
            <a:fld id="{00000000-1234-1234-1234-123412341234}" type="slidenum">
              <a:rPr lang="pt-PT"/>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1947430" y="1242741"/>
            <a:ext cx="11230838" cy="964564"/>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050" b="0" i="0">
                <a:solidFill>
                  <a:srgbClr val="E9521E"/>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756285" y="2459482"/>
            <a:ext cx="13613130" cy="7057644"/>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4" name="Google Shape;24;p21"/>
          <p:cNvSpPr txBox="1">
            <a:spLocks noGrp="1"/>
          </p:cNvSpPr>
          <p:nvPr>
            <p:ph type="ftr" idx="11"/>
          </p:nvPr>
        </p:nvSpPr>
        <p:spPr>
          <a:xfrm>
            <a:off x="5142738" y="9944862"/>
            <a:ext cx="4840224" cy="53467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1"/>
          <p:cNvSpPr txBox="1">
            <a:spLocks noGrp="1"/>
          </p:cNvSpPr>
          <p:nvPr>
            <p:ph type="dt" idx="10"/>
          </p:nvPr>
        </p:nvSpPr>
        <p:spPr>
          <a:xfrm>
            <a:off x="756285" y="9944862"/>
            <a:ext cx="3478911" cy="53467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1"/>
          <p:cNvSpPr txBox="1">
            <a:spLocks noGrp="1"/>
          </p:cNvSpPr>
          <p:nvPr>
            <p:ph type="sldNum" idx="12"/>
          </p:nvPr>
        </p:nvSpPr>
        <p:spPr>
          <a:xfrm>
            <a:off x="7302066" y="10319284"/>
            <a:ext cx="554354" cy="233045"/>
          </a:xfrm>
          <a:prstGeom prst="rect">
            <a:avLst/>
          </a:prstGeom>
          <a:noFill/>
          <a:ln>
            <a:noFill/>
          </a:ln>
        </p:spPr>
        <p:txBody>
          <a:bodyPr spcFirstLastPara="1" wrap="square" lIns="0" tIns="0" rIns="0" bIns="0" anchor="t" anchorCtr="0">
            <a:spAutoFit/>
          </a:bodyPr>
          <a:lstStyle>
            <a:lvl1pPr marL="12700" marR="0" lvl="0" indent="0" algn="l">
              <a:lnSpc>
                <a:spcPct val="100000"/>
              </a:lnSpc>
              <a:spcBef>
                <a:spcPts val="0"/>
              </a:spcBef>
              <a:buNone/>
              <a:defRPr sz="1200" b="1" i="0">
                <a:solidFill>
                  <a:srgbClr val="E9521E"/>
                </a:solidFill>
                <a:latin typeface="Arial"/>
                <a:ea typeface="Arial"/>
                <a:cs typeface="Arial"/>
                <a:sym typeface="Arial"/>
              </a:defRPr>
            </a:lvl1pPr>
            <a:lvl2pPr marL="12700" marR="0" lvl="1" indent="0" algn="l">
              <a:lnSpc>
                <a:spcPct val="100000"/>
              </a:lnSpc>
              <a:spcBef>
                <a:spcPts val="0"/>
              </a:spcBef>
              <a:buNone/>
              <a:defRPr sz="1200" b="1" i="0">
                <a:solidFill>
                  <a:srgbClr val="E9521E"/>
                </a:solidFill>
                <a:latin typeface="Arial"/>
                <a:ea typeface="Arial"/>
                <a:cs typeface="Arial"/>
                <a:sym typeface="Arial"/>
              </a:defRPr>
            </a:lvl2pPr>
            <a:lvl3pPr marL="12700" marR="0" lvl="2" indent="0" algn="l">
              <a:lnSpc>
                <a:spcPct val="100000"/>
              </a:lnSpc>
              <a:spcBef>
                <a:spcPts val="0"/>
              </a:spcBef>
              <a:buNone/>
              <a:defRPr sz="1200" b="1" i="0">
                <a:solidFill>
                  <a:srgbClr val="E9521E"/>
                </a:solidFill>
                <a:latin typeface="Arial"/>
                <a:ea typeface="Arial"/>
                <a:cs typeface="Arial"/>
                <a:sym typeface="Arial"/>
              </a:defRPr>
            </a:lvl3pPr>
            <a:lvl4pPr marL="12700" marR="0" lvl="3" indent="0" algn="l">
              <a:lnSpc>
                <a:spcPct val="100000"/>
              </a:lnSpc>
              <a:spcBef>
                <a:spcPts val="0"/>
              </a:spcBef>
              <a:buNone/>
              <a:defRPr sz="1200" b="1" i="0">
                <a:solidFill>
                  <a:srgbClr val="E9521E"/>
                </a:solidFill>
                <a:latin typeface="Arial"/>
                <a:ea typeface="Arial"/>
                <a:cs typeface="Arial"/>
                <a:sym typeface="Arial"/>
              </a:defRPr>
            </a:lvl4pPr>
            <a:lvl5pPr marL="12700" marR="0" lvl="4" indent="0" algn="l">
              <a:lnSpc>
                <a:spcPct val="100000"/>
              </a:lnSpc>
              <a:spcBef>
                <a:spcPts val="0"/>
              </a:spcBef>
              <a:buNone/>
              <a:defRPr sz="1200" b="1" i="0">
                <a:solidFill>
                  <a:srgbClr val="E9521E"/>
                </a:solidFill>
                <a:latin typeface="Arial"/>
                <a:ea typeface="Arial"/>
                <a:cs typeface="Arial"/>
                <a:sym typeface="Arial"/>
              </a:defRPr>
            </a:lvl5pPr>
            <a:lvl6pPr marL="12700" marR="0" lvl="5" indent="0" algn="l">
              <a:lnSpc>
                <a:spcPct val="100000"/>
              </a:lnSpc>
              <a:spcBef>
                <a:spcPts val="0"/>
              </a:spcBef>
              <a:buNone/>
              <a:defRPr sz="1200" b="1" i="0">
                <a:solidFill>
                  <a:srgbClr val="E9521E"/>
                </a:solidFill>
                <a:latin typeface="Arial"/>
                <a:ea typeface="Arial"/>
                <a:cs typeface="Arial"/>
                <a:sym typeface="Arial"/>
              </a:defRPr>
            </a:lvl6pPr>
            <a:lvl7pPr marL="12700" marR="0" lvl="6" indent="0" algn="l">
              <a:lnSpc>
                <a:spcPct val="100000"/>
              </a:lnSpc>
              <a:spcBef>
                <a:spcPts val="0"/>
              </a:spcBef>
              <a:buNone/>
              <a:defRPr sz="1200" b="1" i="0">
                <a:solidFill>
                  <a:srgbClr val="E9521E"/>
                </a:solidFill>
                <a:latin typeface="Arial"/>
                <a:ea typeface="Arial"/>
                <a:cs typeface="Arial"/>
                <a:sym typeface="Arial"/>
              </a:defRPr>
            </a:lvl7pPr>
            <a:lvl8pPr marL="12700" marR="0" lvl="7" indent="0" algn="l">
              <a:lnSpc>
                <a:spcPct val="100000"/>
              </a:lnSpc>
              <a:spcBef>
                <a:spcPts val="0"/>
              </a:spcBef>
              <a:buNone/>
              <a:defRPr sz="1200" b="1" i="0">
                <a:solidFill>
                  <a:srgbClr val="E9521E"/>
                </a:solidFill>
                <a:latin typeface="Arial"/>
                <a:ea typeface="Arial"/>
                <a:cs typeface="Arial"/>
                <a:sym typeface="Arial"/>
              </a:defRPr>
            </a:lvl8pPr>
            <a:lvl9pPr marL="12700" marR="0" lvl="8" indent="0" algn="l">
              <a:lnSpc>
                <a:spcPct val="100000"/>
              </a:lnSpc>
              <a:spcBef>
                <a:spcPts val="0"/>
              </a:spcBef>
              <a:buNone/>
              <a:defRPr sz="1200" b="1" i="0">
                <a:solidFill>
                  <a:srgbClr val="E9521E"/>
                </a:solidFill>
                <a:latin typeface="Arial"/>
                <a:ea typeface="Arial"/>
                <a:cs typeface="Arial"/>
                <a:sym typeface="Arial"/>
              </a:defRPr>
            </a:lvl9pPr>
          </a:lstStyle>
          <a:p>
            <a:pPr marL="12700" lvl="0" indent="0" algn="l" rtl="0">
              <a:spcBef>
                <a:spcPts val="0"/>
              </a:spcBef>
              <a:spcAft>
                <a:spcPts val="0"/>
              </a:spcAft>
              <a:buNone/>
            </a:pPr>
            <a:r>
              <a:rPr lang="pt-PT"/>
              <a:t>Page </a:t>
            </a:r>
            <a:fld id="{00000000-1234-1234-1234-123412341234}" type="slidenum">
              <a:rPr lang="pt-PT"/>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
        <p:cNvGrpSpPr/>
        <p:nvPr/>
      </p:nvGrpSpPr>
      <p:grpSpPr>
        <a:xfrm>
          <a:off x="0" y="0"/>
          <a:ext cx="0" cy="0"/>
          <a:chOff x="0" y="0"/>
          <a:chExt cx="0" cy="0"/>
        </a:xfrm>
      </p:grpSpPr>
      <p:sp>
        <p:nvSpPr>
          <p:cNvPr id="28" name="Google Shape;28;p22"/>
          <p:cNvSpPr txBox="1">
            <a:spLocks noGrp="1"/>
          </p:cNvSpPr>
          <p:nvPr>
            <p:ph type="ftr" idx="11"/>
          </p:nvPr>
        </p:nvSpPr>
        <p:spPr>
          <a:xfrm>
            <a:off x="5142738" y="9944862"/>
            <a:ext cx="4840224" cy="53467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dt" idx="10"/>
          </p:nvPr>
        </p:nvSpPr>
        <p:spPr>
          <a:xfrm>
            <a:off x="756285" y="9944862"/>
            <a:ext cx="3478911" cy="53467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2"/>
          <p:cNvSpPr txBox="1">
            <a:spLocks noGrp="1"/>
          </p:cNvSpPr>
          <p:nvPr>
            <p:ph type="sldNum" idx="12"/>
          </p:nvPr>
        </p:nvSpPr>
        <p:spPr>
          <a:xfrm>
            <a:off x="7302066" y="10319284"/>
            <a:ext cx="554354" cy="233045"/>
          </a:xfrm>
          <a:prstGeom prst="rect">
            <a:avLst/>
          </a:prstGeom>
          <a:noFill/>
          <a:ln>
            <a:noFill/>
          </a:ln>
        </p:spPr>
        <p:txBody>
          <a:bodyPr spcFirstLastPara="1" wrap="square" lIns="0" tIns="0" rIns="0" bIns="0" anchor="t" anchorCtr="0">
            <a:spAutoFit/>
          </a:bodyPr>
          <a:lstStyle>
            <a:lvl1pPr marL="12700" marR="0" lvl="0" indent="0" algn="l">
              <a:lnSpc>
                <a:spcPct val="100000"/>
              </a:lnSpc>
              <a:spcBef>
                <a:spcPts val="0"/>
              </a:spcBef>
              <a:buNone/>
              <a:defRPr sz="1200" b="1" i="0">
                <a:solidFill>
                  <a:srgbClr val="E9521E"/>
                </a:solidFill>
                <a:latin typeface="Arial"/>
                <a:ea typeface="Arial"/>
                <a:cs typeface="Arial"/>
                <a:sym typeface="Arial"/>
              </a:defRPr>
            </a:lvl1pPr>
            <a:lvl2pPr marL="12700" marR="0" lvl="1" indent="0" algn="l">
              <a:lnSpc>
                <a:spcPct val="100000"/>
              </a:lnSpc>
              <a:spcBef>
                <a:spcPts val="0"/>
              </a:spcBef>
              <a:buNone/>
              <a:defRPr sz="1200" b="1" i="0">
                <a:solidFill>
                  <a:srgbClr val="E9521E"/>
                </a:solidFill>
                <a:latin typeface="Arial"/>
                <a:ea typeface="Arial"/>
                <a:cs typeface="Arial"/>
                <a:sym typeface="Arial"/>
              </a:defRPr>
            </a:lvl2pPr>
            <a:lvl3pPr marL="12700" marR="0" lvl="2" indent="0" algn="l">
              <a:lnSpc>
                <a:spcPct val="100000"/>
              </a:lnSpc>
              <a:spcBef>
                <a:spcPts val="0"/>
              </a:spcBef>
              <a:buNone/>
              <a:defRPr sz="1200" b="1" i="0">
                <a:solidFill>
                  <a:srgbClr val="E9521E"/>
                </a:solidFill>
                <a:latin typeface="Arial"/>
                <a:ea typeface="Arial"/>
                <a:cs typeface="Arial"/>
                <a:sym typeface="Arial"/>
              </a:defRPr>
            </a:lvl3pPr>
            <a:lvl4pPr marL="12700" marR="0" lvl="3" indent="0" algn="l">
              <a:lnSpc>
                <a:spcPct val="100000"/>
              </a:lnSpc>
              <a:spcBef>
                <a:spcPts val="0"/>
              </a:spcBef>
              <a:buNone/>
              <a:defRPr sz="1200" b="1" i="0">
                <a:solidFill>
                  <a:srgbClr val="E9521E"/>
                </a:solidFill>
                <a:latin typeface="Arial"/>
                <a:ea typeface="Arial"/>
                <a:cs typeface="Arial"/>
                <a:sym typeface="Arial"/>
              </a:defRPr>
            </a:lvl4pPr>
            <a:lvl5pPr marL="12700" marR="0" lvl="4" indent="0" algn="l">
              <a:lnSpc>
                <a:spcPct val="100000"/>
              </a:lnSpc>
              <a:spcBef>
                <a:spcPts val="0"/>
              </a:spcBef>
              <a:buNone/>
              <a:defRPr sz="1200" b="1" i="0">
                <a:solidFill>
                  <a:srgbClr val="E9521E"/>
                </a:solidFill>
                <a:latin typeface="Arial"/>
                <a:ea typeface="Arial"/>
                <a:cs typeface="Arial"/>
                <a:sym typeface="Arial"/>
              </a:defRPr>
            </a:lvl5pPr>
            <a:lvl6pPr marL="12700" marR="0" lvl="5" indent="0" algn="l">
              <a:lnSpc>
                <a:spcPct val="100000"/>
              </a:lnSpc>
              <a:spcBef>
                <a:spcPts val="0"/>
              </a:spcBef>
              <a:buNone/>
              <a:defRPr sz="1200" b="1" i="0">
                <a:solidFill>
                  <a:srgbClr val="E9521E"/>
                </a:solidFill>
                <a:latin typeface="Arial"/>
                <a:ea typeface="Arial"/>
                <a:cs typeface="Arial"/>
                <a:sym typeface="Arial"/>
              </a:defRPr>
            </a:lvl6pPr>
            <a:lvl7pPr marL="12700" marR="0" lvl="6" indent="0" algn="l">
              <a:lnSpc>
                <a:spcPct val="100000"/>
              </a:lnSpc>
              <a:spcBef>
                <a:spcPts val="0"/>
              </a:spcBef>
              <a:buNone/>
              <a:defRPr sz="1200" b="1" i="0">
                <a:solidFill>
                  <a:srgbClr val="E9521E"/>
                </a:solidFill>
                <a:latin typeface="Arial"/>
                <a:ea typeface="Arial"/>
                <a:cs typeface="Arial"/>
                <a:sym typeface="Arial"/>
              </a:defRPr>
            </a:lvl7pPr>
            <a:lvl8pPr marL="12700" marR="0" lvl="7" indent="0" algn="l">
              <a:lnSpc>
                <a:spcPct val="100000"/>
              </a:lnSpc>
              <a:spcBef>
                <a:spcPts val="0"/>
              </a:spcBef>
              <a:buNone/>
              <a:defRPr sz="1200" b="1" i="0">
                <a:solidFill>
                  <a:srgbClr val="E9521E"/>
                </a:solidFill>
                <a:latin typeface="Arial"/>
                <a:ea typeface="Arial"/>
                <a:cs typeface="Arial"/>
                <a:sym typeface="Arial"/>
              </a:defRPr>
            </a:lvl8pPr>
            <a:lvl9pPr marL="12700" marR="0" lvl="8" indent="0" algn="l">
              <a:lnSpc>
                <a:spcPct val="100000"/>
              </a:lnSpc>
              <a:spcBef>
                <a:spcPts val="0"/>
              </a:spcBef>
              <a:buNone/>
              <a:defRPr sz="1200" b="1" i="0">
                <a:solidFill>
                  <a:srgbClr val="E9521E"/>
                </a:solidFill>
                <a:latin typeface="Arial"/>
                <a:ea typeface="Arial"/>
                <a:cs typeface="Arial"/>
                <a:sym typeface="Arial"/>
              </a:defRPr>
            </a:lvl9pPr>
          </a:lstStyle>
          <a:p>
            <a:pPr marL="12700" lvl="0" indent="0" algn="l" rtl="0">
              <a:spcBef>
                <a:spcPts val="0"/>
              </a:spcBef>
              <a:spcAft>
                <a:spcPts val="0"/>
              </a:spcAft>
              <a:buNone/>
            </a:pPr>
            <a:r>
              <a:rPr lang="pt-PT"/>
              <a:t>Page </a:t>
            </a:r>
            <a:fld id="{00000000-1234-1234-1234-123412341234}" type="slidenum">
              <a:rPr lang="pt-PT"/>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
        <p:cNvGrpSpPr/>
        <p:nvPr/>
      </p:nvGrpSpPr>
      <p:grpSpPr>
        <a:xfrm>
          <a:off x="0" y="0"/>
          <a:ext cx="0" cy="0"/>
          <a:chOff x="0" y="0"/>
          <a:chExt cx="0" cy="0"/>
        </a:xfrm>
      </p:grpSpPr>
      <p:sp>
        <p:nvSpPr>
          <p:cNvPr id="32" name="Google Shape;32;p23"/>
          <p:cNvSpPr txBox="1">
            <a:spLocks noGrp="1"/>
          </p:cNvSpPr>
          <p:nvPr>
            <p:ph type="ctrTitle"/>
          </p:nvPr>
        </p:nvSpPr>
        <p:spPr>
          <a:xfrm>
            <a:off x="1134427" y="3314954"/>
            <a:ext cx="12856845" cy="2245614"/>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3"/>
          <p:cNvSpPr txBox="1">
            <a:spLocks noGrp="1"/>
          </p:cNvSpPr>
          <p:nvPr>
            <p:ph type="subTitle" idx="1"/>
          </p:nvPr>
        </p:nvSpPr>
        <p:spPr>
          <a:xfrm>
            <a:off x="2268855" y="5988304"/>
            <a:ext cx="10587990" cy="2673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3"/>
          <p:cNvSpPr txBox="1">
            <a:spLocks noGrp="1"/>
          </p:cNvSpPr>
          <p:nvPr>
            <p:ph type="ftr" idx="11"/>
          </p:nvPr>
        </p:nvSpPr>
        <p:spPr>
          <a:xfrm>
            <a:off x="5142738" y="9944862"/>
            <a:ext cx="4840224" cy="53467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dt" idx="10"/>
          </p:nvPr>
        </p:nvSpPr>
        <p:spPr>
          <a:xfrm>
            <a:off x="756285" y="9944862"/>
            <a:ext cx="3478911" cy="53467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7302066" y="10319284"/>
            <a:ext cx="554354" cy="233045"/>
          </a:xfrm>
          <a:prstGeom prst="rect">
            <a:avLst/>
          </a:prstGeom>
          <a:noFill/>
          <a:ln>
            <a:noFill/>
          </a:ln>
        </p:spPr>
        <p:txBody>
          <a:bodyPr spcFirstLastPara="1" wrap="square" lIns="0" tIns="0" rIns="0" bIns="0" anchor="t" anchorCtr="0">
            <a:spAutoFit/>
          </a:bodyPr>
          <a:lstStyle>
            <a:lvl1pPr marL="12700" marR="0" lvl="0" indent="0" algn="l">
              <a:lnSpc>
                <a:spcPct val="100000"/>
              </a:lnSpc>
              <a:spcBef>
                <a:spcPts val="0"/>
              </a:spcBef>
              <a:buNone/>
              <a:defRPr sz="1200" b="1" i="0">
                <a:solidFill>
                  <a:srgbClr val="E9521E"/>
                </a:solidFill>
                <a:latin typeface="Arial"/>
                <a:ea typeface="Arial"/>
                <a:cs typeface="Arial"/>
                <a:sym typeface="Arial"/>
              </a:defRPr>
            </a:lvl1pPr>
            <a:lvl2pPr marL="12700" marR="0" lvl="1" indent="0" algn="l">
              <a:lnSpc>
                <a:spcPct val="100000"/>
              </a:lnSpc>
              <a:spcBef>
                <a:spcPts val="0"/>
              </a:spcBef>
              <a:buNone/>
              <a:defRPr sz="1200" b="1" i="0">
                <a:solidFill>
                  <a:srgbClr val="E9521E"/>
                </a:solidFill>
                <a:latin typeface="Arial"/>
                <a:ea typeface="Arial"/>
                <a:cs typeface="Arial"/>
                <a:sym typeface="Arial"/>
              </a:defRPr>
            </a:lvl2pPr>
            <a:lvl3pPr marL="12700" marR="0" lvl="2" indent="0" algn="l">
              <a:lnSpc>
                <a:spcPct val="100000"/>
              </a:lnSpc>
              <a:spcBef>
                <a:spcPts val="0"/>
              </a:spcBef>
              <a:buNone/>
              <a:defRPr sz="1200" b="1" i="0">
                <a:solidFill>
                  <a:srgbClr val="E9521E"/>
                </a:solidFill>
                <a:latin typeface="Arial"/>
                <a:ea typeface="Arial"/>
                <a:cs typeface="Arial"/>
                <a:sym typeface="Arial"/>
              </a:defRPr>
            </a:lvl3pPr>
            <a:lvl4pPr marL="12700" marR="0" lvl="3" indent="0" algn="l">
              <a:lnSpc>
                <a:spcPct val="100000"/>
              </a:lnSpc>
              <a:spcBef>
                <a:spcPts val="0"/>
              </a:spcBef>
              <a:buNone/>
              <a:defRPr sz="1200" b="1" i="0">
                <a:solidFill>
                  <a:srgbClr val="E9521E"/>
                </a:solidFill>
                <a:latin typeface="Arial"/>
                <a:ea typeface="Arial"/>
                <a:cs typeface="Arial"/>
                <a:sym typeface="Arial"/>
              </a:defRPr>
            </a:lvl4pPr>
            <a:lvl5pPr marL="12700" marR="0" lvl="4" indent="0" algn="l">
              <a:lnSpc>
                <a:spcPct val="100000"/>
              </a:lnSpc>
              <a:spcBef>
                <a:spcPts val="0"/>
              </a:spcBef>
              <a:buNone/>
              <a:defRPr sz="1200" b="1" i="0">
                <a:solidFill>
                  <a:srgbClr val="E9521E"/>
                </a:solidFill>
                <a:latin typeface="Arial"/>
                <a:ea typeface="Arial"/>
                <a:cs typeface="Arial"/>
                <a:sym typeface="Arial"/>
              </a:defRPr>
            </a:lvl5pPr>
            <a:lvl6pPr marL="12700" marR="0" lvl="5" indent="0" algn="l">
              <a:lnSpc>
                <a:spcPct val="100000"/>
              </a:lnSpc>
              <a:spcBef>
                <a:spcPts val="0"/>
              </a:spcBef>
              <a:buNone/>
              <a:defRPr sz="1200" b="1" i="0">
                <a:solidFill>
                  <a:srgbClr val="E9521E"/>
                </a:solidFill>
                <a:latin typeface="Arial"/>
                <a:ea typeface="Arial"/>
                <a:cs typeface="Arial"/>
                <a:sym typeface="Arial"/>
              </a:defRPr>
            </a:lvl6pPr>
            <a:lvl7pPr marL="12700" marR="0" lvl="6" indent="0" algn="l">
              <a:lnSpc>
                <a:spcPct val="100000"/>
              </a:lnSpc>
              <a:spcBef>
                <a:spcPts val="0"/>
              </a:spcBef>
              <a:buNone/>
              <a:defRPr sz="1200" b="1" i="0">
                <a:solidFill>
                  <a:srgbClr val="E9521E"/>
                </a:solidFill>
                <a:latin typeface="Arial"/>
                <a:ea typeface="Arial"/>
                <a:cs typeface="Arial"/>
                <a:sym typeface="Arial"/>
              </a:defRPr>
            </a:lvl7pPr>
            <a:lvl8pPr marL="12700" marR="0" lvl="7" indent="0" algn="l">
              <a:lnSpc>
                <a:spcPct val="100000"/>
              </a:lnSpc>
              <a:spcBef>
                <a:spcPts val="0"/>
              </a:spcBef>
              <a:buNone/>
              <a:defRPr sz="1200" b="1" i="0">
                <a:solidFill>
                  <a:srgbClr val="E9521E"/>
                </a:solidFill>
                <a:latin typeface="Arial"/>
                <a:ea typeface="Arial"/>
                <a:cs typeface="Arial"/>
                <a:sym typeface="Arial"/>
              </a:defRPr>
            </a:lvl8pPr>
            <a:lvl9pPr marL="12700" marR="0" lvl="8" indent="0" algn="l">
              <a:lnSpc>
                <a:spcPct val="100000"/>
              </a:lnSpc>
              <a:spcBef>
                <a:spcPts val="0"/>
              </a:spcBef>
              <a:buNone/>
              <a:defRPr sz="1200" b="1" i="0">
                <a:solidFill>
                  <a:srgbClr val="E9521E"/>
                </a:solidFill>
                <a:latin typeface="Arial"/>
                <a:ea typeface="Arial"/>
                <a:cs typeface="Arial"/>
                <a:sym typeface="Arial"/>
              </a:defRPr>
            </a:lvl9pPr>
          </a:lstStyle>
          <a:p>
            <a:pPr marL="12700" lvl="0" indent="0" algn="l" rtl="0">
              <a:spcBef>
                <a:spcPts val="0"/>
              </a:spcBef>
              <a:spcAft>
                <a:spcPts val="0"/>
              </a:spcAft>
              <a:buNone/>
            </a:pPr>
            <a:r>
              <a:rPr lang="pt-PT"/>
              <a:t>Page </a:t>
            </a:r>
            <a:fld id="{00000000-1234-1234-1234-123412341234}" type="slidenum">
              <a:rPr lang="pt-PT"/>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1947430" y="1242741"/>
            <a:ext cx="11230838" cy="964564"/>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050" b="0" i="0">
                <a:solidFill>
                  <a:srgbClr val="E9521E"/>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756285" y="2459482"/>
            <a:ext cx="6579679" cy="7057644"/>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0" name="Google Shape;40;p24"/>
          <p:cNvSpPr txBox="1">
            <a:spLocks noGrp="1"/>
          </p:cNvSpPr>
          <p:nvPr>
            <p:ph type="body" idx="2"/>
          </p:nvPr>
        </p:nvSpPr>
        <p:spPr>
          <a:xfrm>
            <a:off x="7789735" y="2459482"/>
            <a:ext cx="6579679" cy="7057644"/>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1" name="Google Shape;41;p24"/>
          <p:cNvSpPr txBox="1">
            <a:spLocks noGrp="1"/>
          </p:cNvSpPr>
          <p:nvPr>
            <p:ph type="ftr" idx="11"/>
          </p:nvPr>
        </p:nvSpPr>
        <p:spPr>
          <a:xfrm>
            <a:off x="5142738" y="9944862"/>
            <a:ext cx="4840224" cy="53467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4"/>
          <p:cNvSpPr txBox="1">
            <a:spLocks noGrp="1"/>
          </p:cNvSpPr>
          <p:nvPr>
            <p:ph type="dt" idx="10"/>
          </p:nvPr>
        </p:nvSpPr>
        <p:spPr>
          <a:xfrm>
            <a:off x="756285" y="9944862"/>
            <a:ext cx="3478911" cy="53467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4"/>
          <p:cNvSpPr txBox="1">
            <a:spLocks noGrp="1"/>
          </p:cNvSpPr>
          <p:nvPr>
            <p:ph type="sldNum" idx="12"/>
          </p:nvPr>
        </p:nvSpPr>
        <p:spPr>
          <a:xfrm>
            <a:off x="7302066" y="10319284"/>
            <a:ext cx="554354" cy="233045"/>
          </a:xfrm>
          <a:prstGeom prst="rect">
            <a:avLst/>
          </a:prstGeom>
          <a:noFill/>
          <a:ln>
            <a:noFill/>
          </a:ln>
        </p:spPr>
        <p:txBody>
          <a:bodyPr spcFirstLastPara="1" wrap="square" lIns="0" tIns="0" rIns="0" bIns="0" anchor="t" anchorCtr="0">
            <a:spAutoFit/>
          </a:bodyPr>
          <a:lstStyle>
            <a:lvl1pPr marL="12700" marR="0" lvl="0" indent="0" algn="l">
              <a:lnSpc>
                <a:spcPct val="100000"/>
              </a:lnSpc>
              <a:spcBef>
                <a:spcPts val="0"/>
              </a:spcBef>
              <a:buNone/>
              <a:defRPr sz="1200" b="1" i="0">
                <a:solidFill>
                  <a:srgbClr val="E9521E"/>
                </a:solidFill>
                <a:latin typeface="Arial"/>
                <a:ea typeface="Arial"/>
                <a:cs typeface="Arial"/>
                <a:sym typeface="Arial"/>
              </a:defRPr>
            </a:lvl1pPr>
            <a:lvl2pPr marL="12700" marR="0" lvl="1" indent="0" algn="l">
              <a:lnSpc>
                <a:spcPct val="100000"/>
              </a:lnSpc>
              <a:spcBef>
                <a:spcPts val="0"/>
              </a:spcBef>
              <a:buNone/>
              <a:defRPr sz="1200" b="1" i="0">
                <a:solidFill>
                  <a:srgbClr val="E9521E"/>
                </a:solidFill>
                <a:latin typeface="Arial"/>
                <a:ea typeface="Arial"/>
                <a:cs typeface="Arial"/>
                <a:sym typeface="Arial"/>
              </a:defRPr>
            </a:lvl2pPr>
            <a:lvl3pPr marL="12700" marR="0" lvl="2" indent="0" algn="l">
              <a:lnSpc>
                <a:spcPct val="100000"/>
              </a:lnSpc>
              <a:spcBef>
                <a:spcPts val="0"/>
              </a:spcBef>
              <a:buNone/>
              <a:defRPr sz="1200" b="1" i="0">
                <a:solidFill>
                  <a:srgbClr val="E9521E"/>
                </a:solidFill>
                <a:latin typeface="Arial"/>
                <a:ea typeface="Arial"/>
                <a:cs typeface="Arial"/>
                <a:sym typeface="Arial"/>
              </a:defRPr>
            </a:lvl3pPr>
            <a:lvl4pPr marL="12700" marR="0" lvl="3" indent="0" algn="l">
              <a:lnSpc>
                <a:spcPct val="100000"/>
              </a:lnSpc>
              <a:spcBef>
                <a:spcPts val="0"/>
              </a:spcBef>
              <a:buNone/>
              <a:defRPr sz="1200" b="1" i="0">
                <a:solidFill>
                  <a:srgbClr val="E9521E"/>
                </a:solidFill>
                <a:latin typeface="Arial"/>
                <a:ea typeface="Arial"/>
                <a:cs typeface="Arial"/>
                <a:sym typeface="Arial"/>
              </a:defRPr>
            </a:lvl4pPr>
            <a:lvl5pPr marL="12700" marR="0" lvl="4" indent="0" algn="l">
              <a:lnSpc>
                <a:spcPct val="100000"/>
              </a:lnSpc>
              <a:spcBef>
                <a:spcPts val="0"/>
              </a:spcBef>
              <a:buNone/>
              <a:defRPr sz="1200" b="1" i="0">
                <a:solidFill>
                  <a:srgbClr val="E9521E"/>
                </a:solidFill>
                <a:latin typeface="Arial"/>
                <a:ea typeface="Arial"/>
                <a:cs typeface="Arial"/>
                <a:sym typeface="Arial"/>
              </a:defRPr>
            </a:lvl5pPr>
            <a:lvl6pPr marL="12700" marR="0" lvl="5" indent="0" algn="l">
              <a:lnSpc>
                <a:spcPct val="100000"/>
              </a:lnSpc>
              <a:spcBef>
                <a:spcPts val="0"/>
              </a:spcBef>
              <a:buNone/>
              <a:defRPr sz="1200" b="1" i="0">
                <a:solidFill>
                  <a:srgbClr val="E9521E"/>
                </a:solidFill>
                <a:latin typeface="Arial"/>
                <a:ea typeface="Arial"/>
                <a:cs typeface="Arial"/>
                <a:sym typeface="Arial"/>
              </a:defRPr>
            </a:lvl6pPr>
            <a:lvl7pPr marL="12700" marR="0" lvl="6" indent="0" algn="l">
              <a:lnSpc>
                <a:spcPct val="100000"/>
              </a:lnSpc>
              <a:spcBef>
                <a:spcPts val="0"/>
              </a:spcBef>
              <a:buNone/>
              <a:defRPr sz="1200" b="1" i="0">
                <a:solidFill>
                  <a:srgbClr val="E9521E"/>
                </a:solidFill>
                <a:latin typeface="Arial"/>
                <a:ea typeface="Arial"/>
                <a:cs typeface="Arial"/>
                <a:sym typeface="Arial"/>
              </a:defRPr>
            </a:lvl7pPr>
            <a:lvl8pPr marL="12700" marR="0" lvl="7" indent="0" algn="l">
              <a:lnSpc>
                <a:spcPct val="100000"/>
              </a:lnSpc>
              <a:spcBef>
                <a:spcPts val="0"/>
              </a:spcBef>
              <a:buNone/>
              <a:defRPr sz="1200" b="1" i="0">
                <a:solidFill>
                  <a:srgbClr val="E9521E"/>
                </a:solidFill>
                <a:latin typeface="Arial"/>
                <a:ea typeface="Arial"/>
                <a:cs typeface="Arial"/>
                <a:sym typeface="Arial"/>
              </a:defRPr>
            </a:lvl8pPr>
            <a:lvl9pPr marL="12700" marR="0" lvl="8" indent="0" algn="l">
              <a:lnSpc>
                <a:spcPct val="100000"/>
              </a:lnSpc>
              <a:spcBef>
                <a:spcPts val="0"/>
              </a:spcBef>
              <a:buNone/>
              <a:defRPr sz="1200" b="1" i="0">
                <a:solidFill>
                  <a:srgbClr val="E9521E"/>
                </a:solidFill>
                <a:latin typeface="Arial"/>
                <a:ea typeface="Arial"/>
                <a:cs typeface="Arial"/>
                <a:sym typeface="Arial"/>
              </a:defRPr>
            </a:lvl9pPr>
          </a:lstStyle>
          <a:p>
            <a:pPr marL="12700" lvl="0" indent="0" algn="l" rtl="0">
              <a:spcBef>
                <a:spcPts val="0"/>
              </a:spcBef>
              <a:spcAft>
                <a:spcPts val="0"/>
              </a:spcAft>
              <a:buNone/>
            </a:pPr>
            <a:r>
              <a:rPr lang="pt-PT"/>
              <a:t>Page </a:t>
            </a:r>
            <a:fld id="{00000000-1234-1234-1234-123412341234}" type="slidenum">
              <a:rPr lang="pt-PT"/>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50" b="0" i="0">
                <a:solidFill>
                  <a:srgbClr val="E9521E"/>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11/19/24</a:t>
            </a:fld>
            <a:endParaRPr lang="en-US"/>
          </a:p>
        </p:txBody>
      </p:sp>
      <p:sp>
        <p:nvSpPr>
          <p:cNvPr id="6" name="Holder 6"/>
          <p:cNvSpPr>
            <a:spLocks noGrp="1"/>
          </p:cNvSpPr>
          <p:nvPr>
            <p:ph type="sldNum" sz="quarter" idx="7"/>
          </p:nvPr>
        </p:nvSpPr>
        <p:spPr/>
        <p:txBody>
          <a:bodyPr lIns="0" tIns="0" rIns="0" bIns="0"/>
          <a:lstStyle>
            <a:lvl1pPr>
              <a:defRPr sz="1200" b="1" i="0">
                <a:solidFill>
                  <a:srgbClr val="E9521E"/>
                </a:solidFill>
                <a:latin typeface="Arial"/>
                <a:cs typeface="Arial"/>
              </a:defRPr>
            </a:lvl1pPr>
          </a:lstStyle>
          <a:p>
            <a:pPr marL="12700">
              <a:lnSpc>
                <a:spcPct val="100000"/>
              </a:lnSpc>
              <a:spcBef>
                <a:spcPts val="180"/>
              </a:spcBef>
            </a:pPr>
            <a:r>
              <a:rPr spc="-5" dirty="0"/>
              <a:t>Page</a:t>
            </a:r>
            <a:r>
              <a:rPr spc="-60" dirty="0"/>
              <a:t> </a:t>
            </a:r>
            <a:fld id="{81D60167-4931-47E6-BA6A-407CBD079E47}" type="slidenum">
              <a:rPr spc="15" dirty="0"/>
              <a:t>‹nº›</a:t>
            </a:fld>
            <a:endParaRPr spc="15" dirty="0"/>
          </a:p>
        </p:txBody>
      </p:sp>
    </p:spTree>
    <p:extLst>
      <p:ext uri="{BB962C8B-B14F-4D97-AF65-F5344CB8AC3E}">
        <p14:creationId xmlns:p14="http://schemas.microsoft.com/office/powerpoint/2010/main" val="33548809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1947430" y="1242741"/>
            <a:ext cx="11230838" cy="964564"/>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3050" b="0" i="0" u="none" strike="noStrike" cap="none">
                <a:solidFill>
                  <a:srgbClr val="E9521E"/>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756285" y="2459482"/>
            <a:ext cx="13613130" cy="7057644"/>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8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2" name="Google Shape;12;p19"/>
          <p:cNvSpPr txBox="1">
            <a:spLocks noGrp="1"/>
          </p:cNvSpPr>
          <p:nvPr>
            <p:ph type="ftr" idx="11"/>
          </p:nvPr>
        </p:nvSpPr>
        <p:spPr>
          <a:xfrm>
            <a:off x="5142738" y="9944862"/>
            <a:ext cx="4840224" cy="53467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9"/>
          <p:cNvSpPr txBox="1">
            <a:spLocks noGrp="1"/>
          </p:cNvSpPr>
          <p:nvPr>
            <p:ph type="dt" idx="10"/>
          </p:nvPr>
        </p:nvSpPr>
        <p:spPr>
          <a:xfrm>
            <a:off x="756285" y="9944862"/>
            <a:ext cx="3478911" cy="53467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9"/>
          <p:cNvSpPr txBox="1">
            <a:spLocks noGrp="1"/>
          </p:cNvSpPr>
          <p:nvPr>
            <p:ph type="sldNum" idx="12"/>
          </p:nvPr>
        </p:nvSpPr>
        <p:spPr>
          <a:xfrm>
            <a:off x="7302066" y="10319284"/>
            <a:ext cx="554354" cy="233045"/>
          </a:xfrm>
          <a:prstGeom prst="rect">
            <a:avLst/>
          </a:prstGeom>
          <a:noFill/>
          <a:ln>
            <a:noFill/>
          </a:ln>
        </p:spPr>
        <p:txBody>
          <a:bodyPr spcFirstLastPara="1" wrap="square" lIns="0" tIns="0" rIns="0" bIns="0" anchor="t" anchorCtr="0">
            <a:spAutoFit/>
          </a:bodyPr>
          <a:lstStyle>
            <a:lvl1pPr marL="12700" marR="0" lvl="0" indent="0" algn="l" rtl="0">
              <a:lnSpc>
                <a:spcPct val="100000"/>
              </a:lnSpc>
              <a:spcBef>
                <a:spcPts val="0"/>
              </a:spcBef>
              <a:buNone/>
              <a:defRPr sz="1200" b="1" i="0" u="none" strike="noStrike" cap="none">
                <a:solidFill>
                  <a:srgbClr val="E9521E"/>
                </a:solidFill>
                <a:latin typeface="Arial"/>
                <a:ea typeface="Arial"/>
                <a:cs typeface="Arial"/>
                <a:sym typeface="Arial"/>
              </a:defRPr>
            </a:lvl1pPr>
            <a:lvl2pPr marL="12700" marR="0" lvl="1" indent="0" algn="l" rtl="0">
              <a:lnSpc>
                <a:spcPct val="100000"/>
              </a:lnSpc>
              <a:spcBef>
                <a:spcPts val="0"/>
              </a:spcBef>
              <a:buNone/>
              <a:defRPr sz="1200" b="1" i="0" u="none" strike="noStrike" cap="none">
                <a:solidFill>
                  <a:srgbClr val="E9521E"/>
                </a:solidFill>
                <a:latin typeface="Arial"/>
                <a:ea typeface="Arial"/>
                <a:cs typeface="Arial"/>
                <a:sym typeface="Arial"/>
              </a:defRPr>
            </a:lvl2pPr>
            <a:lvl3pPr marL="12700" marR="0" lvl="2" indent="0" algn="l" rtl="0">
              <a:lnSpc>
                <a:spcPct val="100000"/>
              </a:lnSpc>
              <a:spcBef>
                <a:spcPts val="0"/>
              </a:spcBef>
              <a:buNone/>
              <a:defRPr sz="1200" b="1" i="0" u="none" strike="noStrike" cap="none">
                <a:solidFill>
                  <a:srgbClr val="E9521E"/>
                </a:solidFill>
                <a:latin typeface="Arial"/>
                <a:ea typeface="Arial"/>
                <a:cs typeface="Arial"/>
                <a:sym typeface="Arial"/>
              </a:defRPr>
            </a:lvl3pPr>
            <a:lvl4pPr marL="12700" marR="0" lvl="3" indent="0" algn="l" rtl="0">
              <a:lnSpc>
                <a:spcPct val="100000"/>
              </a:lnSpc>
              <a:spcBef>
                <a:spcPts val="0"/>
              </a:spcBef>
              <a:buNone/>
              <a:defRPr sz="1200" b="1" i="0" u="none" strike="noStrike" cap="none">
                <a:solidFill>
                  <a:srgbClr val="E9521E"/>
                </a:solidFill>
                <a:latin typeface="Arial"/>
                <a:ea typeface="Arial"/>
                <a:cs typeface="Arial"/>
                <a:sym typeface="Arial"/>
              </a:defRPr>
            </a:lvl4pPr>
            <a:lvl5pPr marL="12700" marR="0" lvl="4" indent="0" algn="l" rtl="0">
              <a:lnSpc>
                <a:spcPct val="100000"/>
              </a:lnSpc>
              <a:spcBef>
                <a:spcPts val="0"/>
              </a:spcBef>
              <a:buNone/>
              <a:defRPr sz="1200" b="1" i="0" u="none" strike="noStrike" cap="none">
                <a:solidFill>
                  <a:srgbClr val="E9521E"/>
                </a:solidFill>
                <a:latin typeface="Arial"/>
                <a:ea typeface="Arial"/>
                <a:cs typeface="Arial"/>
                <a:sym typeface="Arial"/>
              </a:defRPr>
            </a:lvl5pPr>
            <a:lvl6pPr marL="12700" marR="0" lvl="5" indent="0" algn="l" rtl="0">
              <a:lnSpc>
                <a:spcPct val="100000"/>
              </a:lnSpc>
              <a:spcBef>
                <a:spcPts val="0"/>
              </a:spcBef>
              <a:buNone/>
              <a:defRPr sz="1200" b="1" i="0" u="none" strike="noStrike" cap="none">
                <a:solidFill>
                  <a:srgbClr val="E9521E"/>
                </a:solidFill>
                <a:latin typeface="Arial"/>
                <a:ea typeface="Arial"/>
                <a:cs typeface="Arial"/>
                <a:sym typeface="Arial"/>
              </a:defRPr>
            </a:lvl6pPr>
            <a:lvl7pPr marL="12700" marR="0" lvl="6" indent="0" algn="l" rtl="0">
              <a:lnSpc>
                <a:spcPct val="100000"/>
              </a:lnSpc>
              <a:spcBef>
                <a:spcPts val="0"/>
              </a:spcBef>
              <a:buNone/>
              <a:defRPr sz="1200" b="1" i="0" u="none" strike="noStrike" cap="none">
                <a:solidFill>
                  <a:srgbClr val="E9521E"/>
                </a:solidFill>
                <a:latin typeface="Arial"/>
                <a:ea typeface="Arial"/>
                <a:cs typeface="Arial"/>
                <a:sym typeface="Arial"/>
              </a:defRPr>
            </a:lvl7pPr>
            <a:lvl8pPr marL="12700" marR="0" lvl="7" indent="0" algn="l" rtl="0">
              <a:lnSpc>
                <a:spcPct val="100000"/>
              </a:lnSpc>
              <a:spcBef>
                <a:spcPts val="0"/>
              </a:spcBef>
              <a:buNone/>
              <a:defRPr sz="1200" b="1" i="0" u="none" strike="noStrike" cap="none">
                <a:solidFill>
                  <a:srgbClr val="E9521E"/>
                </a:solidFill>
                <a:latin typeface="Arial"/>
                <a:ea typeface="Arial"/>
                <a:cs typeface="Arial"/>
                <a:sym typeface="Arial"/>
              </a:defRPr>
            </a:lvl8pPr>
            <a:lvl9pPr marL="12700" marR="0" lvl="8" indent="0" algn="l" rtl="0">
              <a:lnSpc>
                <a:spcPct val="100000"/>
              </a:lnSpc>
              <a:spcBef>
                <a:spcPts val="0"/>
              </a:spcBef>
              <a:buNone/>
              <a:defRPr sz="1200" b="1" i="0" u="none" strike="noStrike" cap="none">
                <a:solidFill>
                  <a:srgbClr val="E9521E"/>
                </a:solidFill>
                <a:latin typeface="Arial"/>
                <a:ea typeface="Arial"/>
                <a:cs typeface="Arial"/>
                <a:sym typeface="Arial"/>
              </a:defRPr>
            </a:lvl9pPr>
          </a:lstStyle>
          <a:p>
            <a:pPr marL="12700" lvl="0" indent="0" algn="l" rtl="0">
              <a:spcBef>
                <a:spcPts val="0"/>
              </a:spcBef>
              <a:spcAft>
                <a:spcPts val="0"/>
              </a:spcAft>
              <a:buNone/>
            </a:pPr>
            <a:r>
              <a:rPr lang="pt-PT"/>
              <a:t>Page </a:t>
            </a:r>
            <a:fld id="{00000000-1234-1234-1234-123412341234}" type="slidenum">
              <a:rPr lang="pt-PT"/>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590/1413-81232020254.31222019"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www.inem.pt/2017/05/30/cadeia-de-sobrevivencia-2/"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24.xml.rels><?xml version="1.0" encoding="UTF-8" standalone="yes"?>
<Relationships xmlns="http://schemas.openxmlformats.org/package/2006/relationships"><Relationship Id="rId3" Type="http://schemas.openxmlformats.org/officeDocument/2006/relationships/hyperlink" Target="https://www.inem.pt/2017/05/30/cadeia-de-sobrevivencia-2/"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32385/rpmgf.v26i3.11184"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8" name="Google Shape;48;p1"/>
          <p:cNvPicPr preferRelativeResize="0"/>
          <p:nvPr/>
        </p:nvPicPr>
        <p:blipFill rotWithShape="1">
          <a:blip r:embed="rId3">
            <a:alphaModFix/>
          </a:blip>
          <a:srcRect/>
          <a:stretch/>
        </p:blipFill>
        <p:spPr>
          <a:xfrm>
            <a:off x="4560847" y="3289300"/>
            <a:ext cx="6004006" cy="3600000"/>
          </a:xfrm>
          <a:prstGeom prst="rect">
            <a:avLst/>
          </a:prstGeom>
          <a:noFill/>
          <a:ln>
            <a:noFill/>
          </a:ln>
        </p:spPr>
      </p:pic>
      <p:sp>
        <p:nvSpPr>
          <p:cNvPr id="49" name="Google Shape;49;p1"/>
          <p:cNvSpPr/>
          <p:nvPr/>
        </p:nvSpPr>
        <p:spPr>
          <a:xfrm>
            <a:off x="3981450" y="6596429"/>
            <a:ext cx="7162800" cy="581660"/>
          </a:xfrm>
          <a:custGeom>
            <a:avLst/>
            <a:gdLst/>
            <a:ahLst/>
            <a:cxnLst/>
            <a:rect l="l" t="t" r="r" b="b"/>
            <a:pathLst>
              <a:path w="7604125" h="581659" extrusionOk="0">
                <a:moveTo>
                  <a:pt x="7603655" y="0"/>
                </a:moveTo>
                <a:lnTo>
                  <a:pt x="0" y="0"/>
                </a:lnTo>
                <a:lnTo>
                  <a:pt x="0" y="581469"/>
                </a:lnTo>
                <a:lnTo>
                  <a:pt x="7603655" y="581469"/>
                </a:lnTo>
                <a:lnTo>
                  <a:pt x="7603655" y="0"/>
                </a:lnTo>
                <a:close/>
              </a:path>
            </a:pathLst>
          </a:custGeom>
          <a:solidFill>
            <a:srgbClr val="E9521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 name="Google Shape;50;p1"/>
          <p:cNvSpPr txBox="1"/>
          <p:nvPr/>
        </p:nvSpPr>
        <p:spPr>
          <a:xfrm>
            <a:off x="4095750" y="6591516"/>
            <a:ext cx="7065301"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PT" sz="3600">
                <a:solidFill>
                  <a:schemeClr val="lt1"/>
                </a:solidFill>
                <a:latin typeface="Anton"/>
                <a:ea typeface="Anton"/>
                <a:cs typeface="Anton"/>
                <a:sym typeface="Anton"/>
              </a:rPr>
              <a:t>LUTAMOS TAMBÉM CONTRA A INJUSTIÇA</a:t>
            </a:r>
            <a:endParaRPr sz="1800">
              <a:solidFill>
                <a:schemeClr val="dk1"/>
              </a:solidFill>
              <a:latin typeface="Calibri"/>
              <a:ea typeface="Calibri"/>
              <a:cs typeface="Calibri"/>
              <a:sym typeface="Calibri"/>
            </a:endParaRPr>
          </a:p>
        </p:txBody>
      </p:sp>
      <p:sp>
        <p:nvSpPr>
          <p:cNvPr id="52" name="Google Shape;52;p1"/>
          <p:cNvSpPr txBox="1"/>
          <p:nvPr/>
        </p:nvSpPr>
        <p:spPr>
          <a:xfrm>
            <a:off x="2366382" y="8998734"/>
            <a:ext cx="9857678"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PT" sz="2000" dirty="0">
                <a:solidFill>
                  <a:schemeClr val="tx2"/>
                </a:solidFill>
                <a:latin typeface="Open Sans"/>
                <a:ea typeface="Open Sans"/>
                <a:cs typeface="Open Sans"/>
                <a:sym typeface="Open Sans"/>
              </a:rPr>
              <a:t>Marta Marquês – Médica de Medicina Geral e Familiar</a:t>
            </a:r>
          </a:p>
          <a:p>
            <a:pPr marL="0" marR="0" lvl="0" indent="0" algn="ctr" rtl="0">
              <a:spcBef>
                <a:spcPts val="0"/>
              </a:spcBef>
              <a:spcAft>
                <a:spcPts val="0"/>
              </a:spcAft>
              <a:buNone/>
            </a:pPr>
            <a:r>
              <a:rPr lang="pt-PT" sz="2000" dirty="0">
                <a:solidFill>
                  <a:schemeClr val="tx2"/>
                </a:solidFill>
                <a:latin typeface="Open Sans"/>
                <a:ea typeface="Open Sans"/>
                <a:cs typeface="Open Sans"/>
                <a:sym typeface="Open Sans"/>
              </a:rPr>
              <a:t>Fernando Vasco Marques – Médico de Saúde Pública</a:t>
            </a:r>
          </a:p>
        </p:txBody>
      </p:sp>
      <p:sp>
        <p:nvSpPr>
          <p:cNvPr id="2" name="Google Shape;52;p1">
            <a:extLst>
              <a:ext uri="{FF2B5EF4-FFF2-40B4-BE49-F238E27FC236}">
                <a16:creationId xmlns:a16="http://schemas.microsoft.com/office/drawing/2014/main" id="{AD750508-C62C-8B7D-B6A6-698615A1A024}"/>
              </a:ext>
            </a:extLst>
          </p:cNvPr>
          <p:cNvSpPr txBox="1"/>
          <p:nvPr/>
        </p:nvSpPr>
        <p:spPr>
          <a:xfrm>
            <a:off x="3434576" y="7426712"/>
            <a:ext cx="8296507"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PT" sz="2000" dirty="0">
                <a:solidFill>
                  <a:schemeClr val="tx2"/>
                </a:solidFill>
                <a:latin typeface="Open Sans"/>
                <a:ea typeface="Open Sans"/>
                <a:cs typeface="Open Sans"/>
                <a:sym typeface="Open Sans"/>
              </a:rPr>
              <a:t> </a:t>
            </a:r>
            <a:r>
              <a:rPr lang="pt-PT" sz="2000" b="1" dirty="0" err="1">
                <a:solidFill>
                  <a:schemeClr val="tx2"/>
                </a:solidFill>
                <a:effectLst/>
                <a:latin typeface="Calibri" panose="020F0502020204030204" pitchFamily="34" charset="0"/>
              </a:rPr>
              <a:t>Seminário</a:t>
            </a:r>
            <a:r>
              <a:rPr lang="pt-PT" sz="2000" b="1" dirty="0">
                <a:solidFill>
                  <a:schemeClr val="tx2"/>
                </a:solidFill>
                <a:effectLst/>
                <a:latin typeface="Calibri" panose="020F0502020204030204" pitchFamily="34" charset="0"/>
              </a:rPr>
              <a:t> internacional</a:t>
            </a:r>
            <a:br>
              <a:rPr lang="pt-PT" sz="2000" b="1" dirty="0">
                <a:solidFill>
                  <a:schemeClr val="tx2"/>
                </a:solidFill>
                <a:effectLst/>
                <a:latin typeface="Calibri" panose="020F0502020204030204" pitchFamily="34" charset="0"/>
              </a:rPr>
            </a:br>
            <a:r>
              <a:rPr lang="pt-PT" sz="2000" b="1" dirty="0">
                <a:solidFill>
                  <a:schemeClr val="tx2"/>
                </a:solidFill>
                <a:effectLst/>
                <a:latin typeface="Calibri" panose="020F0502020204030204" pitchFamily="34" charset="0"/>
              </a:rPr>
              <a:t>Cuidados de saúde </a:t>
            </a:r>
            <a:r>
              <a:rPr lang="pt-PT" sz="2000" b="1" dirty="0" err="1">
                <a:solidFill>
                  <a:schemeClr val="tx2"/>
                </a:solidFill>
                <a:effectLst/>
                <a:latin typeface="Calibri" panose="020F0502020204030204" pitchFamily="34" charset="0"/>
              </a:rPr>
              <a:t>primários</a:t>
            </a:r>
            <a:r>
              <a:rPr lang="pt-PT" sz="2000" b="1" dirty="0">
                <a:solidFill>
                  <a:schemeClr val="tx2"/>
                </a:solidFill>
                <a:effectLst/>
                <a:latin typeface="Calibri" panose="020F0502020204030204" pitchFamily="34" charset="0"/>
              </a:rPr>
              <a:t> (CSP) nos Estados-Membros da CPLP </a:t>
            </a:r>
          </a:p>
          <a:p>
            <a:pPr marL="0" marR="0" lvl="0" indent="0" algn="ctr" rtl="0">
              <a:spcBef>
                <a:spcPts val="0"/>
              </a:spcBef>
              <a:spcAft>
                <a:spcPts val="0"/>
              </a:spcAft>
              <a:buNone/>
            </a:pPr>
            <a:r>
              <a:rPr lang="pt-PT" sz="2000" b="1" dirty="0">
                <a:solidFill>
                  <a:schemeClr val="tx2"/>
                </a:solidFill>
                <a:effectLst/>
                <a:latin typeface="Calibri" panose="020F0502020204030204" pitchFamily="34" charset="0"/>
              </a:rPr>
              <a:t>20 a 22 de novembro de 2024 </a:t>
            </a:r>
            <a:endParaRPr lang="pt-PT" sz="2000" dirty="0">
              <a:solidFill>
                <a:schemeClr val="tx2"/>
              </a:solidFill>
            </a:endParaRPr>
          </a:p>
          <a:p>
            <a:pPr marL="0" marR="0" lvl="0" indent="0" algn="ctr" rtl="0">
              <a:spcBef>
                <a:spcPts val="0"/>
              </a:spcBef>
              <a:spcAft>
                <a:spcPts val="0"/>
              </a:spcAft>
              <a:buNone/>
            </a:pPr>
            <a:r>
              <a:rPr lang="pt-PT" sz="2000" dirty="0">
                <a:solidFill>
                  <a:srgbClr val="E9521E"/>
                </a:solidFill>
                <a:latin typeface="Open Sans"/>
                <a:ea typeface="Open Sans"/>
                <a:cs typeface="Open Sans"/>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3" name="object 3"/>
          <p:cNvSpPr txBox="1">
            <a:spLocks noGrp="1"/>
          </p:cNvSpPr>
          <p:nvPr>
            <p:ph type="title"/>
          </p:nvPr>
        </p:nvSpPr>
        <p:spPr>
          <a:xfrm>
            <a:off x="1125269" y="1350127"/>
            <a:ext cx="13119100" cy="566822"/>
          </a:xfrm>
          <a:prstGeom prst="rect">
            <a:avLst/>
          </a:prstGeom>
        </p:spPr>
        <p:txBody>
          <a:bodyPr vert="horz" wrap="square" lIns="0" tIns="12700" rIns="0" bIns="0" rtlCol="0">
            <a:spAutoFit/>
          </a:bodyPr>
          <a:lstStyle/>
          <a:p>
            <a:pPr marL="360680" marR="5080" indent="-348615" algn="ctr">
              <a:lnSpc>
                <a:spcPct val="100000"/>
              </a:lnSpc>
              <a:spcBef>
                <a:spcPts val="100"/>
              </a:spcBef>
            </a:pPr>
            <a:r>
              <a:rPr lang="pt-PT" sz="3600" dirty="0">
                <a:latin typeface="Anton" pitchFamily="2" charset="77"/>
              </a:rPr>
              <a:t>TÍTULO 1</a:t>
            </a:r>
            <a:endParaRPr sz="3600" dirty="0">
              <a:latin typeface="Anton" pitchFamily="2" charset="77"/>
            </a:endParaRPr>
          </a:p>
        </p:txBody>
      </p:sp>
      <p:sp>
        <p:nvSpPr>
          <p:cNvPr id="4" name="object 4"/>
          <p:cNvSpPr txBox="1"/>
          <p:nvPr/>
        </p:nvSpPr>
        <p:spPr>
          <a:xfrm>
            <a:off x="881774" y="2832100"/>
            <a:ext cx="13357070" cy="4929555"/>
          </a:xfrm>
          <a:prstGeom prst="rect">
            <a:avLst/>
          </a:prstGeom>
        </p:spPr>
        <p:txBody>
          <a:bodyPr vert="horz" wrap="square" lIns="0" tIns="12700" rIns="0" bIns="0" rtlCol="0">
            <a:spAutoFit/>
          </a:bodyPr>
          <a:lstStyle/>
          <a:p>
            <a:pPr>
              <a:spcBef>
                <a:spcPts val="100"/>
              </a:spcBef>
            </a:pPr>
            <a:endParaRPr lang="pt-PT" sz="28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a:spcBef>
                <a:spcPts val="100"/>
              </a:spcBef>
            </a:pPr>
            <a:endParaRPr lang="pt-PT" sz="28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a:spcBef>
                <a:spcPts val="100"/>
              </a:spcBef>
            </a:pPr>
            <a:endParaRPr lang="pt-PT" sz="28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a:spcBef>
                <a:spcPts val="100"/>
              </a:spcBef>
            </a:pPr>
            <a:endParaRPr lang="pt-PT" sz="28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a:spcBef>
                <a:spcPts val="100"/>
              </a:spcBef>
            </a:pPr>
            <a:endParaRPr lang="pt-PT" sz="28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a:spcBef>
                <a:spcPts val="100"/>
              </a:spcBef>
            </a:pPr>
            <a:r>
              <a:rPr lang="pt-PT" sz="28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Equipa Técnica de Rua – (Lisboa há 24 anos)</a:t>
            </a:r>
          </a:p>
          <a:p>
            <a:pPr>
              <a:spcBef>
                <a:spcPts val="100"/>
              </a:spcBef>
            </a:pPr>
            <a:endParaRPr lang="pt-PT" sz="28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endParaRPr>
          </a:p>
          <a:p>
            <a:pPr>
              <a:spcBef>
                <a:spcPts val="100"/>
              </a:spcBef>
            </a:pPr>
            <a:r>
              <a:rPr lang="pt-PT" sz="28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Programa de Consumo Vigiado (Lisboa)</a:t>
            </a:r>
          </a:p>
          <a:p>
            <a:pPr>
              <a:spcBef>
                <a:spcPts val="100"/>
              </a:spcBef>
            </a:pPr>
            <a:endParaRPr lang="pt-PT" sz="28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endParaRPr>
          </a:p>
          <a:p>
            <a:pPr>
              <a:spcBef>
                <a:spcPts val="100"/>
              </a:spcBef>
            </a:pPr>
            <a:r>
              <a:rPr lang="pt-PT" sz="28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Embarque na Saúde (Faro, Lisboa, Porto)</a:t>
            </a:r>
            <a:br>
              <a:rPr lang="fr-FR" sz="1600" dirty="0">
                <a:latin typeface="Open Sans" panose="020B0606030504020204" pitchFamily="34" charset="0"/>
                <a:ea typeface="Open Sans" panose="020B0606030504020204" pitchFamily="34" charset="0"/>
                <a:cs typeface="Open Sans" panose="020B0606030504020204" pitchFamily="34" charset="0"/>
              </a:rPr>
            </a:br>
            <a:endParaRPr lang="fr-FR" sz="1600" dirty="0">
              <a:latin typeface="Open Sans" panose="020B0606030504020204" pitchFamily="34" charset="0"/>
              <a:ea typeface="Open Sans" panose="020B0606030504020204" pitchFamily="34" charset="0"/>
              <a:cs typeface="Open Sans" panose="020B0606030504020204" pitchFamily="34" charset="0"/>
            </a:endParaRPr>
          </a:p>
          <a:p>
            <a:pPr marL="12700" marR="5080" algn="ctr">
              <a:lnSpc>
                <a:spcPct val="100000"/>
              </a:lnSpc>
            </a:pPr>
            <a:endParaRPr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10</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4716714" y="1254335"/>
            <a:ext cx="6015265"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a:p>
        </p:txBody>
      </p:sp>
      <p:sp>
        <p:nvSpPr>
          <p:cNvPr id="8" name="ZoneTexte 13">
            <a:extLst>
              <a:ext uri="{FF2B5EF4-FFF2-40B4-BE49-F238E27FC236}">
                <a16:creationId xmlns:a16="http://schemas.microsoft.com/office/drawing/2014/main" id="{D85565F1-A4DF-7CAE-3C61-A66F7B8CE405}"/>
              </a:ext>
            </a:extLst>
          </p:cNvPr>
          <p:cNvSpPr txBox="1"/>
          <p:nvPr/>
        </p:nvSpPr>
        <p:spPr>
          <a:xfrm>
            <a:off x="4882900" y="1349976"/>
            <a:ext cx="5682892" cy="1569660"/>
          </a:xfrm>
          <a:prstGeom prst="rect">
            <a:avLst/>
          </a:prstGeom>
          <a:noFill/>
        </p:spPr>
        <p:txBody>
          <a:bodyPr wrap="square">
            <a:spAutoFit/>
          </a:bodyPr>
          <a:lstStyle/>
          <a:p>
            <a:pPr algn="ctr"/>
            <a:r>
              <a:rPr lang="fr-FR" sz="4800" dirty="0">
                <a:solidFill>
                  <a:schemeClr val="bg1"/>
                </a:solidFill>
                <a:latin typeface="Anton" pitchFamily="2" charset="77"/>
              </a:rPr>
              <a:t>Projectos  </a:t>
            </a:r>
            <a:r>
              <a:rPr lang="fr-FR" sz="4800" dirty="0" err="1">
                <a:solidFill>
                  <a:schemeClr val="bg1"/>
                </a:solidFill>
                <a:latin typeface="Anton" pitchFamily="2" charset="77"/>
              </a:rPr>
              <a:t>Únicos</a:t>
            </a:r>
            <a:endParaRPr lang="fr-FR" sz="4800" dirty="0">
              <a:solidFill>
                <a:schemeClr val="bg1"/>
              </a:solidFill>
              <a:latin typeface="Anton" pitchFamily="2" charset="77"/>
            </a:endParaRPr>
          </a:p>
          <a:p>
            <a:pPr algn="ctr"/>
            <a:r>
              <a:rPr lang="fr-FR" sz="4800" dirty="0">
                <a:solidFill>
                  <a:schemeClr val="bg1"/>
                </a:solidFill>
                <a:latin typeface="Anton" pitchFamily="2" charset="77"/>
              </a:rPr>
              <a:t> </a:t>
            </a:r>
            <a:endParaRPr lang="fr-FR" sz="4800" dirty="0">
              <a:solidFill>
                <a:schemeClr val="bg1"/>
              </a:solidFill>
            </a:endParaRPr>
          </a:p>
        </p:txBody>
      </p:sp>
    </p:spTree>
    <p:extLst>
      <p:ext uri="{BB962C8B-B14F-4D97-AF65-F5344CB8AC3E}">
        <p14:creationId xmlns:p14="http://schemas.microsoft.com/office/powerpoint/2010/main" val="2722817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3" name="object 3"/>
          <p:cNvSpPr txBox="1">
            <a:spLocks noGrp="1"/>
          </p:cNvSpPr>
          <p:nvPr>
            <p:ph type="title"/>
          </p:nvPr>
        </p:nvSpPr>
        <p:spPr>
          <a:xfrm>
            <a:off x="1125269" y="1350127"/>
            <a:ext cx="13119100" cy="566822"/>
          </a:xfrm>
          <a:prstGeom prst="rect">
            <a:avLst/>
          </a:prstGeom>
        </p:spPr>
        <p:txBody>
          <a:bodyPr vert="horz" wrap="square" lIns="0" tIns="12700" rIns="0" bIns="0" rtlCol="0">
            <a:spAutoFit/>
          </a:bodyPr>
          <a:lstStyle/>
          <a:p>
            <a:pPr marL="360680" marR="5080" indent="-348615" algn="ctr">
              <a:lnSpc>
                <a:spcPct val="100000"/>
              </a:lnSpc>
              <a:spcBef>
                <a:spcPts val="100"/>
              </a:spcBef>
            </a:pPr>
            <a:r>
              <a:rPr lang="pt-PT" sz="3600" dirty="0">
                <a:latin typeface="Anton" pitchFamily="2" charset="77"/>
              </a:rPr>
              <a:t>TÍTULO 1</a:t>
            </a:r>
            <a:endParaRPr sz="3600" dirty="0">
              <a:latin typeface="Anton" pitchFamily="2" charset="77"/>
            </a:endParaRPr>
          </a:p>
        </p:txBody>
      </p:sp>
      <p:sp>
        <p:nvSpPr>
          <p:cNvPr id="4" name="object 4"/>
          <p:cNvSpPr txBox="1"/>
          <p:nvPr/>
        </p:nvSpPr>
        <p:spPr>
          <a:xfrm>
            <a:off x="881774" y="2832100"/>
            <a:ext cx="13357070" cy="1367041"/>
          </a:xfrm>
          <a:prstGeom prst="rect">
            <a:avLst/>
          </a:prstGeom>
        </p:spPr>
        <p:txBody>
          <a:bodyPr vert="horz" wrap="square" lIns="0" tIns="12700" rIns="0" bIns="0" rtlCol="0">
            <a:spAutoFit/>
          </a:bodyPr>
          <a:lstStyle/>
          <a:p>
            <a:pPr>
              <a:spcBef>
                <a:spcPts val="100"/>
              </a:spcBef>
            </a:pPr>
            <a:r>
              <a:rPr lang="pt-PT" sz="28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Gaza e Ucrânia – Mesmo em contexto de conflito os resultados vão aparecendo. </a:t>
            </a:r>
            <a:br>
              <a:rPr lang="fr-FR" sz="1600" dirty="0">
                <a:latin typeface="Open Sans" panose="020B0606030504020204" pitchFamily="34" charset="0"/>
                <a:ea typeface="Open Sans" panose="020B0606030504020204" pitchFamily="34" charset="0"/>
                <a:cs typeface="Open Sans" panose="020B0606030504020204" pitchFamily="34" charset="0"/>
              </a:rPr>
            </a:br>
            <a:endParaRPr lang="fr-FR" sz="1600" dirty="0">
              <a:latin typeface="Open Sans" panose="020B0606030504020204" pitchFamily="34" charset="0"/>
              <a:ea typeface="Open Sans" panose="020B0606030504020204" pitchFamily="34" charset="0"/>
              <a:cs typeface="Open Sans" panose="020B0606030504020204" pitchFamily="34" charset="0"/>
            </a:endParaRPr>
          </a:p>
          <a:p>
            <a:pPr marL="12700" marR="5080" algn="ctr">
              <a:lnSpc>
                <a:spcPct val="100000"/>
              </a:lnSpc>
            </a:pPr>
            <a:endParaRPr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11</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4716714" y="1254335"/>
            <a:ext cx="6015265"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a:p>
        </p:txBody>
      </p:sp>
      <p:sp>
        <p:nvSpPr>
          <p:cNvPr id="8" name="ZoneTexte 13">
            <a:extLst>
              <a:ext uri="{FF2B5EF4-FFF2-40B4-BE49-F238E27FC236}">
                <a16:creationId xmlns:a16="http://schemas.microsoft.com/office/drawing/2014/main" id="{D85565F1-A4DF-7CAE-3C61-A66F7B8CE405}"/>
              </a:ext>
            </a:extLst>
          </p:cNvPr>
          <p:cNvSpPr txBox="1"/>
          <p:nvPr/>
        </p:nvSpPr>
        <p:spPr>
          <a:xfrm>
            <a:off x="4882900" y="1349976"/>
            <a:ext cx="5682892" cy="830997"/>
          </a:xfrm>
          <a:prstGeom prst="rect">
            <a:avLst/>
          </a:prstGeom>
          <a:noFill/>
        </p:spPr>
        <p:txBody>
          <a:bodyPr wrap="square">
            <a:spAutoFit/>
          </a:bodyPr>
          <a:lstStyle/>
          <a:p>
            <a:pPr algn="ctr"/>
            <a:r>
              <a:rPr lang="fr-FR" sz="4800" dirty="0">
                <a:solidFill>
                  <a:schemeClr val="bg1"/>
                </a:solidFill>
                <a:latin typeface="Anton" pitchFamily="2" charset="77"/>
              </a:rPr>
              <a:t>Na </a:t>
            </a:r>
            <a:r>
              <a:rPr lang="fr-FR" sz="4800" dirty="0" err="1">
                <a:solidFill>
                  <a:schemeClr val="bg1"/>
                </a:solidFill>
                <a:latin typeface="Anton" pitchFamily="2" charset="77"/>
              </a:rPr>
              <a:t>linha</a:t>
            </a:r>
            <a:r>
              <a:rPr lang="fr-FR" sz="4800" dirty="0">
                <a:solidFill>
                  <a:schemeClr val="bg1"/>
                </a:solidFill>
                <a:latin typeface="Anton" pitchFamily="2" charset="77"/>
              </a:rPr>
              <a:t> da </a:t>
            </a:r>
            <a:r>
              <a:rPr lang="fr-FR" sz="4800" dirty="0" err="1">
                <a:solidFill>
                  <a:schemeClr val="bg1"/>
                </a:solidFill>
                <a:latin typeface="Anton" pitchFamily="2" charset="77"/>
              </a:rPr>
              <a:t>Frente</a:t>
            </a:r>
            <a:endParaRPr lang="fr-FR" sz="4800" dirty="0">
              <a:solidFill>
                <a:schemeClr val="bg1"/>
              </a:solidFill>
            </a:endParaRPr>
          </a:p>
        </p:txBody>
      </p:sp>
      <p:sp>
        <p:nvSpPr>
          <p:cNvPr id="9" name="object 4">
            <a:extLst>
              <a:ext uri="{FF2B5EF4-FFF2-40B4-BE49-F238E27FC236}">
                <a16:creationId xmlns:a16="http://schemas.microsoft.com/office/drawing/2014/main" id="{264114A2-7C53-B5F2-E9C3-9D5375857F16}"/>
              </a:ext>
            </a:extLst>
          </p:cNvPr>
          <p:cNvSpPr txBox="1"/>
          <p:nvPr/>
        </p:nvSpPr>
        <p:spPr>
          <a:xfrm>
            <a:off x="882681" y="5151113"/>
            <a:ext cx="13357070" cy="751488"/>
          </a:xfrm>
          <a:prstGeom prst="rect">
            <a:avLst/>
          </a:prstGeom>
        </p:spPr>
        <p:txBody>
          <a:bodyPr vert="horz" wrap="square" lIns="0" tIns="12700" rIns="0" bIns="0" rtlCol="0">
            <a:spAutoFit/>
          </a:bodyPr>
          <a:lstStyle/>
          <a:p>
            <a:pPr>
              <a:lnSpc>
                <a:spcPct val="100000"/>
              </a:lnSpc>
              <a:spcBef>
                <a:spcPts val="100"/>
              </a:spcBef>
            </a:pPr>
            <a:br>
              <a:rPr lang="fr-FR" sz="1600" dirty="0">
                <a:latin typeface="Open Sans" panose="020B0606030504020204" pitchFamily="34" charset="0"/>
                <a:ea typeface="Open Sans" panose="020B0606030504020204" pitchFamily="34" charset="0"/>
                <a:cs typeface="Open Sans" panose="020B0606030504020204" pitchFamily="34" charset="0"/>
              </a:rPr>
            </a:br>
            <a:endParaRPr lang="fr-FR" sz="1600" dirty="0">
              <a:latin typeface="Open Sans" panose="020B0606030504020204" pitchFamily="34" charset="0"/>
              <a:ea typeface="Open Sans" panose="020B0606030504020204" pitchFamily="34" charset="0"/>
              <a:cs typeface="Open Sans" panose="020B0606030504020204" pitchFamily="34" charset="0"/>
            </a:endParaRPr>
          </a:p>
          <a:p>
            <a:pPr marL="12700" marR="5080" algn="ctr">
              <a:lnSpc>
                <a:spcPct val="100000"/>
              </a:lnSpc>
            </a:pPr>
            <a:endParaRPr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m 4">
            <a:extLst>
              <a:ext uri="{FF2B5EF4-FFF2-40B4-BE49-F238E27FC236}">
                <a16:creationId xmlns:a16="http://schemas.microsoft.com/office/drawing/2014/main" id="{3FDCB93B-9458-3F64-166A-5546D0AE4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901" y="4063509"/>
            <a:ext cx="3812248" cy="5761575"/>
          </a:xfrm>
          <a:prstGeom prst="rect">
            <a:avLst/>
          </a:prstGeom>
        </p:spPr>
      </p:pic>
      <p:pic>
        <p:nvPicPr>
          <p:cNvPr id="6" name="Imagem 5" descr="Uma imagem com texto, mapa, Tipo de letra, captura de ecrã&#10;&#10;Descrição gerada automaticamente">
            <a:extLst>
              <a:ext uri="{FF2B5EF4-FFF2-40B4-BE49-F238E27FC236}">
                <a16:creationId xmlns:a16="http://schemas.microsoft.com/office/drawing/2014/main" id="{93A03DF1-780E-662A-F5DC-A74C71168B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243" y="4063509"/>
            <a:ext cx="6158770" cy="615877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16" name="object 16"/>
          <p:cNvSpPr/>
          <p:nvPr/>
        </p:nvSpPr>
        <p:spPr>
          <a:xfrm>
            <a:off x="0" y="1028052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12</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4552676" y="826452"/>
            <a:ext cx="6015265" cy="1008989"/>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pPr algn="ctr"/>
            <a:r>
              <a:rPr lang="fr-FR" sz="4800" dirty="0">
                <a:solidFill>
                  <a:schemeClr val="bg1"/>
                </a:solidFill>
                <a:latin typeface="Anton" pitchFamily="2" charset="77"/>
              </a:rPr>
              <a:t>RESULTADOS 2023</a:t>
            </a:r>
          </a:p>
        </p:txBody>
      </p:sp>
      <p:pic>
        <p:nvPicPr>
          <p:cNvPr id="5" name="Imagem 4">
            <a:extLst>
              <a:ext uri="{FF2B5EF4-FFF2-40B4-BE49-F238E27FC236}">
                <a16:creationId xmlns:a16="http://schemas.microsoft.com/office/drawing/2014/main" id="{02EC6382-D288-8E5D-9469-3FD59441D99B}"/>
              </a:ext>
            </a:extLst>
          </p:cNvPr>
          <p:cNvPicPr>
            <a:picLocks noChangeAspect="1"/>
          </p:cNvPicPr>
          <p:nvPr/>
        </p:nvPicPr>
        <p:blipFill>
          <a:blip r:embed="rId3"/>
          <a:stretch>
            <a:fillRect/>
          </a:stretch>
        </p:blipFill>
        <p:spPr>
          <a:xfrm>
            <a:off x="4007206" y="2012741"/>
            <a:ext cx="7111288" cy="805709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13</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4716714" y="1254335"/>
            <a:ext cx="6015265"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a:p>
        </p:txBody>
      </p:sp>
      <p:sp>
        <p:nvSpPr>
          <p:cNvPr id="8" name="ZoneTexte 13">
            <a:extLst>
              <a:ext uri="{FF2B5EF4-FFF2-40B4-BE49-F238E27FC236}">
                <a16:creationId xmlns:a16="http://schemas.microsoft.com/office/drawing/2014/main" id="{D85565F1-A4DF-7CAE-3C61-A66F7B8CE405}"/>
              </a:ext>
            </a:extLst>
          </p:cNvPr>
          <p:cNvSpPr txBox="1"/>
          <p:nvPr/>
        </p:nvSpPr>
        <p:spPr>
          <a:xfrm>
            <a:off x="5014974" y="1338816"/>
            <a:ext cx="5682892" cy="830997"/>
          </a:xfrm>
          <a:prstGeom prst="rect">
            <a:avLst/>
          </a:prstGeom>
          <a:noFill/>
        </p:spPr>
        <p:txBody>
          <a:bodyPr wrap="square">
            <a:spAutoFit/>
          </a:bodyPr>
          <a:lstStyle/>
          <a:p>
            <a:pPr algn="ctr"/>
            <a:r>
              <a:rPr lang="fr-FR" sz="4800" dirty="0">
                <a:solidFill>
                  <a:schemeClr val="bg1"/>
                </a:solidFill>
                <a:latin typeface="Anton" pitchFamily="2" charset="77"/>
              </a:rPr>
              <a:t>RESULTADOS 2023</a:t>
            </a:r>
            <a:endParaRPr lang="fr-FR" sz="4800" dirty="0">
              <a:solidFill>
                <a:schemeClr val="bg1"/>
              </a:solidFill>
            </a:endParaRPr>
          </a:p>
        </p:txBody>
      </p:sp>
      <p:pic>
        <p:nvPicPr>
          <p:cNvPr id="5" name="Imagem 4">
            <a:extLst>
              <a:ext uri="{FF2B5EF4-FFF2-40B4-BE49-F238E27FC236}">
                <a16:creationId xmlns:a16="http://schemas.microsoft.com/office/drawing/2014/main" id="{F0898408-3F72-20F4-9128-35C50904D9C4}"/>
              </a:ext>
            </a:extLst>
          </p:cNvPr>
          <p:cNvPicPr>
            <a:picLocks noChangeAspect="1"/>
          </p:cNvPicPr>
          <p:nvPr/>
        </p:nvPicPr>
        <p:blipFill>
          <a:blip r:embed="rId3"/>
          <a:stretch>
            <a:fillRect/>
          </a:stretch>
        </p:blipFill>
        <p:spPr>
          <a:xfrm>
            <a:off x="4389120" y="2340347"/>
            <a:ext cx="6903720" cy="75438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3" name="object 3"/>
          <p:cNvSpPr txBox="1">
            <a:spLocks noGrp="1"/>
          </p:cNvSpPr>
          <p:nvPr>
            <p:ph type="title"/>
          </p:nvPr>
        </p:nvSpPr>
        <p:spPr>
          <a:xfrm>
            <a:off x="1125269" y="1350127"/>
            <a:ext cx="13119100" cy="566822"/>
          </a:xfrm>
          <a:prstGeom prst="rect">
            <a:avLst/>
          </a:prstGeom>
        </p:spPr>
        <p:txBody>
          <a:bodyPr vert="horz" wrap="square" lIns="0" tIns="12700" rIns="0" bIns="0" rtlCol="0">
            <a:spAutoFit/>
          </a:bodyPr>
          <a:lstStyle/>
          <a:p>
            <a:pPr marL="360680" marR="5080" indent="-348615" algn="ctr">
              <a:lnSpc>
                <a:spcPct val="100000"/>
              </a:lnSpc>
              <a:spcBef>
                <a:spcPts val="100"/>
              </a:spcBef>
            </a:pPr>
            <a:r>
              <a:rPr lang="pt-PT" sz="3600" dirty="0">
                <a:latin typeface="Anton" pitchFamily="2" charset="77"/>
              </a:rPr>
              <a:t>TÍTULO 1</a:t>
            </a:r>
            <a:endParaRPr sz="3600" dirty="0">
              <a:latin typeface="Anton" pitchFamily="2" charset="77"/>
            </a:endParaRPr>
          </a:p>
        </p:txBody>
      </p:sp>
      <p:sp>
        <p:nvSpPr>
          <p:cNvPr id="4" name="object 4"/>
          <p:cNvSpPr txBox="1"/>
          <p:nvPr/>
        </p:nvSpPr>
        <p:spPr>
          <a:xfrm>
            <a:off x="1006284" y="2592883"/>
            <a:ext cx="13357070" cy="1256754"/>
          </a:xfrm>
          <a:prstGeom prst="rect">
            <a:avLst/>
          </a:prstGeom>
        </p:spPr>
        <p:txBody>
          <a:bodyPr vert="horz" wrap="square" lIns="0" tIns="12700" rIns="0" bIns="0" rtlCol="0">
            <a:spAutoFit/>
          </a:bodyPr>
          <a:lstStyle/>
          <a:p>
            <a:pPr>
              <a:spcBef>
                <a:spcPts val="100"/>
              </a:spcBef>
            </a:pPr>
            <a:r>
              <a:rPr lang="pt-PT" sz="4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Cuidados de Saúde Primários</a:t>
            </a:r>
          </a:p>
          <a:p>
            <a:pPr>
              <a:spcBef>
                <a:spcPts val="100"/>
              </a:spcBef>
            </a:pPr>
            <a:endParaRPr lang="pt-PT" sz="36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14</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1125269" y="1338434"/>
            <a:ext cx="12875162"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a:p>
        </p:txBody>
      </p:sp>
      <p:sp>
        <p:nvSpPr>
          <p:cNvPr id="8" name="ZoneTexte 13">
            <a:extLst>
              <a:ext uri="{FF2B5EF4-FFF2-40B4-BE49-F238E27FC236}">
                <a16:creationId xmlns:a16="http://schemas.microsoft.com/office/drawing/2014/main" id="{D85565F1-A4DF-7CAE-3C61-A66F7B8CE405}"/>
              </a:ext>
            </a:extLst>
          </p:cNvPr>
          <p:cNvSpPr txBox="1"/>
          <p:nvPr/>
        </p:nvSpPr>
        <p:spPr>
          <a:xfrm>
            <a:off x="1125269" y="1420846"/>
            <a:ext cx="12875162" cy="1569660"/>
          </a:xfrm>
          <a:prstGeom prst="rect">
            <a:avLst/>
          </a:prstGeom>
          <a:noFill/>
        </p:spPr>
        <p:txBody>
          <a:bodyPr wrap="square">
            <a:spAutoFit/>
          </a:bodyPr>
          <a:lstStyle/>
          <a:p>
            <a:pPr algn="ctr"/>
            <a:r>
              <a:rPr lang="fr-FR" sz="4800" dirty="0" err="1">
                <a:solidFill>
                  <a:schemeClr val="bg1"/>
                </a:solidFill>
                <a:latin typeface="Anton" pitchFamily="2" charset="77"/>
              </a:rPr>
              <a:t>Emergências</a:t>
            </a:r>
            <a:r>
              <a:rPr lang="fr-FR" sz="4800" dirty="0">
                <a:solidFill>
                  <a:schemeClr val="bg1"/>
                </a:solidFill>
                <a:latin typeface="Anton" pitchFamily="2" charset="77"/>
              </a:rPr>
              <a:t> </a:t>
            </a:r>
            <a:r>
              <a:rPr lang="fr-FR" sz="4800" dirty="0" err="1">
                <a:solidFill>
                  <a:schemeClr val="bg1"/>
                </a:solidFill>
                <a:latin typeface="Anton" pitchFamily="2" charset="77"/>
              </a:rPr>
              <a:t>em</a:t>
            </a:r>
            <a:r>
              <a:rPr lang="fr-FR" sz="4800" dirty="0">
                <a:solidFill>
                  <a:schemeClr val="bg1"/>
                </a:solidFill>
                <a:latin typeface="Anton" pitchFamily="2" charset="77"/>
              </a:rPr>
              <a:t> </a:t>
            </a:r>
            <a:r>
              <a:rPr lang="fr-FR" sz="4800" dirty="0" err="1">
                <a:solidFill>
                  <a:schemeClr val="bg1"/>
                </a:solidFill>
                <a:latin typeface="Anton" pitchFamily="2" charset="77"/>
              </a:rPr>
              <a:t>Cuidados</a:t>
            </a:r>
            <a:r>
              <a:rPr lang="fr-FR" sz="4800" dirty="0">
                <a:solidFill>
                  <a:schemeClr val="bg1"/>
                </a:solidFill>
                <a:latin typeface="Anton" pitchFamily="2" charset="77"/>
              </a:rPr>
              <a:t> de </a:t>
            </a:r>
            <a:r>
              <a:rPr lang="fr-FR" sz="4800" dirty="0" err="1">
                <a:solidFill>
                  <a:schemeClr val="bg1"/>
                </a:solidFill>
                <a:latin typeface="Anton" pitchFamily="2" charset="77"/>
              </a:rPr>
              <a:t>Saúde</a:t>
            </a:r>
            <a:r>
              <a:rPr lang="fr-FR" sz="4800" dirty="0">
                <a:solidFill>
                  <a:schemeClr val="bg1"/>
                </a:solidFill>
                <a:latin typeface="Anton" pitchFamily="2" charset="77"/>
              </a:rPr>
              <a:t> </a:t>
            </a:r>
            <a:r>
              <a:rPr lang="fr-FR" sz="4800" dirty="0" err="1">
                <a:solidFill>
                  <a:schemeClr val="bg1"/>
                </a:solidFill>
                <a:latin typeface="Anton" pitchFamily="2" charset="77"/>
              </a:rPr>
              <a:t>Primários</a:t>
            </a:r>
            <a:endParaRPr lang="fr-FR" sz="4800" dirty="0">
              <a:solidFill>
                <a:schemeClr val="bg1"/>
              </a:solidFill>
              <a:latin typeface="Anton" pitchFamily="2" charset="77"/>
            </a:endParaRPr>
          </a:p>
          <a:p>
            <a:pPr algn="ctr"/>
            <a:r>
              <a:rPr lang="fr-FR" sz="4800" dirty="0">
                <a:solidFill>
                  <a:schemeClr val="bg1"/>
                </a:solidFill>
                <a:latin typeface="Anton" pitchFamily="2" charset="77"/>
              </a:rPr>
              <a:t> </a:t>
            </a:r>
            <a:endParaRPr lang="fr-FR" sz="4800" dirty="0">
              <a:solidFill>
                <a:schemeClr val="bg1"/>
              </a:solidFill>
            </a:endParaRPr>
          </a:p>
        </p:txBody>
      </p:sp>
      <p:pic>
        <p:nvPicPr>
          <p:cNvPr id="6" name="Imagem 5" descr="Uma imagem com texto, Cara humana, captura de ecrã, vestuário&#10;&#10;Descrição gerada automaticamente">
            <a:extLst>
              <a:ext uri="{FF2B5EF4-FFF2-40B4-BE49-F238E27FC236}">
                <a16:creationId xmlns:a16="http://schemas.microsoft.com/office/drawing/2014/main" id="{009EF6BD-616D-4A28-7842-A491BA6E5884}"/>
              </a:ext>
            </a:extLst>
          </p:cNvPr>
          <p:cNvPicPr>
            <a:picLocks noChangeAspect="1"/>
          </p:cNvPicPr>
          <p:nvPr/>
        </p:nvPicPr>
        <p:blipFill>
          <a:blip r:embed="rId3"/>
          <a:stretch>
            <a:fillRect/>
          </a:stretch>
        </p:blipFill>
        <p:spPr>
          <a:xfrm>
            <a:off x="2991008" y="3633537"/>
            <a:ext cx="8622116" cy="5606114"/>
          </a:xfrm>
          <a:prstGeom prst="rect">
            <a:avLst/>
          </a:prstGeom>
        </p:spPr>
      </p:pic>
      <p:pic>
        <p:nvPicPr>
          <p:cNvPr id="9" name="Imagem 8" descr="Uma imagem com texto, sinalizar&#10;&#10;Descrição gerada automaticamente">
            <a:extLst>
              <a:ext uri="{FF2B5EF4-FFF2-40B4-BE49-F238E27FC236}">
                <a16:creationId xmlns:a16="http://schemas.microsoft.com/office/drawing/2014/main" id="{698B509D-4333-9096-4E51-2015525AC9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00000">
            <a:off x="12208261" y="2876652"/>
            <a:ext cx="940735" cy="929632"/>
          </a:xfrm>
          <a:prstGeom prst="rect">
            <a:avLst/>
          </a:prstGeom>
        </p:spPr>
      </p:pic>
    </p:spTree>
    <p:extLst>
      <p:ext uri="{BB962C8B-B14F-4D97-AF65-F5344CB8AC3E}">
        <p14:creationId xmlns:p14="http://schemas.microsoft.com/office/powerpoint/2010/main" val="1727191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3" name="object 3"/>
          <p:cNvSpPr txBox="1">
            <a:spLocks noGrp="1"/>
          </p:cNvSpPr>
          <p:nvPr>
            <p:ph type="title"/>
          </p:nvPr>
        </p:nvSpPr>
        <p:spPr>
          <a:xfrm>
            <a:off x="1125269" y="1350127"/>
            <a:ext cx="13119100" cy="566822"/>
          </a:xfrm>
          <a:prstGeom prst="rect">
            <a:avLst/>
          </a:prstGeom>
        </p:spPr>
        <p:txBody>
          <a:bodyPr vert="horz" wrap="square" lIns="0" tIns="12700" rIns="0" bIns="0" rtlCol="0">
            <a:spAutoFit/>
          </a:bodyPr>
          <a:lstStyle/>
          <a:p>
            <a:pPr marL="360680" marR="5080" indent="-348615" algn="ctr">
              <a:lnSpc>
                <a:spcPct val="100000"/>
              </a:lnSpc>
              <a:spcBef>
                <a:spcPts val="100"/>
              </a:spcBef>
            </a:pPr>
            <a:r>
              <a:rPr lang="pt-PT" sz="3600" dirty="0">
                <a:latin typeface="Anton" pitchFamily="2" charset="77"/>
              </a:rPr>
              <a:t>TÍTULO 1</a:t>
            </a:r>
            <a:endParaRPr sz="3600" dirty="0">
              <a:latin typeface="Anton" pitchFamily="2" charset="77"/>
            </a:endParaRPr>
          </a:p>
        </p:txBody>
      </p:sp>
      <p:sp>
        <p:nvSpPr>
          <p:cNvPr id="4" name="object 4"/>
          <p:cNvSpPr txBox="1"/>
          <p:nvPr/>
        </p:nvSpPr>
        <p:spPr>
          <a:xfrm>
            <a:off x="1006284" y="2592883"/>
            <a:ext cx="13357070" cy="6461128"/>
          </a:xfrm>
          <a:prstGeom prst="rect">
            <a:avLst/>
          </a:prstGeom>
        </p:spPr>
        <p:txBody>
          <a:bodyPr vert="horz" wrap="square" lIns="0" tIns="12700" rIns="0" bIns="0" rtlCol="0">
            <a:spAutoFit/>
          </a:bodyPr>
          <a:lstStyle/>
          <a:p>
            <a:pPr>
              <a:spcBef>
                <a:spcPts val="100"/>
              </a:spcBef>
            </a:pPr>
            <a:r>
              <a:rPr lang="pt-PT" sz="4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Cuidados de Saúde Primários</a:t>
            </a:r>
          </a:p>
          <a:p>
            <a:pPr>
              <a:spcBef>
                <a:spcPts val="100"/>
              </a:spcBef>
            </a:pPr>
            <a:endParaRPr lang="pt-PT" sz="36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lvl="3" algn="r">
              <a:lnSpc>
                <a:spcPct val="150000"/>
              </a:lnSpc>
              <a:spcBef>
                <a:spcPts val="100"/>
              </a:spcBef>
            </a:pPr>
            <a:r>
              <a:rPr lang="pt-PT" sz="2800" b="1" dirty="0">
                <a:solidFill>
                  <a:schemeClr val="tx1"/>
                </a:solidFill>
                <a:latin typeface="Open Sans Extrabold" panose="020B0906030804020204" pitchFamily="34" charset="0"/>
                <a:ea typeface="Open Sans" panose="020B0606030504020204" pitchFamily="34" charset="0"/>
                <a:cs typeface="Open Sans Extrabold" panose="020B0906030804020204" pitchFamily="34" charset="0"/>
              </a:rPr>
              <a:t>cuidados de saúde</a:t>
            </a:r>
          </a:p>
          <a:p>
            <a:pPr lvl="3" algn="r">
              <a:lnSpc>
                <a:spcPct val="150000"/>
              </a:lnSpc>
              <a:spcBef>
                <a:spcPts val="100"/>
              </a:spcBef>
            </a:pPr>
            <a:r>
              <a:rPr lang="pt-PT" sz="2800" b="1" dirty="0">
                <a:solidFill>
                  <a:schemeClr val="tx1"/>
                </a:solidFill>
                <a:latin typeface="Open Sans Extrabold" panose="020B0906030804020204" pitchFamily="34" charset="0"/>
                <a:ea typeface="Open Sans" panose="020B0606030504020204" pitchFamily="34" charset="0"/>
                <a:cs typeface="Open Sans Extrabold" panose="020B0906030804020204" pitchFamily="34" charset="0"/>
              </a:rPr>
              <a:t>baseados na evidência</a:t>
            </a:r>
          </a:p>
          <a:p>
            <a:pPr lvl="3" algn="r">
              <a:lnSpc>
                <a:spcPct val="150000"/>
              </a:lnSpc>
              <a:spcBef>
                <a:spcPts val="100"/>
              </a:spcBef>
            </a:pPr>
            <a:r>
              <a:rPr lang="pt-PT" sz="2800" b="1" dirty="0">
                <a:solidFill>
                  <a:schemeClr val="tx1"/>
                </a:solidFill>
                <a:latin typeface="Open Sans Extrabold" panose="020B0906030804020204" pitchFamily="34" charset="0"/>
                <a:ea typeface="Open Sans" panose="020B0606030504020204" pitchFamily="34" charset="0"/>
                <a:cs typeface="Open Sans Extrabold" panose="020B0906030804020204" pitchFamily="34" charset="0"/>
              </a:rPr>
              <a:t>socialmente aceites</a:t>
            </a:r>
          </a:p>
          <a:p>
            <a:pPr lvl="3" algn="r">
              <a:lnSpc>
                <a:spcPct val="150000"/>
              </a:lnSpc>
              <a:spcBef>
                <a:spcPts val="100"/>
              </a:spcBef>
            </a:pPr>
            <a:r>
              <a:rPr lang="pt-PT" sz="2800" b="1" dirty="0">
                <a:solidFill>
                  <a:schemeClr val="tx1"/>
                </a:solidFill>
                <a:latin typeface="Open Sans Extrabold" panose="020B0906030804020204" pitchFamily="34" charset="0"/>
                <a:ea typeface="Open Sans" panose="020B0606030504020204" pitchFamily="34" charset="0"/>
                <a:cs typeface="Open Sans Extrabold" panose="020B0906030804020204" pitchFamily="34" charset="0"/>
              </a:rPr>
              <a:t>acessibilidade</a:t>
            </a:r>
          </a:p>
          <a:p>
            <a:pPr lvl="3" algn="r">
              <a:lnSpc>
                <a:spcPct val="150000"/>
              </a:lnSpc>
              <a:spcBef>
                <a:spcPts val="100"/>
              </a:spcBef>
            </a:pPr>
            <a:r>
              <a:rPr lang="pt-PT" sz="2800" b="1" dirty="0">
                <a:solidFill>
                  <a:schemeClr val="tx1"/>
                </a:solidFill>
                <a:latin typeface="Open Sans Extrabold" panose="020B0906030804020204" pitchFamily="34" charset="0"/>
                <a:ea typeface="Open Sans" panose="020B0606030504020204" pitchFamily="34" charset="0"/>
                <a:cs typeface="Open Sans Extrabold" panose="020B0906030804020204" pitchFamily="34" charset="0"/>
              </a:rPr>
              <a:t>primeiro contacto</a:t>
            </a:r>
          </a:p>
          <a:p>
            <a:pPr lvl="3" algn="r">
              <a:lnSpc>
                <a:spcPct val="150000"/>
              </a:lnSpc>
              <a:spcBef>
                <a:spcPts val="100"/>
              </a:spcBef>
            </a:pPr>
            <a:r>
              <a:rPr lang="pt-PT" sz="2800" b="1" dirty="0">
                <a:solidFill>
                  <a:schemeClr val="tx1"/>
                </a:solidFill>
                <a:latin typeface="Open Sans Extrabold" panose="020B0906030804020204" pitchFamily="34" charset="0"/>
                <a:ea typeface="Open Sans" panose="020B0606030504020204" pitchFamily="34" charset="0"/>
                <a:cs typeface="Open Sans Extrabold" panose="020B0906030804020204" pitchFamily="34" charset="0"/>
              </a:rPr>
              <a:t>proximidade</a:t>
            </a:r>
          </a:p>
          <a:p>
            <a:pPr lvl="3" algn="r">
              <a:lnSpc>
                <a:spcPct val="150000"/>
              </a:lnSpc>
              <a:spcBef>
                <a:spcPts val="100"/>
              </a:spcBef>
            </a:pPr>
            <a:r>
              <a:rPr lang="pt-PT" sz="2800" b="1" dirty="0">
                <a:solidFill>
                  <a:schemeClr val="tx1"/>
                </a:solidFill>
                <a:latin typeface="Open Sans Extrabold" panose="020B0906030804020204" pitchFamily="34" charset="0"/>
                <a:ea typeface="Open Sans" panose="020B0606030504020204" pitchFamily="34" charset="0"/>
                <a:cs typeface="Open Sans Extrabold" panose="020B0906030804020204" pitchFamily="34" charset="0"/>
              </a:rPr>
              <a:t>cuidados integrados</a:t>
            </a:r>
          </a:p>
          <a:p>
            <a:pPr lvl="3" algn="r">
              <a:lnSpc>
                <a:spcPct val="150000"/>
              </a:lnSpc>
              <a:spcBef>
                <a:spcPts val="100"/>
              </a:spcBef>
            </a:pPr>
            <a:r>
              <a:rPr lang="pt-PT" sz="2800" b="1" dirty="0">
                <a:solidFill>
                  <a:schemeClr val="tx1"/>
                </a:solidFill>
                <a:latin typeface="Open Sans Extrabold" panose="020B0906030804020204" pitchFamily="34" charset="0"/>
                <a:ea typeface="Open Sans" panose="020B0606030504020204" pitchFamily="34" charset="0"/>
                <a:cs typeface="Open Sans Extrabold" panose="020B0906030804020204" pitchFamily="34" charset="0"/>
              </a:rPr>
              <a:t>promoção da saúde e prevenção da doença</a:t>
            </a:r>
            <a:endParaRPr sz="16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15</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1125269" y="1338434"/>
            <a:ext cx="12875162"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a:p>
        </p:txBody>
      </p:sp>
      <p:sp>
        <p:nvSpPr>
          <p:cNvPr id="8" name="ZoneTexte 13">
            <a:extLst>
              <a:ext uri="{FF2B5EF4-FFF2-40B4-BE49-F238E27FC236}">
                <a16:creationId xmlns:a16="http://schemas.microsoft.com/office/drawing/2014/main" id="{D85565F1-A4DF-7CAE-3C61-A66F7B8CE405}"/>
              </a:ext>
            </a:extLst>
          </p:cNvPr>
          <p:cNvSpPr txBox="1"/>
          <p:nvPr/>
        </p:nvSpPr>
        <p:spPr>
          <a:xfrm>
            <a:off x="1125269" y="1420846"/>
            <a:ext cx="12875162" cy="1569660"/>
          </a:xfrm>
          <a:prstGeom prst="rect">
            <a:avLst/>
          </a:prstGeom>
          <a:noFill/>
        </p:spPr>
        <p:txBody>
          <a:bodyPr wrap="square">
            <a:spAutoFit/>
          </a:bodyPr>
          <a:lstStyle/>
          <a:p>
            <a:pPr algn="ctr"/>
            <a:r>
              <a:rPr lang="fr-FR" sz="4800" dirty="0" err="1">
                <a:solidFill>
                  <a:schemeClr val="bg1"/>
                </a:solidFill>
                <a:latin typeface="Anton" pitchFamily="2" charset="77"/>
              </a:rPr>
              <a:t>Emergências</a:t>
            </a:r>
            <a:r>
              <a:rPr lang="fr-FR" sz="4800" dirty="0">
                <a:solidFill>
                  <a:schemeClr val="bg1"/>
                </a:solidFill>
                <a:latin typeface="Anton" pitchFamily="2" charset="77"/>
              </a:rPr>
              <a:t> </a:t>
            </a:r>
            <a:r>
              <a:rPr lang="fr-FR" sz="4800" dirty="0" err="1">
                <a:solidFill>
                  <a:schemeClr val="bg1"/>
                </a:solidFill>
                <a:latin typeface="Anton" pitchFamily="2" charset="77"/>
              </a:rPr>
              <a:t>em</a:t>
            </a:r>
            <a:r>
              <a:rPr lang="fr-FR" sz="4800" dirty="0">
                <a:solidFill>
                  <a:schemeClr val="bg1"/>
                </a:solidFill>
                <a:latin typeface="Anton" pitchFamily="2" charset="77"/>
              </a:rPr>
              <a:t> </a:t>
            </a:r>
            <a:r>
              <a:rPr lang="fr-FR" sz="4800" dirty="0" err="1">
                <a:solidFill>
                  <a:schemeClr val="bg1"/>
                </a:solidFill>
                <a:latin typeface="Anton" pitchFamily="2" charset="77"/>
              </a:rPr>
              <a:t>Cuidados</a:t>
            </a:r>
            <a:r>
              <a:rPr lang="fr-FR" sz="4800" dirty="0">
                <a:solidFill>
                  <a:schemeClr val="bg1"/>
                </a:solidFill>
                <a:latin typeface="Anton" pitchFamily="2" charset="77"/>
              </a:rPr>
              <a:t> de </a:t>
            </a:r>
            <a:r>
              <a:rPr lang="fr-FR" sz="4800" dirty="0" err="1">
                <a:solidFill>
                  <a:schemeClr val="bg1"/>
                </a:solidFill>
                <a:latin typeface="Anton" pitchFamily="2" charset="77"/>
              </a:rPr>
              <a:t>Saúde</a:t>
            </a:r>
            <a:r>
              <a:rPr lang="fr-FR" sz="4800" dirty="0">
                <a:solidFill>
                  <a:schemeClr val="bg1"/>
                </a:solidFill>
                <a:latin typeface="Anton" pitchFamily="2" charset="77"/>
              </a:rPr>
              <a:t> </a:t>
            </a:r>
            <a:r>
              <a:rPr lang="fr-FR" sz="4800" dirty="0" err="1">
                <a:solidFill>
                  <a:schemeClr val="bg1"/>
                </a:solidFill>
                <a:latin typeface="Anton" pitchFamily="2" charset="77"/>
              </a:rPr>
              <a:t>Primários</a:t>
            </a:r>
            <a:endParaRPr lang="fr-FR" sz="4800" dirty="0">
              <a:solidFill>
                <a:schemeClr val="bg1"/>
              </a:solidFill>
              <a:latin typeface="Anton" pitchFamily="2" charset="77"/>
            </a:endParaRPr>
          </a:p>
          <a:p>
            <a:pPr algn="ctr"/>
            <a:r>
              <a:rPr lang="fr-FR" sz="4800" dirty="0">
                <a:solidFill>
                  <a:schemeClr val="bg1"/>
                </a:solidFill>
                <a:latin typeface="Anton" pitchFamily="2" charset="77"/>
              </a:rPr>
              <a:t> </a:t>
            </a:r>
            <a:endParaRPr lang="fr-FR" sz="4800" dirty="0">
              <a:solidFill>
                <a:schemeClr val="bg1"/>
              </a:solidFill>
            </a:endParaRPr>
          </a:p>
        </p:txBody>
      </p:sp>
      <p:sp>
        <p:nvSpPr>
          <p:cNvPr id="5" name="CaixaDeTexto 4">
            <a:extLst>
              <a:ext uri="{FF2B5EF4-FFF2-40B4-BE49-F238E27FC236}">
                <a16:creationId xmlns:a16="http://schemas.microsoft.com/office/drawing/2014/main" id="{530654F3-5D58-02B4-8112-8EBF49CD49F2}"/>
              </a:ext>
            </a:extLst>
          </p:cNvPr>
          <p:cNvSpPr txBox="1"/>
          <p:nvPr/>
        </p:nvSpPr>
        <p:spPr>
          <a:xfrm>
            <a:off x="887299" y="9663611"/>
            <a:ext cx="13476055" cy="738664"/>
          </a:xfrm>
          <a:prstGeom prst="rect">
            <a:avLst/>
          </a:prstGeom>
          <a:noFill/>
        </p:spPr>
        <p:txBody>
          <a:bodyPr wrap="square" rtlCol="0">
            <a:spAutoFit/>
          </a:bodyPr>
          <a:lstStyle/>
          <a:p>
            <a:pPr algn="r"/>
            <a:r>
              <a:rPr lang="pt-PT" sz="1400" b="1" dirty="0">
                <a:solidFill>
                  <a:srgbClr val="141413"/>
                </a:solidFill>
                <a:effectLst/>
                <a:latin typeface="Helvetica" pitchFamily="2" charset="0"/>
                <a:ea typeface="Calibri" panose="020F0502020204030204" pitchFamily="34" charset="0"/>
                <a:cs typeface="Helvetica" pitchFamily="2" charset="0"/>
              </a:rPr>
              <a:t>Pisco, L., &amp; Pinto, L. F. (2020). De Alma-Ata a Astana: O percurso dos cuidados de saúde primários em Portugal, 1978-2018 e a génese da medicina familiar. Ciência &amp; Saúde Coletiva, 25(4), 1197-1204. </a:t>
            </a:r>
            <a:r>
              <a:rPr lang="pt-PT" sz="1400" b="1" u="sng" dirty="0">
                <a:solidFill>
                  <a:srgbClr val="005899"/>
                </a:solidFill>
                <a:effectLst/>
                <a:latin typeface="Helvetica" pitchFamily="2" charset="0"/>
                <a:ea typeface="Calibri" panose="020F0502020204030204" pitchFamily="34" charset="0"/>
                <a:cs typeface="Helvetica" pitchFamily="2" charset="0"/>
                <a:hlinkClick r:id="rId3"/>
              </a:rPr>
              <a:t>https://doi.org/10.1590/1413-81232020254.31222019</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p>
            <a:pPr algn="r"/>
            <a:endParaRPr lang="pt-PT" b="1" dirty="0"/>
          </a:p>
        </p:txBody>
      </p:sp>
    </p:spTree>
    <p:extLst>
      <p:ext uri="{BB962C8B-B14F-4D97-AF65-F5344CB8AC3E}">
        <p14:creationId xmlns:p14="http://schemas.microsoft.com/office/powerpoint/2010/main" val="3416310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3" name="object 3"/>
          <p:cNvSpPr txBox="1">
            <a:spLocks noGrp="1"/>
          </p:cNvSpPr>
          <p:nvPr>
            <p:ph type="title"/>
          </p:nvPr>
        </p:nvSpPr>
        <p:spPr>
          <a:xfrm>
            <a:off x="1125269" y="1350127"/>
            <a:ext cx="13119100" cy="566822"/>
          </a:xfrm>
          <a:prstGeom prst="rect">
            <a:avLst/>
          </a:prstGeom>
        </p:spPr>
        <p:txBody>
          <a:bodyPr vert="horz" wrap="square" lIns="0" tIns="12700" rIns="0" bIns="0" rtlCol="0">
            <a:spAutoFit/>
          </a:bodyPr>
          <a:lstStyle/>
          <a:p>
            <a:pPr marL="360680" marR="5080" indent="-348615" algn="ctr">
              <a:lnSpc>
                <a:spcPct val="100000"/>
              </a:lnSpc>
              <a:spcBef>
                <a:spcPts val="100"/>
              </a:spcBef>
            </a:pPr>
            <a:r>
              <a:rPr lang="pt-PT" sz="3600" dirty="0">
                <a:latin typeface="Anton" pitchFamily="2" charset="77"/>
              </a:rPr>
              <a:t>TÍTULO 1</a:t>
            </a:r>
            <a:endParaRPr sz="3600" dirty="0">
              <a:latin typeface="Anton" pitchFamily="2" charset="77"/>
            </a:endParaRPr>
          </a:p>
        </p:txBody>
      </p:sp>
      <p:sp>
        <p:nvSpPr>
          <p:cNvPr id="4" name="object 4"/>
          <p:cNvSpPr txBox="1"/>
          <p:nvPr/>
        </p:nvSpPr>
        <p:spPr>
          <a:xfrm>
            <a:off x="1125269" y="2565782"/>
            <a:ext cx="12739310" cy="2194383"/>
          </a:xfrm>
          <a:prstGeom prst="rect">
            <a:avLst/>
          </a:prstGeom>
        </p:spPr>
        <p:txBody>
          <a:bodyPr vert="horz" wrap="square" lIns="0" tIns="12700" rIns="0" bIns="0" rtlCol="0">
            <a:spAutoFit/>
          </a:bodyPr>
          <a:lstStyle/>
          <a:p>
            <a:pPr>
              <a:spcBef>
                <a:spcPts val="100"/>
              </a:spcBef>
            </a:pPr>
            <a:r>
              <a:rPr lang="pt-PT" sz="4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Cuidados de Saúde Primários </a:t>
            </a:r>
          </a:p>
          <a:p>
            <a:pPr>
              <a:spcBef>
                <a:spcPts val="100"/>
              </a:spcBef>
            </a:pPr>
            <a:r>
              <a:rPr lang="pt-PT" sz="4400" dirty="0" err="1">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vs</a:t>
            </a:r>
            <a:r>
              <a:rPr lang="pt-PT" sz="4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 Assistência Médica em Emergência/Crise</a:t>
            </a: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a:p>
            <a:pPr lvl="3">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16</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1125269" y="1338434"/>
            <a:ext cx="12875162"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a:p>
        </p:txBody>
      </p:sp>
      <p:sp>
        <p:nvSpPr>
          <p:cNvPr id="8" name="ZoneTexte 13">
            <a:extLst>
              <a:ext uri="{FF2B5EF4-FFF2-40B4-BE49-F238E27FC236}">
                <a16:creationId xmlns:a16="http://schemas.microsoft.com/office/drawing/2014/main" id="{D85565F1-A4DF-7CAE-3C61-A66F7B8CE405}"/>
              </a:ext>
            </a:extLst>
          </p:cNvPr>
          <p:cNvSpPr txBox="1"/>
          <p:nvPr/>
        </p:nvSpPr>
        <p:spPr>
          <a:xfrm>
            <a:off x="1125269" y="1420846"/>
            <a:ext cx="12875162" cy="1569660"/>
          </a:xfrm>
          <a:prstGeom prst="rect">
            <a:avLst/>
          </a:prstGeom>
          <a:noFill/>
        </p:spPr>
        <p:txBody>
          <a:bodyPr wrap="square">
            <a:spAutoFit/>
          </a:bodyPr>
          <a:lstStyle/>
          <a:p>
            <a:pPr algn="ctr"/>
            <a:r>
              <a:rPr lang="fr-FR" sz="4800" dirty="0" err="1">
                <a:solidFill>
                  <a:schemeClr val="bg1"/>
                </a:solidFill>
                <a:latin typeface="Anton" pitchFamily="2" charset="77"/>
              </a:rPr>
              <a:t>Emergências</a:t>
            </a:r>
            <a:r>
              <a:rPr lang="fr-FR" sz="4800" dirty="0">
                <a:solidFill>
                  <a:schemeClr val="bg1"/>
                </a:solidFill>
                <a:latin typeface="Anton" pitchFamily="2" charset="77"/>
              </a:rPr>
              <a:t> </a:t>
            </a:r>
            <a:r>
              <a:rPr lang="fr-FR" sz="4800" dirty="0" err="1">
                <a:solidFill>
                  <a:schemeClr val="bg1"/>
                </a:solidFill>
                <a:latin typeface="Anton" pitchFamily="2" charset="77"/>
              </a:rPr>
              <a:t>em</a:t>
            </a:r>
            <a:r>
              <a:rPr lang="fr-FR" sz="4800" dirty="0">
                <a:solidFill>
                  <a:schemeClr val="bg1"/>
                </a:solidFill>
                <a:latin typeface="Anton" pitchFamily="2" charset="77"/>
              </a:rPr>
              <a:t> </a:t>
            </a:r>
            <a:r>
              <a:rPr lang="fr-FR" sz="4800" dirty="0" err="1">
                <a:solidFill>
                  <a:schemeClr val="bg1"/>
                </a:solidFill>
                <a:latin typeface="Anton" pitchFamily="2" charset="77"/>
              </a:rPr>
              <a:t>Cuidados</a:t>
            </a:r>
            <a:r>
              <a:rPr lang="fr-FR" sz="4800" dirty="0">
                <a:solidFill>
                  <a:schemeClr val="bg1"/>
                </a:solidFill>
                <a:latin typeface="Anton" pitchFamily="2" charset="77"/>
              </a:rPr>
              <a:t> de </a:t>
            </a:r>
            <a:r>
              <a:rPr lang="fr-FR" sz="4800" dirty="0" err="1">
                <a:solidFill>
                  <a:schemeClr val="bg1"/>
                </a:solidFill>
                <a:latin typeface="Anton" pitchFamily="2" charset="77"/>
              </a:rPr>
              <a:t>Saúde</a:t>
            </a:r>
            <a:r>
              <a:rPr lang="fr-FR" sz="4800" dirty="0">
                <a:solidFill>
                  <a:schemeClr val="bg1"/>
                </a:solidFill>
                <a:latin typeface="Anton" pitchFamily="2" charset="77"/>
              </a:rPr>
              <a:t> </a:t>
            </a:r>
            <a:r>
              <a:rPr lang="fr-FR" sz="4800" dirty="0" err="1">
                <a:solidFill>
                  <a:schemeClr val="bg1"/>
                </a:solidFill>
                <a:latin typeface="Anton" pitchFamily="2" charset="77"/>
              </a:rPr>
              <a:t>Primários</a:t>
            </a:r>
            <a:endParaRPr lang="fr-FR" sz="4800" dirty="0">
              <a:solidFill>
                <a:schemeClr val="bg1"/>
              </a:solidFill>
              <a:latin typeface="Anton" pitchFamily="2" charset="77"/>
            </a:endParaRPr>
          </a:p>
          <a:p>
            <a:pPr algn="ctr"/>
            <a:r>
              <a:rPr lang="fr-FR" sz="4800" dirty="0">
                <a:solidFill>
                  <a:schemeClr val="bg1"/>
                </a:solidFill>
                <a:latin typeface="Anton" pitchFamily="2" charset="77"/>
              </a:rPr>
              <a:t> </a:t>
            </a:r>
            <a:endParaRPr lang="fr-FR" sz="4800" dirty="0">
              <a:solidFill>
                <a:schemeClr val="bg1"/>
              </a:solidFill>
            </a:endParaRPr>
          </a:p>
        </p:txBody>
      </p:sp>
      <p:graphicFrame>
        <p:nvGraphicFramePr>
          <p:cNvPr id="5" name="Tabela 5">
            <a:extLst>
              <a:ext uri="{FF2B5EF4-FFF2-40B4-BE49-F238E27FC236}">
                <a16:creationId xmlns:a16="http://schemas.microsoft.com/office/drawing/2014/main" id="{46CD8F31-1E80-F719-3A54-6BA5B8805264}"/>
              </a:ext>
            </a:extLst>
          </p:cNvPr>
          <p:cNvGraphicFramePr>
            <a:graphicFrameLocks noGrp="1"/>
          </p:cNvGraphicFramePr>
          <p:nvPr>
            <p:extLst>
              <p:ext uri="{D42A27DB-BD31-4B8C-83A1-F6EECF244321}">
                <p14:modId xmlns:p14="http://schemas.microsoft.com/office/powerpoint/2010/main" val="1623368347"/>
              </p:ext>
            </p:extLst>
          </p:nvPr>
        </p:nvGraphicFramePr>
        <p:xfrm>
          <a:off x="697806" y="4329883"/>
          <a:ext cx="13725006" cy="4832514"/>
        </p:xfrm>
        <a:graphic>
          <a:graphicData uri="http://schemas.openxmlformats.org/drawingml/2006/table">
            <a:tbl>
              <a:tblPr firstRow="1" bandRow="1">
                <a:tableStyleId>{5C22544A-7EE6-4342-B048-85BDC9FD1C3A}</a:tableStyleId>
              </a:tblPr>
              <a:tblGrid>
                <a:gridCol w="2081779">
                  <a:extLst>
                    <a:ext uri="{9D8B030D-6E8A-4147-A177-3AD203B41FA5}">
                      <a16:colId xmlns:a16="http://schemas.microsoft.com/office/drawing/2014/main" val="2278199082"/>
                    </a:ext>
                  </a:extLst>
                </a:gridCol>
                <a:gridCol w="6354599">
                  <a:extLst>
                    <a:ext uri="{9D8B030D-6E8A-4147-A177-3AD203B41FA5}">
                      <a16:colId xmlns:a16="http://schemas.microsoft.com/office/drawing/2014/main" val="1680573640"/>
                    </a:ext>
                  </a:extLst>
                </a:gridCol>
                <a:gridCol w="5288628">
                  <a:extLst>
                    <a:ext uri="{9D8B030D-6E8A-4147-A177-3AD203B41FA5}">
                      <a16:colId xmlns:a16="http://schemas.microsoft.com/office/drawing/2014/main" val="367102101"/>
                    </a:ext>
                  </a:extLst>
                </a:gridCol>
              </a:tblGrid>
              <a:tr h="502850">
                <a:tc>
                  <a:txBody>
                    <a:bodyPr/>
                    <a:lstStyle/>
                    <a:p>
                      <a:pPr algn="ctr"/>
                      <a:r>
                        <a:rPr lang="pt-PT" sz="20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Aspecto</a:t>
                      </a:r>
                      <a:endParaRPr lang="pt-PT" sz="2000" dirty="0">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9525" anchor="ctr"/>
                </a:tc>
                <a:tc>
                  <a:txBody>
                    <a:bodyPr/>
                    <a:lstStyle/>
                    <a:p>
                      <a:pPr algn="ctr"/>
                      <a:r>
                        <a:rPr lang="pt-PT"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CSP</a:t>
                      </a:r>
                      <a:endParaRPr lang="pt-PT" sz="2400" dirty="0">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9525" anchor="ctr"/>
                </a:tc>
                <a:tc>
                  <a:txBody>
                    <a:bodyPr/>
                    <a:lstStyle/>
                    <a:p>
                      <a:pPr algn="ctr"/>
                      <a:r>
                        <a:rPr lang="pt-PT"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AME/C</a:t>
                      </a:r>
                      <a:endParaRPr lang="pt-PT" sz="2400" dirty="0">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9525" anchor="ctr"/>
                </a:tc>
                <a:extLst>
                  <a:ext uri="{0D108BD9-81ED-4DB2-BD59-A6C34878D82A}">
                    <a16:rowId xmlns:a16="http://schemas.microsoft.com/office/drawing/2014/main" val="4102131752"/>
                  </a:ext>
                </a:extLst>
              </a:tr>
              <a:tr h="863803">
                <a:tc>
                  <a:txBody>
                    <a:bodyPr/>
                    <a:lstStyle/>
                    <a:p>
                      <a:pPr algn="ctr"/>
                      <a:r>
                        <a:rPr lang="pt-PT" sz="20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Objectivo</a:t>
                      </a:r>
                      <a:endParaRPr lang="pt-PT" sz="2000" dirty="0">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9525" anchor="ctr"/>
                </a:tc>
                <a:tc>
                  <a:txBody>
                    <a:bodyPr/>
                    <a:lstStyle/>
                    <a:p>
                      <a:pPr marL="0" algn="ctr">
                        <a:lnSpc>
                          <a:spcPct val="100000"/>
                        </a:lnSpc>
                        <a:spcBef>
                          <a:spcPts val="600"/>
                        </a:spcBef>
                        <a:spcAft>
                          <a:spcPts val="600"/>
                        </a:spcAft>
                      </a:pP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Promoção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da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saúde</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como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fundação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do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desenvolvimento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humano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bem</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estar</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da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população</a:t>
                      </a:r>
                      <a:endPar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9525" anchor="ctr"/>
                </a:tc>
                <a:tc>
                  <a:txBody>
                    <a:bodyPr/>
                    <a:lstStyle/>
                    <a:p>
                      <a:pPr marL="0" algn="ctr">
                        <a:lnSpc>
                          <a:spcPct val="100000"/>
                        </a:lnSpc>
                        <a:spcBef>
                          <a:spcPts val="600"/>
                        </a:spcBef>
                        <a:spcAft>
                          <a:spcPts val="600"/>
                        </a:spcAft>
                      </a:pP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Salvaguarda</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da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sobrevivência</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física</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prerequisito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do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desenvolvimento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humano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pt-PT" sz="2000" dirty="0">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9525" anchor="ctr"/>
                </a:tc>
                <a:extLst>
                  <a:ext uri="{0D108BD9-81ED-4DB2-BD59-A6C34878D82A}">
                    <a16:rowId xmlns:a16="http://schemas.microsoft.com/office/drawing/2014/main" val="4054343030"/>
                  </a:ext>
                </a:extLst>
              </a:tr>
              <a:tr h="931859">
                <a:tc>
                  <a:txBody>
                    <a:bodyPr/>
                    <a:lstStyle/>
                    <a:p>
                      <a:pPr algn="ctr"/>
                      <a:r>
                        <a:rPr lang="pt-PT" sz="20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Relação com o Contexto</a:t>
                      </a:r>
                      <a:endParaRPr lang="pt-PT" sz="2000" dirty="0">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9525" anchor="ctr"/>
                </a:tc>
                <a:tc>
                  <a:txBody>
                    <a:bodyPr/>
                    <a:lstStyle/>
                    <a:p>
                      <a:pPr marL="0" algn="ctr">
                        <a:lnSpc>
                          <a:spcPct val="100000"/>
                        </a:lnSpc>
                        <a:spcBef>
                          <a:spcPts val="600"/>
                        </a:spcBef>
                        <a:spcAft>
                          <a:spcPts val="600"/>
                        </a:spcAft>
                      </a:pP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Alinhado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com outros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setores</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sociais</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para o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desenvolvimento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longo-termo</a:t>
                      </a:r>
                      <a:endParaRPr lang="pt-PT" sz="2000" dirty="0">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9525" anchor="ctr"/>
                </a:tc>
                <a:tc>
                  <a:txBody>
                    <a:bodyPr/>
                    <a:lstStyle/>
                    <a:p>
                      <a:pPr marL="0" algn="ctr">
                        <a:lnSpc>
                          <a:spcPct val="100000"/>
                        </a:lnSpc>
                        <a:spcBef>
                          <a:spcPts val="600"/>
                        </a:spcBef>
                        <a:spcAft>
                          <a:spcPts val="600"/>
                        </a:spcAft>
                      </a:pP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Medidas</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alívio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emergência</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respondendo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crises no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imediato</a:t>
                      </a:r>
                      <a:endParaRPr lang="pt-PT" sz="2000" dirty="0">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9525" anchor="ctr"/>
                </a:tc>
                <a:extLst>
                  <a:ext uri="{0D108BD9-81ED-4DB2-BD59-A6C34878D82A}">
                    <a16:rowId xmlns:a16="http://schemas.microsoft.com/office/drawing/2014/main" val="2121041597"/>
                  </a:ext>
                </a:extLst>
              </a:tr>
              <a:tr h="670284">
                <a:tc>
                  <a:txBody>
                    <a:bodyPr/>
                    <a:lstStyle/>
                    <a:p>
                      <a:pPr algn="ctr"/>
                      <a:r>
                        <a:rPr lang="pt-PT" sz="20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Utilização de Recursos</a:t>
                      </a:r>
                      <a:endParaRPr lang="pt-PT" sz="2000" dirty="0">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9525" anchor="ctr"/>
                </a:tc>
                <a:tc>
                  <a:txBody>
                    <a:bodyPr/>
                    <a:lstStyle/>
                    <a:p>
                      <a:pPr marL="0" algn="ctr">
                        <a:lnSpc>
                          <a:spcPct val="100000"/>
                        </a:lnSpc>
                        <a:spcBef>
                          <a:spcPts val="600"/>
                        </a:spcBef>
                        <a:spcAft>
                          <a:spcPts val="600"/>
                        </a:spcAft>
                      </a:pP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Dirigido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uma</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parte</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razoável</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do total de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recursos</a:t>
                      </a:r>
                      <a:endParaRPr lang="pt-PT" sz="2000" dirty="0">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9525" anchor="ctr"/>
                </a:tc>
                <a:tc>
                  <a:txBody>
                    <a:bodyPr/>
                    <a:lstStyle/>
                    <a:p>
                      <a:pPr marL="0" algn="ctr">
                        <a:lnSpc>
                          <a:spcPct val="100000"/>
                        </a:lnSpc>
                        <a:spcBef>
                          <a:spcPts val="600"/>
                        </a:spcBef>
                        <a:spcAft>
                          <a:spcPts val="600"/>
                        </a:spcAft>
                      </a:pP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Utiliza</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todos</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recursos</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disponíveis</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para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máximo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impacto</a:t>
                      </a:r>
                      <a:endParaRPr lang="pt-PT" sz="2000" dirty="0">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9525" anchor="ctr"/>
                </a:tc>
                <a:extLst>
                  <a:ext uri="{0D108BD9-81ED-4DB2-BD59-A6C34878D82A}">
                    <a16:rowId xmlns:a16="http://schemas.microsoft.com/office/drawing/2014/main" val="1244726624"/>
                  </a:ext>
                </a:extLst>
              </a:tr>
              <a:tr h="931859">
                <a:tc>
                  <a:txBody>
                    <a:bodyPr/>
                    <a:lstStyle/>
                    <a:p>
                      <a:pPr algn="ctr"/>
                      <a:r>
                        <a:rPr lang="pt-PT" sz="20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Dimensão técnica</a:t>
                      </a:r>
                      <a:endParaRPr lang="pt-PT" sz="2000" dirty="0">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9525" anchor="ctr"/>
                </a:tc>
                <a:tc>
                  <a:txBody>
                    <a:bodyPr/>
                    <a:lstStyle/>
                    <a:p>
                      <a:pPr marL="0" algn="ctr">
                        <a:lnSpc>
                          <a:spcPct val="100000"/>
                        </a:lnSpc>
                        <a:spcBef>
                          <a:spcPts val="600"/>
                        </a:spcBef>
                        <a:spcAft>
                          <a:spcPts val="600"/>
                        </a:spcAft>
                      </a:pP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Foca</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-se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na</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optimização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equilibrando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efectividade</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com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eficiência</a:t>
                      </a:r>
                      <a:endParaRPr lang="pt-PT" sz="2000" dirty="0">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9525" anchor="ctr"/>
                </a:tc>
                <a:tc>
                  <a:txBody>
                    <a:bodyPr/>
                    <a:lstStyle/>
                    <a:p>
                      <a:pPr marL="0" algn="ctr">
                        <a:lnSpc>
                          <a:spcPct val="100000"/>
                        </a:lnSpc>
                        <a:spcBef>
                          <a:spcPts val="600"/>
                        </a:spcBef>
                        <a:spcAft>
                          <a:spcPts val="600"/>
                        </a:spcAft>
                      </a:pPr>
                      <a:r>
                        <a:rPr lang="pt-PT"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Foca-se em máxima </a:t>
                      </a:r>
                      <a:r>
                        <a:rPr lang="pt-PT"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efectividade</a:t>
                      </a:r>
                      <a:endParaRPr lang="pt-PT"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9525" anchor="ctr"/>
                </a:tc>
                <a:extLst>
                  <a:ext uri="{0D108BD9-81ED-4DB2-BD59-A6C34878D82A}">
                    <a16:rowId xmlns:a16="http://schemas.microsoft.com/office/drawing/2014/main" val="3603643911"/>
                  </a:ext>
                </a:extLst>
              </a:tr>
              <a:tr h="931859">
                <a:tc>
                  <a:txBody>
                    <a:bodyPr/>
                    <a:lstStyle/>
                    <a:p>
                      <a:pPr algn="ctr"/>
                      <a:r>
                        <a:rPr lang="pt-PT" sz="20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Dimensão Social</a:t>
                      </a:r>
                      <a:endParaRPr lang="pt-PT" sz="2000" dirty="0">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9525" anchor="ctr"/>
                </a:tc>
                <a:tc>
                  <a:txBody>
                    <a:bodyPr/>
                    <a:lstStyle/>
                    <a:p>
                      <a:pPr marL="0" algn="ctr">
                        <a:lnSpc>
                          <a:spcPct val="100000"/>
                        </a:lnSpc>
                        <a:spcBef>
                          <a:spcPts val="600"/>
                        </a:spcBef>
                        <a:spcAft>
                          <a:spcPts val="600"/>
                        </a:spcAft>
                      </a:pP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Promove</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autonomia</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participação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capacidade</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resposta</a:t>
                      </a:r>
                      <a:endParaRPr lang="pt-PT" sz="2000" dirty="0">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9525" anchor="ctr"/>
                </a:tc>
                <a:tc>
                  <a:txBody>
                    <a:bodyPr/>
                    <a:lstStyle/>
                    <a:p>
                      <a:pPr marL="0" algn="ctr">
                        <a:lnSpc>
                          <a:spcPct val="100000"/>
                        </a:lnSpc>
                        <a:spcBef>
                          <a:spcPts val="600"/>
                        </a:spcBef>
                        <a:spcAft>
                          <a:spcPts val="600"/>
                        </a:spcAft>
                      </a:pPr>
                      <a:r>
                        <a:rPr lang="pt-PT"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Enfatiza a dignidade e a </a:t>
                      </a:r>
                      <a:r>
                        <a:rPr lang="pt-PT"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compliance</a:t>
                      </a:r>
                      <a:endParaRPr lang="pt-PT"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9525" anchor="ctr"/>
                </a:tc>
                <a:extLst>
                  <a:ext uri="{0D108BD9-81ED-4DB2-BD59-A6C34878D82A}">
                    <a16:rowId xmlns:a16="http://schemas.microsoft.com/office/drawing/2014/main" val="1765585790"/>
                  </a:ext>
                </a:extLst>
              </a:tr>
            </a:tbl>
          </a:graphicData>
        </a:graphic>
      </p:graphicFrame>
      <p:sp>
        <p:nvSpPr>
          <p:cNvPr id="6" name="CaixaDeTexto 5">
            <a:extLst>
              <a:ext uri="{FF2B5EF4-FFF2-40B4-BE49-F238E27FC236}">
                <a16:creationId xmlns:a16="http://schemas.microsoft.com/office/drawing/2014/main" id="{BADE20E7-64BF-D8AC-B20C-2F98DC5FC202}"/>
              </a:ext>
            </a:extLst>
          </p:cNvPr>
          <p:cNvSpPr txBox="1"/>
          <p:nvPr/>
        </p:nvSpPr>
        <p:spPr>
          <a:xfrm>
            <a:off x="887299" y="9663611"/>
            <a:ext cx="13476055" cy="738664"/>
          </a:xfrm>
          <a:prstGeom prst="rect">
            <a:avLst/>
          </a:prstGeom>
          <a:noFill/>
        </p:spPr>
        <p:txBody>
          <a:bodyPr wrap="square" rtlCol="0">
            <a:spAutoFit/>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dirty="0">
                <a:solidFill>
                  <a:srgbClr val="000000"/>
                </a:solidFill>
                <a:effectLst/>
                <a:latin typeface="Helvetica" pitchFamily="2" charset="0"/>
                <a:ea typeface="Calibri" panose="020F0502020204030204" pitchFamily="34" charset="0"/>
                <a:cs typeface="Helvetica" pitchFamily="2" charset="0"/>
              </a:rPr>
              <a:t>Van Damme, Wim &amp; van </a:t>
            </a:r>
            <a:r>
              <a:rPr lang="en-US" sz="1400" b="1" dirty="0" err="1">
                <a:solidFill>
                  <a:srgbClr val="000000"/>
                </a:solidFill>
                <a:effectLst/>
                <a:latin typeface="Helvetica" pitchFamily="2" charset="0"/>
                <a:ea typeface="Calibri" panose="020F0502020204030204" pitchFamily="34" charset="0"/>
                <a:cs typeface="Helvetica" pitchFamily="2" charset="0"/>
              </a:rPr>
              <a:t>lerberghe</a:t>
            </a:r>
            <a:r>
              <a:rPr lang="en-US" sz="1400" b="1" dirty="0">
                <a:solidFill>
                  <a:srgbClr val="000000"/>
                </a:solidFill>
                <a:effectLst/>
                <a:latin typeface="Helvetica" pitchFamily="2" charset="0"/>
                <a:ea typeface="Calibri" panose="020F0502020204030204" pitchFamily="34" charset="0"/>
                <a:cs typeface="Helvetica" pitchFamily="2" charset="0"/>
              </a:rPr>
              <a:t>, Wim &amp; </a:t>
            </a:r>
            <a:r>
              <a:rPr lang="en-US" sz="1400" b="1" dirty="0" err="1">
                <a:solidFill>
                  <a:srgbClr val="000000"/>
                </a:solidFill>
                <a:effectLst/>
                <a:latin typeface="Helvetica" pitchFamily="2" charset="0"/>
                <a:ea typeface="Calibri" panose="020F0502020204030204" pitchFamily="34" charset="0"/>
                <a:cs typeface="Helvetica" pitchFamily="2" charset="0"/>
              </a:rPr>
              <a:t>Boelaert</a:t>
            </a:r>
            <a:r>
              <a:rPr lang="en-US" sz="1400" b="1" dirty="0">
                <a:solidFill>
                  <a:srgbClr val="000000"/>
                </a:solidFill>
                <a:effectLst/>
                <a:latin typeface="Helvetica" pitchFamily="2" charset="0"/>
                <a:ea typeface="Calibri" panose="020F0502020204030204" pitchFamily="34" charset="0"/>
                <a:cs typeface="Helvetica" pitchFamily="2" charset="0"/>
              </a:rPr>
              <a:t>, Marleen. (2002). Primary Health Care vs. Emergency Medical Assistance: A Conceptual Framework. Health policy and planning. 17. 49-60. 10.1093/</a:t>
            </a:r>
            <a:r>
              <a:rPr lang="en-US" sz="1400" b="1" dirty="0" err="1">
                <a:solidFill>
                  <a:srgbClr val="000000"/>
                </a:solidFill>
                <a:effectLst/>
                <a:latin typeface="Helvetica" pitchFamily="2" charset="0"/>
                <a:ea typeface="Calibri" panose="020F0502020204030204" pitchFamily="34" charset="0"/>
                <a:cs typeface="Helvetica" pitchFamily="2" charset="0"/>
              </a:rPr>
              <a:t>heapol</a:t>
            </a:r>
            <a:r>
              <a:rPr lang="en-US" sz="1400" b="1" dirty="0">
                <a:solidFill>
                  <a:srgbClr val="000000"/>
                </a:solidFill>
                <a:effectLst/>
                <a:latin typeface="Helvetica" pitchFamily="2" charset="0"/>
                <a:ea typeface="Calibri" panose="020F0502020204030204" pitchFamily="34" charset="0"/>
                <a:cs typeface="Helvetica" pitchFamily="2" charset="0"/>
              </a:rPr>
              <a:t>/17.1.49. </a:t>
            </a:r>
            <a:endParaRPr lang="pt-PT" b="1" dirty="0"/>
          </a:p>
          <a:p>
            <a:pPr algn="r"/>
            <a:endParaRPr lang="pt-PT" b="1" dirty="0"/>
          </a:p>
        </p:txBody>
      </p:sp>
    </p:spTree>
    <p:extLst>
      <p:ext uri="{BB962C8B-B14F-4D97-AF65-F5344CB8AC3E}">
        <p14:creationId xmlns:p14="http://schemas.microsoft.com/office/powerpoint/2010/main" val="3727408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3" name="object 3"/>
          <p:cNvSpPr txBox="1">
            <a:spLocks noGrp="1"/>
          </p:cNvSpPr>
          <p:nvPr>
            <p:ph type="title"/>
          </p:nvPr>
        </p:nvSpPr>
        <p:spPr>
          <a:xfrm>
            <a:off x="1125269" y="1350127"/>
            <a:ext cx="13119100" cy="566822"/>
          </a:xfrm>
          <a:prstGeom prst="rect">
            <a:avLst/>
          </a:prstGeom>
        </p:spPr>
        <p:txBody>
          <a:bodyPr vert="horz" wrap="square" lIns="0" tIns="12700" rIns="0" bIns="0" rtlCol="0">
            <a:spAutoFit/>
          </a:bodyPr>
          <a:lstStyle/>
          <a:p>
            <a:pPr marL="360680" marR="5080" indent="-348615" algn="ctr">
              <a:lnSpc>
                <a:spcPct val="100000"/>
              </a:lnSpc>
              <a:spcBef>
                <a:spcPts val="100"/>
              </a:spcBef>
            </a:pPr>
            <a:r>
              <a:rPr lang="pt-PT" sz="3600" dirty="0">
                <a:latin typeface="Anton" pitchFamily="2" charset="77"/>
              </a:rPr>
              <a:t>TÍTULO 1</a:t>
            </a:r>
            <a:endParaRPr sz="3600" dirty="0">
              <a:latin typeface="Anton" pitchFamily="2" charset="77"/>
            </a:endParaRPr>
          </a:p>
        </p:txBody>
      </p:sp>
      <p:sp>
        <p:nvSpPr>
          <p:cNvPr id="4" name="object 4"/>
          <p:cNvSpPr txBox="1"/>
          <p:nvPr/>
        </p:nvSpPr>
        <p:spPr>
          <a:xfrm>
            <a:off x="881774" y="2832100"/>
            <a:ext cx="13748626" cy="5231625"/>
          </a:xfrm>
          <a:prstGeom prst="rect">
            <a:avLst/>
          </a:prstGeom>
        </p:spPr>
        <p:txBody>
          <a:bodyPr vert="horz" wrap="square" lIns="0" tIns="12700" rIns="0" bIns="0" rtlCol="0">
            <a:spAutoFit/>
          </a:bodyPr>
          <a:lstStyle/>
          <a:p>
            <a:pPr>
              <a:spcBef>
                <a:spcPts val="100"/>
              </a:spcBef>
            </a:pPr>
            <a:r>
              <a:rPr lang="pt-PT" sz="4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Cuidados de Emergência</a:t>
            </a:r>
          </a:p>
          <a:p>
            <a:pPr>
              <a:spcBef>
                <a:spcPts val="200"/>
              </a:spcBef>
            </a:pPr>
            <a:r>
              <a:rPr lang="pt-PT" sz="2400"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 </a:t>
            </a:r>
            <a:r>
              <a:rPr lang="pt-PT" sz="24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p>
          <a:p>
            <a:pPr marL="342900" lvl="0" indent="-342900" algn="l">
              <a:buSzPts val="1000"/>
              <a:buFont typeface="Symbol" pitchFamily="2" charset="2"/>
              <a:buChar char=""/>
              <a:tabLst>
                <a:tab pos="457200" algn="l"/>
              </a:tabLst>
            </a:pP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Definição</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cuidados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imediatos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prestados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à</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vítima</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dentro</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da </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"Golden Hour"</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primeira</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hora,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crítica</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após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a:latin typeface="Open Sans" panose="020B0606030504020204" pitchFamily="34" charset="0"/>
                <a:ea typeface="Open Sans" panose="020B0606030504020204" pitchFamily="34" charset="0"/>
                <a:cs typeface="Open Sans" panose="020B0606030504020204" pitchFamily="34" charset="0"/>
              </a:rPr>
              <a:t>um </a:t>
            </a:r>
            <a:r>
              <a:rPr lang="en-US" sz="2400" dirty="0" err="1">
                <a:latin typeface="Open Sans" panose="020B0606030504020204" pitchFamily="34" charset="0"/>
                <a:ea typeface="Open Sans" panose="020B0606030504020204" pitchFamily="34" charset="0"/>
                <a:cs typeface="Open Sans" panose="020B0606030504020204" pitchFamily="34" charset="0"/>
              </a:rPr>
              <a:t>acidente</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ou</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emergência</a:t>
            </a:r>
            <a:r>
              <a:rPr lang="en-US" sz="2400" dirty="0">
                <a:latin typeface="Open Sans" panose="020B0606030504020204" pitchFamily="34" charset="0"/>
                <a:ea typeface="Open Sans" panose="020B0606030504020204" pitchFamily="34" charset="0"/>
                <a:cs typeface="Open Sans" panose="020B0606030504020204" pitchFamily="34" charset="0"/>
              </a:rPr>
              <a:t>) para </a:t>
            </a:r>
            <a:r>
              <a:rPr lang="en-US" sz="2400" dirty="0" err="1">
                <a:latin typeface="Open Sans" panose="020B0606030504020204" pitchFamily="34" charset="0"/>
                <a:ea typeface="Open Sans" panose="020B0606030504020204" pitchFamily="34" charset="0"/>
                <a:cs typeface="Open Sans" panose="020B0606030504020204" pitchFamily="34" charset="0"/>
              </a:rPr>
              <a:t>prevenir</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morte</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ou</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incapacidade</a:t>
            </a:r>
            <a:r>
              <a:rPr lang="en-US" sz="2400" dirty="0">
                <a:latin typeface="Open Sans" panose="020B0606030504020204" pitchFamily="34" charset="0"/>
                <a:ea typeface="Open Sans" panose="020B0606030504020204" pitchFamily="34" charset="0"/>
                <a:cs typeface="Open Sans" panose="020B0606030504020204" pitchFamily="34" charset="0"/>
              </a:rPr>
              <a:t> grave. </a:t>
            </a:r>
            <a:endParaRPr lang="pt-PT"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SzPts val="1000"/>
              <a:buFont typeface="Symbol" pitchFamily="2" charset="2"/>
              <a:buChar char=""/>
              <a:tabLst>
                <a:tab pos="457200" algn="l"/>
              </a:tabLst>
            </a:pPr>
            <a:endParaRPr lang="pt-PT" sz="2400" b="1"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SzPts val="1000"/>
              <a:buFont typeface="Symbol" pitchFamily="2" charset="2"/>
              <a:buChar char=""/>
              <a:tabLst>
                <a:tab pos="457200" algn="l"/>
              </a:tabLst>
            </a:pPr>
            <a:r>
              <a:rPr lang="pt-PT"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Elementos-chave</a:t>
            </a:r>
            <a:r>
              <a:rPr lang="pt-PT"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p>
          <a:p>
            <a:pPr marL="342900" lvl="0" indent="-342900" algn="l">
              <a:buSzPts val="1000"/>
              <a:buFont typeface="Symbol" pitchFamily="2" charset="2"/>
              <a:buChar char=""/>
              <a:tabLst>
                <a:tab pos="457200" algn="l"/>
              </a:tabLst>
            </a:pPr>
            <a:endParaRPr lang="pt-PT"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SzPts val="1000"/>
              <a:buFont typeface="Courier New" panose="02070309020205020404" pitchFamily="49" charset="0"/>
              <a:buChar char="o"/>
              <a:tabLst>
                <a:tab pos="914400" algn="l"/>
              </a:tabLst>
            </a:pP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Reconhecimento</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precoce</a:t>
            </a:r>
            <a:endPar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SzPts val="1000"/>
              <a:buFont typeface="Courier New" panose="02070309020205020404" pitchFamily="49" charset="0"/>
              <a:buChar char="o"/>
              <a:tabLst>
                <a:tab pos="914400" algn="l"/>
              </a:tabLst>
            </a:pP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SzPts val="1000"/>
              <a:buFont typeface="Courier New" panose="02070309020205020404" pitchFamily="49" charset="0"/>
              <a:buChar char="o"/>
              <a:tabLst>
                <a:tab pos="914400" algn="l"/>
              </a:tabLst>
            </a:pP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Estabilização</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457200" lvl="1" algn="l">
              <a:buSzPts val="1000"/>
              <a:tabLst>
                <a:tab pos="914400" algn="l"/>
              </a:tabLst>
            </a:pPr>
            <a:endPar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SzPts val="1000"/>
              <a:buFont typeface="Courier New" panose="02070309020205020404" pitchFamily="49" charset="0"/>
              <a:buChar char="o"/>
              <a:tabLst>
                <a:tab pos="914400" algn="l"/>
              </a:tabLst>
            </a:pPr>
            <a:r>
              <a:rPr lang="en-US" sz="2400" b="1" dirty="0" err="1">
                <a:latin typeface="Open Sans" panose="020B0606030504020204" pitchFamily="34" charset="0"/>
                <a:ea typeface="Open Sans" panose="020B0606030504020204" pitchFamily="34" charset="0"/>
                <a:cs typeface="Open Sans" panose="020B0606030504020204" pitchFamily="34" charset="0"/>
              </a:rPr>
              <a:t>Prontidão</a:t>
            </a: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a:p>
            <a:pPr lvl="3">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17</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1125269" y="1338434"/>
            <a:ext cx="12875162"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a:p>
        </p:txBody>
      </p:sp>
      <p:sp>
        <p:nvSpPr>
          <p:cNvPr id="8" name="ZoneTexte 13">
            <a:extLst>
              <a:ext uri="{FF2B5EF4-FFF2-40B4-BE49-F238E27FC236}">
                <a16:creationId xmlns:a16="http://schemas.microsoft.com/office/drawing/2014/main" id="{D85565F1-A4DF-7CAE-3C61-A66F7B8CE405}"/>
              </a:ext>
            </a:extLst>
          </p:cNvPr>
          <p:cNvSpPr txBox="1"/>
          <p:nvPr/>
        </p:nvSpPr>
        <p:spPr>
          <a:xfrm>
            <a:off x="1125269" y="1420846"/>
            <a:ext cx="12875162" cy="1569660"/>
          </a:xfrm>
          <a:prstGeom prst="rect">
            <a:avLst/>
          </a:prstGeom>
          <a:noFill/>
        </p:spPr>
        <p:txBody>
          <a:bodyPr wrap="square">
            <a:spAutoFit/>
          </a:bodyPr>
          <a:lstStyle/>
          <a:p>
            <a:pPr algn="ctr"/>
            <a:r>
              <a:rPr lang="fr-FR" sz="4800" dirty="0" err="1">
                <a:solidFill>
                  <a:schemeClr val="bg1"/>
                </a:solidFill>
                <a:latin typeface="Anton" pitchFamily="2" charset="77"/>
              </a:rPr>
              <a:t>Emergências</a:t>
            </a:r>
            <a:r>
              <a:rPr lang="fr-FR" sz="4800" dirty="0">
                <a:solidFill>
                  <a:schemeClr val="bg1"/>
                </a:solidFill>
                <a:latin typeface="Anton" pitchFamily="2" charset="77"/>
              </a:rPr>
              <a:t> </a:t>
            </a:r>
            <a:r>
              <a:rPr lang="fr-FR" sz="4800" dirty="0" err="1">
                <a:solidFill>
                  <a:schemeClr val="bg1"/>
                </a:solidFill>
                <a:latin typeface="Anton" pitchFamily="2" charset="77"/>
              </a:rPr>
              <a:t>em</a:t>
            </a:r>
            <a:r>
              <a:rPr lang="fr-FR" sz="4800" dirty="0">
                <a:solidFill>
                  <a:schemeClr val="bg1"/>
                </a:solidFill>
                <a:latin typeface="Anton" pitchFamily="2" charset="77"/>
              </a:rPr>
              <a:t> </a:t>
            </a:r>
            <a:r>
              <a:rPr lang="fr-FR" sz="4800" dirty="0" err="1">
                <a:solidFill>
                  <a:schemeClr val="bg1"/>
                </a:solidFill>
                <a:latin typeface="Anton" pitchFamily="2" charset="77"/>
              </a:rPr>
              <a:t>Cuidados</a:t>
            </a:r>
            <a:r>
              <a:rPr lang="fr-FR" sz="4800" dirty="0">
                <a:solidFill>
                  <a:schemeClr val="bg1"/>
                </a:solidFill>
                <a:latin typeface="Anton" pitchFamily="2" charset="77"/>
              </a:rPr>
              <a:t> de </a:t>
            </a:r>
            <a:r>
              <a:rPr lang="fr-FR" sz="4800" dirty="0" err="1">
                <a:solidFill>
                  <a:schemeClr val="bg1"/>
                </a:solidFill>
                <a:latin typeface="Anton" pitchFamily="2" charset="77"/>
              </a:rPr>
              <a:t>Saúde</a:t>
            </a:r>
            <a:r>
              <a:rPr lang="fr-FR" sz="4800" dirty="0">
                <a:solidFill>
                  <a:schemeClr val="bg1"/>
                </a:solidFill>
                <a:latin typeface="Anton" pitchFamily="2" charset="77"/>
              </a:rPr>
              <a:t> </a:t>
            </a:r>
            <a:r>
              <a:rPr lang="fr-FR" sz="4800" dirty="0" err="1">
                <a:solidFill>
                  <a:schemeClr val="bg1"/>
                </a:solidFill>
                <a:latin typeface="Anton" pitchFamily="2" charset="77"/>
              </a:rPr>
              <a:t>Primários</a:t>
            </a:r>
            <a:endParaRPr lang="fr-FR" sz="4800" dirty="0">
              <a:solidFill>
                <a:schemeClr val="bg1"/>
              </a:solidFill>
              <a:latin typeface="Anton" pitchFamily="2" charset="77"/>
            </a:endParaRPr>
          </a:p>
          <a:p>
            <a:pPr algn="ctr"/>
            <a:r>
              <a:rPr lang="fr-FR" sz="4800" dirty="0">
                <a:solidFill>
                  <a:schemeClr val="bg1"/>
                </a:solidFill>
                <a:latin typeface="Anton" pitchFamily="2" charset="77"/>
              </a:rPr>
              <a:t> </a:t>
            </a:r>
            <a:endParaRPr lang="fr-FR" sz="4800" dirty="0">
              <a:solidFill>
                <a:schemeClr val="bg1"/>
              </a:solidFill>
            </a:endParaRPr>
          </a:p>
        </p:txBody>
      </p:sp>
      <p:sp>
        <p:nvSpPr>
          <p:cNvPr id="5" name="CaixaDeTexto 4">
            <a:extLst>
              <a:ext uri="{FF2B5EF4-FFF2-40B4-BE49-F238E27FC236}">
                <a16:creationId xmlns:a16="http://schemas.microsoft.com/office/drawing/2014/main" id="{8665CD64-0740-A214-05CB-F24BF60E4568}"/>
              </a:ext>
            </a:extLst>
          </p:cNvPr>
          <p:cNvSpPr txBox="1"/>
          <p:nvPr/>
        </p:nvSpPr>
        <p:spPr>
          <a:xfrm>
            <a:off x="1422400" y="9540999"/>
            <a:ext cx="12940954" cy="523220"/>
          </a:xfrm>
          <a:prstGeom prst="rect">
            <a:avLst/>
          </a:prstGeom>
          <a:noFill/>
        </p:spPr>
        <p:txBody>
          <a:bodyPr wrap="square" rtlCol="0">
            <a:spAutoFit/>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dirty="0">
                <a:latin typeface="Helvetica" pitchFamily="2" charset="0"/>
                <a:ea typeface="Calibri" panose="020F0502020204030204" pitchFamily="34" charset="0"/>
                <a:cs typeface="Helvetica" pitchFamily="2" charset="0"/>
              </a:rPr>
              <a:t>India´s National Health System Resource Center. </a:t>
            </a:r>
            <a:r>
              <a:rPr lang="en-US" b="1" dirty="0">
                <a:solidFill>
                  <a:srgbClr val="000000"/>
                </a:solidFill>
                <a:effectLst/>
                <a:latin typeface="Helvetica" pitchFamily="2" charset="0"/>
                <a:ea typeface="Calibri" panose="020F0502020204030204" pitchFamily="34" charset="0"/>
                <a:cs typeface="Helvetica" pitchFamily="2" charset="0"/>
              </a:rPr>
              <a:t>Training Manual on Management of Common Emergencies, Burns and Trauma for Multipurpose Worker at Ayushman Bharat - Health and Wellness </a:t>
            </a:r>
            <a:r>
              <a:rPr lang="en-US" b="1" dirty="0" err="1">
                <a:solidFill>
                  <a:srgbClr val="000000"/>
                </a:solidFill>
                <a:effectLst/>
                <a:latin typeface="Helvetica" pitchFamily="2" charset="0"/>
                <a:ea typeface="Calibri" panose="020F0502020204030204" pitchFamily="34" charset="0"/>
                <a:cs typeface="Helvetica" pitchFamily="2" charset="0"/>
              </a:rPr>
              <a:t>Centres</a:t>
            </a:r>
            <a:r>
              <a:rPr lang="en-US" b="1" dirty="0">
                <a:solidFill>
                  <a:srgbClr val="000000"/>
                </a:solidFill>
                <a:effectLst/>
                <a:latin typeface="Helvetica" pitchFamily="2" charset="0"/>
                <a:ea typeface="Calibri" panose="020F0502020204030204" pitchFamily="34" charset="0"/>
                <a:cs typeface="Helvetica" pitchFamily="2" charset="0"/>
              </a:rPr>
              <a:t> – 2021</a:t>
            </a:r>
            <a:endParaRPr lang="pt-PT"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6092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3" name="object 3"/>
          <p:cNvSpPr txBox="1">
            <a:spLocks noGrp="1"/>
          </p:cNvSpPr>
          <p:nvPr>
            <p:ph type="title"/>
          </p:nvPr>
        </p:nvSpPr>
        <p:spPr>
          <a:xfrm>
            <a:off x="1125269" y="1350127"/>
            <a:ext cx="13119100" cy="566822"/>
          </a:xfrm>
          <a:prstGeom prst="rect">
            <a:avLst/>
          </a:prstGeom>
        </p:spPr>
        <p:txBody>
          <a:bodyPr vert="horz" wrap="square" lIns="0" tIns="12700" rIns="0" bIns="0" rtlCol="0">
            <a:spAutoFit/>
          </a:bodyPr>
          <a:lstStyle/>
          <a:p>
            <a:pPr marL="360680" marR="5080" indent="-348615" algn="ctr">
              <a:lnSpc>
                <a:spcPct val="100000"/>
              </a:lnSpc>
              <a:spcBef>
                <a:spcPts val="100"/>
              </a:spcBef>
            </a:pPr>
            <a:r>
              <a:rPr lang="pt-PT" sz="3600" dirty="0">
                <a:latin typeface="Anton" pitchFamily="2" charset="77"/>
              </a:rPr>
              <a:t>TÍTULO 1</a:t>
            </a:r>
            <a:endParaRPr sz="3600" dirty="0">
              <a:latin typeface="Anton" pitchFamily="2" charset="77"/>
            </a:endParaRPr>
          </a:p>
        </p:txBody>
      </p:sp>
      <p:sp>
        <p:nvSpPr>
          <p:cNvPr id="4" name="object 4"/>
          <p:cNvSpPr txBox="1"/>
          <p:nvPr/>
        </p:nvSpPr>
        <p:spPr>
          <a:xfrm>
            <a:off x="881774" y="2832100"/>
            <a:ext cx="13748626" cy="6520183"/>
          </a:xfrm>
          <a:prstGeom prst="rect">
            <a:avLst/>
          </a:prstGeom>
        </p:spPr>
        <p:txBody>
          <a:bodyPr vert="horz" wrap="square" lIns="0" tIns="12700" rIns="0" bIns="0" rtlCol="0">
            <a:spAutoFit/>
          </a:bodyPr>
          <a:lstStyle/>
          <a:p>
            <a:pPr>
              <a:spcBef>
                <a:spcPts val="100"/>
              </a:spcBef>
            </a:pPr>
            <a:r>
              <a:rPr lang="pt-PT" sz="4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Princípios dos Cuidados de Emergência</a:t>
            </a:r>
          </a:p>
          <a:p>
            <a:pPr>
              <a:spcBef>
                <a:spcPts val="200"/>
              </a:spcBef>
            </a:pPr>
            <a:r>
              <a:rPr lang="pt-PT" sz="2400"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 </a:t>
            </a:r>
            <a:r>
              <a:rPr lang="pt-PT" sz="24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p>
          <a:p>
            <a:pPr>
              <a:spcBef>
                <a:spcPts val="200"/>
              </a:spcBef>
            </a:pP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Três</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Ps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p>
          <a:p>
            <a:pPr>
              <a:spcBef>
                <a:spcPts val="200"/>
              </a:spcBef>
            </a:pPr>
            <a:endParaRPr lang="pt-PT" sz="24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Font typeface="+mj-lt"/>
              <a:buAutoNum type="arabicPeriod"/>
              <a:tabLst>
                <a:tab pos="457200" algn="l"/>
              </a:tabLst>
            </a:pP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Preservar</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Vida</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Prevenir</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ameças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imediatas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à</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vida</a:t>
            </a:r>
            <a:endPar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Font typeface="+mj-lt"/>
              <a:buAutoNum type="arabicPeriod"/>
              <a:tabLst>
                <a:tab pos="457200" algn="l"/>
              </a:tabLst>
            </a:pPr>
            <a:endPar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Font typeface="+mj-lt"/>
              <a:buAutoNum type="arabicPeriod"/>
              <a:tabLst>
                <a:tab pos="457200" algn="l"/>
              </a:tabLst>
            </a:pP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Promover</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Cura</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Estabilizar</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vítima</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para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facilitar</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recuperação</a:t>
            </a:r>
            <a:endPar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Font typeface="+mj-lt"/>
              <a:buAutoNum type="arabicPeriod"/>
              <a:tabLst>
                <a:tab pos="457200" algn="l"/>
              </a:tabLst>
            </a:pPr>
            <a:endPar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Font typeface="+mj-lt"/>
              <a:buAutoNum type="arabicPeriod"/>
              <a:tabLst>
                <a:tab pos="457200" algn="l"/>
              </a:tabLst>
            </a:pP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Prevenir</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Complicações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Mitigar</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riscos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agravamento</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doenças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ou</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lesões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adicionais</a:t>
            </a:r>
            <a:endPar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Font typeface="+mj-lt"/>
              <a:buAutoNum type="arabicPeriod"/>
              <a:tabLst>
                <a:tab pos="457200" algn="l"/>
              </a:tabLst>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Font typeface="+mj-lt"/>
              <a:buAutoNum type="arabicPeriod"/>
              <a:tabLst>
                <a:tab pos="457200" algn="l"/>
              </a:tabLst>
            </a:pPr>
            <a:endPar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US" sz="2400" u="sng" dirty="0" err="1">
                <a:latin typeface="Open Sans" panose="020B0606030504020204" pitchFamily="34" charset="0"/>
                <a:ea typeface="Open Sans" panose="020B0606030504020204" pitchFamily="34" charset="0"/>
                <a:cs typeface="Open Sans" panose="020B0606030504020204" pitchFamily="34" charset="0"/>
              </a:rPr>
              <a:t>O</a:t>
            </a:r>
            <a:r>
              <a:rPr lang="en-US" sz="2400" u="sng"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bjetivo</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optimizar</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resultados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melhorar</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taxas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sobrevida</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nas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situações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críticas</a:t>
            </a:r>
            <a:endPar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a:p>
            <a:pPr lvl="3">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18</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1125269" y="1338434"/>
            <a:ext cx="12875162"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a:p>
        </p:txBody>
      </p:sp>
      <p:sp>
        <p:nvSpPr>
          <p:cNvPr id="8" name="ZoneTexte 13">
            <a:extLst>
              <a:ext uri="{FF2B5EF4-FFF2-40B4-BE49-F238E27FC236}">
                <a16:creationId xmlns:a16="http://schemas.microsoft.com/office/drawing/2014/main" id="{D85565F1-A4DF-7CAE-3C61-A66F7B8CE405}"/>
              </a:ext>
            </a:extLst>
          </p:cNvPr>
          <p:cNvSpPr txBox="1"/>
          <p:nvPr/>
        </p:nvSpPr>
        <p:spPr>
          <a:xfrm>
            <a:off x="1125269" y="1420846"/>
            <a:ext cx="12875162" cy="1569660"/>
          </a:xfrm>
          <a:prstGeom prst="rect">
            <a:avLst/>
          </a:prstGeom>
          <a:noFill/>
        </p:spPr>
        <p:txBody>
          <a:bodyPr wrap="square">
            <a:spAutoFit/>
          </a:bodyPr>
          <a:lstStyle/>
          <a:p>
            <a:pPr algn="ctr"/>
            <a:r>
              <a:rPr lang="fr-FR" sz="4800" dirty="0" err="1">
                <a:solidFill>
                  <a:schemeClr val="bg1"/>
                </a:solidFill>
                <a:latin typeface="Anton" pitchFamily="2" charset="77"/>
              </a:rPr>
              <a:t>Emergências</a:t>
            </a:r>
            <a:r>
              <a:rPr lang="fr-FR" sz="4800" dirty="0">
                <a:solidFill>
                  <a:schemeClr val="bg1"/>
                </a:solidFill>
                <a:latin typeface="Anton" pitchFamily="2" charset="77"/>
              </a:rPr>
              <a:t> </a:t>
            </a:r>
            <a:r>
              <a:rPr lang="fr-FR" sz="4800" dirty="0" err="1">
                <a:solidFill>
                  <a:schemeClr val="bg1"/>
                </a:solidFill>
                <a:latin typeface="Anton" pitchFamily="2" charset="77"/>
              </a:rPr>
              <a:t>em</a:t>
            </a:r>
            <a:r>
              <a:rPr lang="fr-FR" sz="4800" dirty="0">
                <a:solidFill>
                  <a:schemeClr val="bg1"/>
                </a:solidFill>
                <a:latin typeface="Anton" pitchFamily="2" charset="77"/>
              </a:rPr>
              <a:t> </a:t>
            </a:r>
            <a:r>
              <a:rPr lang="fr-FR" sz="4800" dirty="0" err="1">
                <a:solidFill>
                  <a:schemeClr val="bg1"/>
                </a:solidFill>
                <a:latin typeface="Anton" pitchFamily="2" charset="77"/>
              </a:rPr>
              <a:t>Cuidados</a:t>
            </a:r>
            <a:r>
              <a:rPr lang="fr-FR" sz="4800" dirty="0">
                <a:solidFill>
                  <a:schemeClr val="bg1"/>
                </a:solidFill>
                <a:latin typeface="Anton" pitchFamily="2" charset="77"/>
              </a:rPr>
              <a:t> de </a:t>
            </a:r>
            <a:r>
              <a:rPr lang="fr-FR" sz="4800" dirty="0" err="1">
                <a:solidFill>
                  <a:schemeClr val="bg1"/>
                </a:solidFill>
                <a:latin typeface="Anton" pitchFamily="2" charset="77"/>
              </a:rPr>
              <a:t>Saúde</a:t>
            </a:r>
            <a:r>
              <a:rPr lang="fr-FR" sz="4800" dirty="0">
                <a:solidFill>
                  <a:schemeClr val="bg1"/>
                </a:solidFill>
                <a:latin typeface="Anton" pitchFamily="2" charset="77"/>
              </a:rPr>
              <a:t> </a:t>
            </a:r>
            <a:r>
              <a:rPr lang="fr-FR" sz="4800" dirty="0" err="1">
                <a:solidFill>
                  <a:schemeClr val="bg1"/>
                </a:solidFill>
                <a:latin typeface="Anton" pitchFamily="2" charset="77"/>
              </a:rPr>
              <a:t>Primários</a:t>
            </a:r>
            <a:endParaRPr lang="fr-FR" sz="4800" dirty="0">
              <a:solidFill>
                <a:schemeClr val="bg1"/>
              </a:solidFill>
              <a:latin typeface="Anton" pitchFamily="2" charset="77"/>
            </a:endParaRPr>
          </a:p>
          <a:p>
            <a:pPr algn="ctr"/>
            <a:r>
              <a:rPr lang="fr-FR" sz="4800" dirty="0">
                <a:solidFill>
                  <a:schemeClr val="bg1"/>
                </a:solidFill>
                <a:latin typeface="Anton" pitchFamily="2" charset="77"/>
              </a:rPr>
              <a:t> </a:t>
            </a:r>
            <a:endParaRPr lang="fr-FR" sz="4800" dirty="0">
              <a:solidFill>
                <a:schemeClr val="bg1"/>
              </a:solidFill>
            </a:endParaRPr>
          </a:p>
        </p:txBody>
      </p:sp>
      <p:sp>
        <p:nvSpPr>
          <p:cNvPr id="5" name="CaixaDeTexto 4">
            <a:extLst>
              <a:ext uri="{FF2B5EF4-FFF2-40B4-BE49-F238E27FC236}">
                <a16:creationId xmlns:a16="http://schemas.microsoft.com/office/drawing/2014/main" id="{BE0899C1-16FC-87AE-8B75-B943FF68ED85}"/>
              </a:ext>
            </a:extLst>
          </p:cNvPr>
          <p:cNvSpPr txBox="1"/>
          <p:nvPr/>
        </p:nvSpPr>
        <p:spPr>
          <a:xfrm>
            <a:off x="1422400" y="9540999"/>
            <a:ext cx="12940954" cy="523220"/>
          </a:xfrm>
          <a:prstGeom prst="rect">
            <a:avLst/>
          </a:prstGeom>
          <a:noFill/>
        </p:spPr>
        <p:txBody>
          <a:bodyPr wrap="square" rtlCol="0">
            <a:spAutoFit/>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dirty="0">
                <a:latin typeface="Helvetica" pitchFamily="2" charset="0"/>
                <a:ea typeface="Calibri" panose="020F0502020204030204" pitchFamily="34" charset="0"/>
                <a:cs typeface="Helvetica" pitchFamily="2" charset="0"/>
              </a:rPr>
              <a:t>India´s National Health System Resource Center. </a:t>
            </a:r>
            <a:r>
              <a:rPr lang="en-US" b="1" dirty="0">
                <a:solidFill>
                  <a:srgbClr val="000000"/>
                </a:solidFill>
                <a:effectLst/>
                <a:latin typeface="Helvetica" pitchFamily="2" charset="0"/>
                <a:ea typeface="Calibri" panose="020F0502020204030204" pitchFamily="34" charset="0"/>
                <a:cs typeface="Helvetica" pitchFamily="2" charset="0"/>
              </a:rPr>
              <a:t>Training Manual on Management of Common Emergencies, Burns and Trauma for Multipurpose Worker at Ayushman Bharat - Health and Wellness </a:t>
            </a:r>
            <a:r>
              <a:rPr lang="en-US" b="1" dirty="0" err="1">
                <a:solidFill>
                  <a:srgbClr val="000000"/>
                </a:solidFill>
                <a:effectLst/>
                <a:latin typeface="Helvetica" pitchFamily="2" charset="0"/>
                <a:ea typeface="Calibri" panose="020F0502020204030204" pitchFamily="34" charset="0"/>
                <a:cs typeface="Helvetica" pitchFamily="2" charset="0"/>
              </a:rPr>
              <a:t>Centres</a:t>
            </a:r>
            <a:r>
              <a:rPr lang="en-US" b="1" dirty="0">
                <a:solidFill>
                  <a:srgbClr val="000000"/>
                </a:solidFill>
                <a:effectLst/>
                <a:latin typeface="Helvetica" pitchFamily="2" charset="0"/>
                <a:ea typeface="Calibri" panose="020F0502020204030204" pitchFamily="34" charset="0"/>
                <a:cs typeface="Helvetica" pitchFamily="2" charset="0"/>
              </a:rPr>
              <a:t> – 2021</a:t>
            </a:r>
            <a:endParaRPr lang="pt-PT"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5707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3" name="object 3"/>
          <p:cNvSpPr txBox="1">
            <a:spLocks noGrp="1"/>
          </p:cNvSpPr>
          <p:nvPr>
            <p:ph type="title"/>
          </p:nvPr>
        </p:nvSpPr>
        <p:spPr>
          <a:xfrm>
            <a:off x="1125269" y="1350127"/>
            <a:ext cx="13119100" cy="566822"/>
          </a:xfrm>
          <a:prstGeom prst="rect">
            <a:avLst/>
          </a:prstGeom>
        </p:spPr>
        <p:txBody>
          <a:bodyPr vert="horz" wrap="square" lIns="0" tIns="12700" rIns="0" bIns="0" rtlCol="0">
            <a:spAutoFit/>
          </a:bodyPr>
          <a:lstStyle/>
          <a:p>
            <a:pPr marL="360680" marR="5080" indent="-348615" algn="ctr">
              <a:lnSpc>
                <a:spcPct val="100000"/>
              </a:lnSpc>
              <a:spcBef>
                <a:spcPts val="100"/>
              </a:spcBef>
            </a:pPr>
            <a:r>
              <a:rPr lang="pt-PT" sz="3600" dirty="0">
                <a:latin typeface="Anton" pitchFamily="2" charset="77"/>
              </a:rPr>
              <a:t>TÍTULO 1</a:t>
            </a:r>
            <a:endParaRPr sz="3600" dirty="0">
              <a:latin typeface="Anton" pitchFamily="2" charset="77"/>
            </a:endParaRPr>
          </a:p>
        </p:txBody>
      </p:sp>
      <p:sp>
        <p:nvSpPr>
          <p:cNvPr id="4" name="object 4"/>
          <p:cNvSpPr txBox="1"/>
          <p:nvPr/>
        </p:nvSpPr>
        <p:spPr>
          <a:xfrm>
            <a:off x="881774" y="2832100"/>
            <a:ext cx="13748626" cy="5970289"/>
          </a:xfrm>
          <a:prstGeom prst="rect">
            <a:avLst/>
          </a:prstGeom>
        </p:spPr>
        <p:txBody>
          <a:bodyPr vert="horz" wrap="square" lIns="0" tIns="12700" rIns="0" bIns="0" rtlCol="0">
            <a:spAutoFit/>
          </a:bodyPr>
          <a:lstStyle/>
          <a:p>
            <a:pPr>
              <a:spcBef>
                <a:spcPts val="100"/>
              </a:spcBef>
            </a:pPr>
            <a:r>
              <a:rPr lang="pt-PT" sz="4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Cuidados de Emergência em CSP</a:t>
            </a:r>
          </a:p>
          <a:p>
            <a:pPr>
              <a:spcBef>
                <a:spcPts val="200"/>
              </a:spcBef>
            </a:pPr>
            <a:r>
              <a:rPr lang="pt-PT" sz="2400"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 </a:t>
            </a:r>
            <a:r>
              <a:rPr lang="pt-PT" sz="24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p>
          <a:p>
            <a:pPr marL="342900" lvl="0" indent="-342900" algn="l">
              <a:buSzPts val="1000"/>
              <a:buFont typeface="Symbol" pitchFamily="2" charset="2"/>
              <a:buChar char=""/>
              <a:tabLst>
                <a:tab pos="457200" algn="l"/>
              </a:tabLst>
            </a:pPr>
            <a:r>
              <a:rPr lang="pt-PT" sz="2400" b="1" dirty="0">
                <a:latin typeface="Open Sans" panose="020B0606030504020204" pitchFamily="34" charset="0"/>
                <a:ea typeface="Open Sans" panose="020B0606030504020204" pitchFamily="34" charset="0"/>
                <a:cs typeface="Open Sans" panose="020B0606030504020204" pitchFamily="34" charset="0"/>
              </a:rPr>
              <a:t>Estatísticas G</a:t>
            </a:r>
            <a:r>
              <a:rPr lang="pt-PT"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lobais</a:t>
            </a:r>
            <a:r>
              <a:rPr lang="pt-PT"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p>
          <a:p>
            <a:pPr marL="342900" lvl="0" indent="-342900" algn="l">
              <a:buSzPts val="1000"/>
              <a:buFont typeface="Symbol" pitchFamily="2" charset="2"/>
              <a:buChar char=""/>
              <a:tabLst>
                <a:tab pos="457200" algn="l"/>
              </a:tabLst>
            </a:pPr>
            <a:endParaRPr lang="pt-PT"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SzPts val="1000"/>
              <a:buFont typeface="Courier New" panose="02070309020205020404" pitchFamily="49" charset="0"/>
              <a:buChar char="o"/>
              <a:tabLst>
                <a:tab pos="914400" algn="l"/>
              </a:tabLst>
            </a:pP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Australia: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reportam</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media </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emergências</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ano</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por</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clínica</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CSP</a:t>
            </a:r>
          </a:p>
          <a:p>
            <a:pPr marL="742950" lvl="1" indent="-285750" algn="l">
              <a:buSzPts val="1000"/>
              <a:buFont typeface="Courier New" panose="02070309020205020404" pitchFamily="49" charset="0"/>
              <a:buChar char="o"/>
              <a:tabLst>
                <a:tab pos="914400" algn="l"/>
              </a:tabLst>
            </a:pPr>
            <a:endParaRPr lang="pt-PT"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SzPts val="1000"/>
              <a:buFont typeface="Courier New" panose="02070309020205020404" pitchFamily="49" charset="0"/>
              <a:buChar char="o"/>
              <a:tabLst>
                <a:tab pos="914400" algn="l"/>
              </a:tabLst>
            </a:pPr>
            <a:r>
              <a:rPr lang="en-US" sz="2400" dirty="0">
                <a:latin typeface="Open Sans" panose="020B0606030504020204" pitchFamily="34" charset="0"/>
                <a:ea typeface="Open Sans" panose="020B0606030504020204" pitchFamily="34" charset="0"/>
                <a:cs typeface="Open Sans" panose="020B0606030504020204" pitchFamily="34" charset="0"/>
              </a:rPr>
              <a:t>EUA e </a:t>
            </a:r>
            <a:r>
              <a:rPr lang="en-US" sz="2400" dirty="0" err="1">
                <a:latin typeface="Open Sans" panose="020B0606030504020204" pitchFamily="34" charset="0"/>
                <a:ea typeface="Open Sans" panose="020B0606030504020204" pitchFamily="34" charset="0"/>
                <a:cs typeface="Open Sans" panose="020B0606030504020204" pitchFamily="34" charset="0"/>
              </a:rPr>
              <a:t>Irelanda</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71–84% dos CSP</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registaram</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emergências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pelo</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menos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1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vez</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a:latin typeface="Open Sans" panose="020B0606030504020204" pitchFamily="34" charset="0"/>
                <a:ea typeface="Open Sans" panose="020B0606030504020204" pitchFamily="34" charset="0"/>
                <a:cs typeface="Open Sans" panose="020B0606030504020204" pitchFamily="34" charset="0"/>
              </a:rPr>
              <a:t>/</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ano</a:t>
            </a:r>
            <a:endPar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SzPts val="1000"/>
              <a:buFont typeface="Courier New" panose="02070309020205020404" pitchFamily="49" charset="0"/>
              <a:buChar char="o"/>
              <a:tabLst>
                <a:tab pos="914400" algn="l"/>
              </a:tabLst>
            </a:pPr>
            <a:endPar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SzPts val="1000"/>
              <a:buFont typeface="Courier New" panose="02070309020205020404" pitchFamily="49" charset="0"/>
              <a:buChar char="o"/>
              <a:tabLst>
                <a:tab pos="914400" algn="l"/>
              </a:tabLst>
            </a:pP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Canadá</a:t>
            </a:r>
            <a:r>
              <a:rPr lang="en-US" sz="2400" dirty="0">
                <a:latin typeface="Open Sans" panose="020B0606030504020204" pitchFamily="34" charset="0"/>
                <a:ea typeface="Open Sans" panose="020B0606030504020204" pitchFamily="34" charset="0"/>
                <a:cs typeface="Open Sans" panose="020B0606030504020204" pitchFamily="34" charset="0"/>
              </a:rPr>
              <a:t>:</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 de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todas</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as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chamadas</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emergência</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CSP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por</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situações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risco</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vida</a:t>
            </a:r>
            <a:endPar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SzPts val="1000"/>
              <a:buFont typeface="Courier New" panose="02070309020205020404" pitchFamily="49" charset="0"/>
              <a:buChar char="o"/>
              <a:tabLst>
                <a:tab pos="914400" algn="l"/>
              </a:tabLst>
            </a:pPr>
            <a:endPar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SzPts val="1000"/>
              <a:buFont typeface="Courier New" panose="02070309020205020404" pitchFamily="49" charset="0"/>
              <a:buChar char="o"/>
              <a:tabLst>
                <a:tab pos="914400" algn="l"/>
              </a:tabLst>
            </a:pPr>
            <a:r>
              <a:rPr lang="en-US" sz="2400" dirty="0" err="1">
                <a:latin typeface="Open Sans" panose="020B0606030504020204" pitchFamily="34" charset="0"/>
                <a:ea typeface="Open Sans" panose="020B0606030504020204" pitchFamily="34" charset="0"/>
                <a:cs typeface="Open Sans" panose="020B0606030504020204" pitchFamily="34" charset="0"/>
              </a:rPr>
              <a:t>Alemanha</a:t>
            </a:r>
            <a:r>
              <a:rPr lang="en-US" sz="2400" dirty="0">
                <a:latin typeface="Open Sans" panose="020B0606030504020204" pitchFamily="34" charset="0"/>
                <a:ea typeface="Open Sans" panose="020B0606030504020204" pitchFamily="34" charset="0"/>
                <a:cs typeface="Open Sans" panose="020B0606030504020204" pitchFamily="34" charset="0"/>
              </a:rPr>
              <a:t>: CSP </a:t>
            </a:r>
            <a:r>
              <a:rPr lang="en-US" sz="2400" dirty="0" err="1">
                <a:latin typeface="Open Sans" panose="020B0606030504020204" pitchFamily="34" charset="0"/>
                <a:ea typeface="Open Sans" panose="020B0606030504020204" pitchFamily="34" charset="0"/>
                <a:cs typeface="Open Sans" panose="020B0606030504020204" pitchFamily="34" charset="0"/>
              </a:rPr>
              <a:t>reportaram</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1–3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emergências</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ano</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por</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clínica</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p>
          <a:p>
            <a:pPr marL="457200" lvl="3">
              <a:buSzPts val="1000"/>
              <a:tabLst>
                <a:tab pos="914400" algn="l"/>
              </a:tabLst>
            </a:pP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com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clinicas</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grupo</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registar</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ligeiramente</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mais</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emergências</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que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práticas</a:t>
            </a:r>
            <a:r>
              <a:rPr lang="en-US"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isoladas</a:t>
            </a:r>
            <a:endPar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SzPts val="1000"/>
              <a:buFont typeface="Courier New" panose="02070309020205020404" pitchFamily="49" charset="0"/>
              <a:buChar char="o"/>
              <a:tabLst>
                <a:tab pos="914400" algn="l"/>
              </a:tabLst>
            </a:pPr>
            <a:endPar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SzPts val="1000"/>
              <a:buFont typeface="Symbol" pitchFamily="2" charset="2"/>
              <a:buChar char=""/>
              <a:tabLst>
                <a:tab pos="457200" algn="l"/>
              </a:tabLst>
            </a:pPr>
            <a:r>
              <a:rPr lang="en-US" sz="2400" dirty="0" err="1">
                <a:latin typeface="Open Sans" panose="020B0606030504020204" pitchFamily="34" charset="0"/>
                <a:ea typeface="Open Sans" panose="020B0606030504020204" pitchFamily="34" charset="0"/>
                <a:cs typeface="Open Sans" panose="020B0606030504020204" pitchFamily="34" charset="0"/>
              </a:rPr>
              <a:t>Áreas</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r</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urais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com </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30%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mais</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emergências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que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CSP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urbanos</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Alemanha</a:t>
            </a:r>
            <a:r>
              <a:rPr lang="en-US" sz="2400" dirty="0">
                <a:latin typeface="Open Sans" panose="020B0606030504020204" pitchFamily="34" charset="0"/>
                <a:ea typeface="Open Sans" panose="020B0606030504020204" pitchFamily="34" charset="0"/>
                <a:cs typeface="Open Sans" panose="020B0606030504020204" pitchFamily="34" charset="0"/>
              </a:rPr>
              <a:t> e </a:t>
            </a:r>
            <a:r>
              <a:rPr lang="en-US" sz="2400" dirty="0" err="1">
                <a:latin typeface="Open Sans" panose="020B0606030504020204" pitchFamily="34" charset="0"/>
                <a:ea typeface="Open Sans" panose="020B0606030504020204" pitchFamily="34" charset="0"/>
                <a:cs typeface="Open Sans" panose="020B0606030504020204" pitchFamily="34" charset="0"/>
              </a:rPr>
              <a:t>Austrália</a:t>
            </a:r>
            <a:r>
              <a:rPr lang="en-US" sz="2400" dirty="0">
                <a:latin typeface="Open Sans" panose="020B0606030504020204" pitchFamily="34" charset="0"/>
                <a:ea typeface="Open Sans" panose="020B0606030504020204" pitchFamily="34" charset="0"/>
                <a:cs typeface="Open Sans" panose="020B0606030504020204" pitchFamily="34" charset="0"/>
              </a:rPr>
              <a:t>)</a:t>
            </a: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a:p>
            <a:pPr lvl="3">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19</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1125269" y="1338434"/>
            <a:ext cx="12875162"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a:p>
        </p:txBody>
      </p:sp>
      <p:sp>
        <p:nvSpPr>
          <p:cNvPr id="8" name="ZoneTexte 13">
            <a:extLst>
              <a:ext uri="{FF2B5EF4-FFF2-40B4-BE49-F238E27FC236}">
                <a16:creationId xmlns:a16="http://schemas.microsoft.com/office/drawing/2014/main" id="{D85565F1-A4DF-7CAE-3C61-A66F7B8CE405}"/>
              </a:ext>
            </a:extLst>
          </p:cNvPr>
          <p:cNvSpPr txBox="1"/>
          <p:nvPr/>
        </p:nvSpPr>
        <p:spPr>
          <a:xfrm>
            <a:off x="1125269" y="1420846"/>
            <a:ext cx="12875162" cy="1569660"/>
          </a:xfrm>
          <a:prstGeom prst="rect">
            <a:avLst/>
          </a:prstGeom>
          <a:noFill/>
        </p:spPr>
        <p:txBody>
          <a:bodyPr wrap="square">
            <a:spAutoFit/>
          </a:bodyPr>
          <a:lstStyle/>
          <a:p>
            <a:pPr algn="ctr"/>
            <a:r>
              <a:rPr lang="fr-FR" sz="4800" dirty="0" err="1">
                <a:solidFill>
                  <a:schemeClr val="bg1"/>
                </a:solidFill>
                <a:latin typeface="Anton" pitchFamily="2" charset="77"/>
              </a:rPr>
              <a:t>Emergências</a:t>
            </a:r>
            <a:r>
              <a:rPr lang="fr-FR" sz="4800" dirty="0">
                <a:solidFill>
                  <a:schemeClr val="bg1"/>
                </a:solidFill>
                <a:latin typeface="Anton" pitchFamily="2" charset="77"/>
              </a:rPr>
              <a:t> </a:t>
            </a:r>
            <a:r>
              <a:rPr lang="fr-FR" sz="4800" dirty="0" err="1">
                <a:solidFill>
                  <a:schemeClr val="bg1"/>
                </a:solidFill>
                <a:latin typeface="Anton" pitchFamily="2" charset="77"/>
              </a:rPr>
              <a:t>em</a:t>
            </a:r>
            <a:r>
              <a:rPr lang="fr-FR" sz="4800" dirty="0">
                <a:solidFill>
                  <a:schemeClr val="bg1"/>
                </a:solidFill>
                <a:latin typeface="Anton" pitchFamily="2" charset="77"/>
              </a:rPr>
              <a:t> </a:t>
            </a:r>
            <a:r>
              <a:rPr lang="fr-FR" sz="4800" dirty="0" err="1">
                <a:solidFill>
                  <a:schemeClr val="bg1"/>
                </a:solidFill>
                <a:latin typeface="Anton" pitchFamily="2" charset="77"/>
              </a:rPr>
              <a:t>Cuidados</a:t>
            </a:r>
            <a:r>
              <a:rPr lang="fr-FR" sz="4800" dirty="0">
                <a:solidFill>
                  <a:schemeClr val="bg1"/>
                </a:solidFill>
                <a:latin typeface="Anton" pitchFamily="2" charset="77"/>
              </a:rPr>
              <a:t> de </a:t>
            </a:r>
            <a:r>
              <a:rPr lang="fr-FR" sz="4800" dirty="0" err="1">
                <a:solidFill>
                  <a:schemeClr val="bg1"/>
                </a:solidFill>
                <a:latin typeface="Anton" pitchFamily="2" charset="77"/>
              </a:rPr>
              <a:t>Saúde</a:t>
            </a:r>
            <a:r>
              <a:rPr lang="fr-FR" sz="4800" dirty="0">
                <a:solidFill>
                  <a:schemeClr val="bg1"/>
                </a:solidFill>
                <a:latin typeface="Anton" pitchFamily="2" charset="77"/>
              </a:rPr>
              <a:t> </a:t>
            </a:r>
            <a:r>
              <a:rPr lang="fr-FR" sz="4800" dirty="0" err="1">
                <a:solidFill>
                  <a:schemeClr val="bg1"/>
                </a:solidFill>
                <a:latin typeface="Anton" pitchFamily="2" charset="77"/>
              </a:rPr>
              <a:t>Primários</a:t>
            </a:r>
            <a:endParaRPr lang="fr-FR" sz="4800" dirty="0">
              <a:solidFill>
                <a:schemeClr val="bg1"/>
              </a:solidFill>
              <a:latin typeface="Anton" pitchFamily="2" charset="77"/>
            </a:endParaRPr>
          </a:p>
          <a:p>
            <a:pPr algn="ctr"/>
            <a:r>
              <a:rPr lang="fr-FR" sz="4800" dirty="0">
                <a:solidFill>
                  <a:schemeClr val="bg1"/>
                </a:solidFill>
                <a:latin typeface="Anton" pitchFamily="2" charset="77"/>
              </a:rPr>
              <a:t> </a:t>
            </a:r>
            <a:endParaRPr lang="fr-FR" sz="4800" dirty="0">
              <a:solidFill>
                <a:schemeClr val="bg1"/>
              </a:solidFill>
            </a:endParaRPr>
          </a:p>
        </p:txBody>
      </p:sp>
      <p:sp>
        <p:nvSpPr>
          <p:cNvPr id="6" name="CaixaDeTexto 5">
            <a:extLst>
              <a:ext uri="{FF2B5EF4-FFF2-40B4-BE49-F238E27FC236}">
                <a16:creationId xmlns:a16="http://schemas.microsoft.com/office/drawing/2014/main" id="{5B1CDDC2-8C45-936B-EF65-21F329FEA18C}"/>
              </a:ext>
            </a:extLst>
          </p:cNvPr>
          <p:cNvSpPr txBox="1"/>
          <p:nvPr/>
        </p:nvSpPr>
        <p:spPr>
          <a:xfrm>
            <a:off x="495743" y="9619455"/>
            <a:ext cx="13748625" cy="523220"/>
          </a:xfrm>
          <a:prstGeom prst="rect">
            <a:avLst/>
          </a:prstGeom>
          <a:noFill/>
        </p:spPr>
        <p:txBody>
          <a:bodyPr wrap="square">
            <a:spAutoFit/>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dirty="0">
                <a:solidFill>
                  <a:srgbClr val="000000"/>
                </a:solidFill>
                <a:effectLst/>
                <a:latin typeface="Helvetica" pitchFamily="2" charset="0"/>
                <a:ea typeface="Calibri" panose="020F0502020204030204" pitchFamily="34" charset="0"/>
                <a:cs typeface="Helvetica" pitchFamily="2" charset="0"/>
              </a:rPr>
              <a:t>Max </a:t>
            </a:r>
            <a:r>
              <a:rPr lang="en-US" b="1" dirty="0" err="1">
                <a:solidFill>
                  <a:srgbClr val="000000"/>
                </a:solidFill>
                <a:effectLst/>
                <a:latin typeface="Helvetica" pitchFamily="2" charset="0"/>
                <a:ea typeface="Calibri" panose="020F0502020204030204" pitchFamily="34" charset="0"/>
                <a:cs typeface="Helvetica" pitchFamily="2" charset="0"/>
              </a:rPr>
              <a:t>Melzel</a:t>
            </a:r>
            <a:r>
              <a:rPr lang="en-US" b="1" dirty="0">
                <a:solidFill>
                  <a:srgbClr val="000000"/>
                </a:solidFill>
                <a:effectLst/>
                <a:latin typeface="Helvetica" pitchFamily="2" charset="0"/>
                <a:ea typeface="Calibri" panose="020F0502020204030204" pitchFamily="34" charset="0"/>
                <a:cs typeface="Helvetica" pitchFamily="2" charset="0"/>
              </a:rPr>
              <a:t>, Falk Ho</a:t>
            </a:r>
            <a:r>
              <a:rPr lang="pt-PT"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ﬀ</a:t>
            </a:r>
            <a:r>
              <a:rPr lang="en-US" b="1" dirty="0" err="1">
                <a:solidFill>
                  <a:srgbClr val="000000"/>
                </a:solidFill>
                <a:effectLst/>
                <a:latin typeface="Helvetica" pitchFamily="2" charset="0"/>
                <a:ea typeface="Calibri" panose="020F0502020204030204" pitchFamily="34" charset="0"/>
                <a:cs typeface="Helvetica" pitchFamily="2" charset="0"/>
              </a:rPr>
              <a:t>mann</a:t>
            </a:r>
            <a:r>
              <a:rPr lang="en-US" b="1" dirty="0">
                <a:solidFill>
                  <a:srgbClr val="000000"/>
                </a:solidFill>
                <a:effectLst/>
                <a:latin typeface="Helvetica" pitchFamily="2" charset="0"/>
                <a:ea typeface="Calibri" panose="020F0502020204030204" pitchFamily="34" charset="0"/>
                <a:cs typeface="Helvetica" pitchFamily="2" charset="0"/>
              </a:rPr>
              <a:t>, Michael H. Freitag &amp; Ove </a:t>
            </a:r>
            <a:r>
              <a:rPr lang="en-US" b="1" dirty="0" err="1">
                <a:solidFill>
                  <a:srgbClr val="000000"/>
                </a:solidFill>
                <a:effectLst/>
                <a:latin typeface="Helvetica" pitchFamily="2" charset="0"/>
                <a:ea typeface="Calibri" panose="020F0502020204030204" pitchFamily="34" charset="0"/>
                <a:cs typeface="Helvetica" pitchFamily="2" charset="0"/>
              </a:rPr>
              <a:t>Spreckelsen</a:t>
            </a:r>
            <a:r>
              <a:rPr lang="en-US" b="1" dirty="0">
                <a:solidFill>
                  <a:srgbClr val="000000"/>
                </a:solidFill>
                <a:effectLst/>
                <a:latin typeface="Helvetica" pitchFamily="2" charset="0"/>
                <a:ea typeface="Calibri" panose="020F0502020204030204" pitchFamily="34" charset="0"/>
                <a:cs typeface="Helvetica" pitchFamily="2" charset="0"/>
              </a:rPr>
              <a:t> (2022)</a:t>
            </a:r>
            <a:r>
              <a:rPr lang="pt-PT" b="1" dirty="0">
                <a:latin typeface="Calibri" panose="020F0502020204030204" pitchFamily="34" charset="0"/>
                <a:ea typeface="Calibri" panose="020F0502020204030204" pitchFamily="34" charset="0"/>
                <a:cs typeface="Times New Roman" panose="02020603050405020304" pitchFamily="18" charset="0"/>
              </a:rPr>
              <a:t> </a:t>
            </a:r>
            <a:r>
              <a:rPr lang="en-US" b="1" dirty="0">
                <a:solidFill>
                  <a:srgbClr val="000000"/>
                </a:solidFill>
                <a:effectLst/>
                <a:latin typeface="Helvetica" pitchFamily="2" charset="0"/>
                <a:ea typeface="Calibri" panose="020F0502020204030204" pitchFamily="34" charset="0"/>
                <a:cs typeface="Helvetica" pitchFamily="2" charset="0"/>
              </a:rPr>
              <a:t>Frequency and management of emergencies in primary care o</a:t>
            </a:r>
            <a:r>
              <a:rPr lang="pt-PT"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ﬃ</a:t>
            </a:r>
            <a:r>
              <a:rPr lang="en-US" b="1" dirty="0" err="1">
                <a:solidFill>
                  <a:srgbClr val="000000"/>
                </a:solidFill>
                <a:effectLst/>
                <a:latin typeface="Helvetica" pitchFamily="2" charset="0"/>
                <a:ea typeface="Calibri" panose="020F0502020204030204" pitchFamily="34" charset="0"/>
                <a:cs typeface="Helvetica" pitchFamily="2" charset="0"/>
              </a:rPr>
              <a:t>ces</a:t>
            </a:r>
            <a:r>
              <a:rPr lang="en-US" b="1" dirty="0">
                <a:solidFill>
                  <a:srgbClr val="000000"/>
                </a:solidFill>
                <a:effectLst/>
                <a:latin typeface="Helvetica" pitchFamily="2" charset="0"/>
                <a:ea typeface="Calibri" panose="020F0502020204030204" pitchFamily="34" charset="0"/>
                <a:cs typeface="Helvetica" pitchFamily="2" charset="0"/>
              </a:rPr>
              <a:t>: A cross-sectional</a:t>
            </a:r>
            <a:endParaRPr lang="pt-PT" b="1" dirty="0">
              <a:effectLst/>
              <a:latin typeface="Calibri" panose="020F0502020204030204" pitchFamily="34" charset="0"/>
              <a:ea typeface="Calibri" panose="020F0502020204030204" pitchFamily="34" charset="0"/>
              <a:cs typeface="Times New Roman" panose="02020603050405020304" pitchFamily="18" charset="0"/>
            </a:endParaRPr>
          </a:p>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dirty="0">
                <a:solidFill>
                  <a:srgbClr val="000000"/>
                </a:solidFill>
                <a:effectLst/>
                <a:latin typeface="Helvetica" pitchFamily="2" charset="0"/>
                <a:ea typeface="Calibri" panose="020F0502020204030204" pitchFamily="34" charset="0"/>
                <a:cs typeface="Helvetica" pitchFamily="2" charset="0"/>
              </a:rPr>
              <a:t>study in northwestern Germany, European Journal of General Practice, 28:1, 209-216, DOI:</a:t>
            </a:r>
            <a:r>
              <a:rPr lang="pt-PT" b="1" dirty="0">
                <a:solidFill>
                  <a:srgbClr val="000000"/>
                </a:solidFill>
                <a:effectLst/>
                <a:latin typeface="Helvetica" pitchFamily="2" charset="0"/>
                <a:ea typeface="Calibri" panose="020F0502020204030204" pitchFamily="34" charset="0"/>
                <a:cs typeface="Helvetica" pitchFamily="2" charset="0"/>
              </a:rPr>
              <a:t>10.1080/13814788.2022.2094912</a:t>
            </a:r>
            <a:endParaRPr lang="pt-PT"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1458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402173AC-5EAA-C2FC-6857-24AEDC1C5D3B}"/>
              </a:ext>
            </a:extLst>
          </p:cNvPr>
          <p:cNvSpPr txBox="1"/>
          <p:nvPr/>
        </p:nvSpPr>
        <p:spPr>
          <a:xfrm>
            <a:off x="1019174" y="3143034"/>
            <a:ext cx="13519786" cy="5016758"/>
          </a:xfrm>
          <a:prstGeom prst="rect">
            <a:avLst/>
          </a:prstGeom>
          <a:noFill/>
        </p:spPr>
        <p:txBody>
          <a:bodyPr wrap="square">
            <a:spAutoFit/>
          </a:bodyPr>
          <a:lstStyle/>
          <a:p>
            <a:endParaRPr lang="fr-FR" sz="8000" dirty="0">
              <a:solidFill>
                <a:srgbClr val="E9521E"/>
              </a:solidFill>
              <a:latin typeface="Anton" pitchFamily="2" charset="0"/>
              <a:ea typeface="Open Sans Extrabold" panose="020B0606030504020204" pitchFamily="34" charset="0"/>
              <a:cs typeface="Open Sans Extrabold" panose="020B0606030504020204" pitchFamily="34" charset="0"/>
            </a:endParaRPr>
          </a:p>
          <a:p>
            <a:pPr algn="ctr"/>
            <a:r>
              <a:rPr lang="fr-FR" sz="8000" dirty="0" err="1">
                <a:solidFill>
                  <a:srgbClr val="E9521E"/>
                </a:solidFill>
                <a:latin typeface="Anton" pitchFamily="2" charset="0"/>
                <a:ea typeface="Open Sans Extrabold" panose="020B0606030504020204" pitchFamily="34" charset="0"/>
                <a:cs typeface="Open Sans Extrabold" panose="020B0606030504020204" pitchFamily="34" charset="0"/>
              </a:rPr>
              <a:t>Emergências</a:t>
            </a:r>
            <a:r>
              <a:rPr lang="fr-FR" sz="8000" dirty="0">
                <a:solidFill>
                  <a:srgbClr val="E9521E"/>
                </a:solidFill>
                <a:latin typeface="Anton" pitchFamily="2" charset="0"/>
                <a:ea typeface="Open Sans Extrabold" panose="020B0606030504020204" pitchFamily="34" charset="0"/>
                <a:cs typeface="Open Sans Extrabold" panose="020B0606030504020204" pitchFamily="34" charset="0"/>
              </a:rPr>
              <a:t> no âmbito  </a:t>
            </a:r>
          </a:p>
          <a:p>
            <a:pPr algn="just"/>
            <a:r>
              <a:rPr lang="fr-FR" sz="8000" dirty="0">
                <a:solidFill>
                  <a:srgbClr val="E9521E"/>
                </a:solidFill>
                <a:latin typeface="Anton" pitchFamily="2" charset="0"/>
                <a:ea typeface="Open Sans Extrabold" panose="020B0606030504020204" pitchFamily="34" charset="0"/>
                <a:cs typeface="Open Sans Extrabold" panose="020B0606030504020204" pitchFamily="34" charset="0"/>
              </a:rPr>
              <a:t>                         dos </a:t>
            </a:r>
          </a:p>
          <a:p>
            <a:r>
              <a:rPr lang="fr-FR" sz="8000" dirty="0">
                <a:solidFill>
                  <a:srgbClr val="E9521E"/>
                </a:solidFill>
                <a:latin typeface="Anton" pitchFamily="2" charset="0"/>
                <a:ea typeface="Open Sans Extrabold" panose="020B0606030504020204" pitchFamily="34" charset="0"/>
                <a:cs typeface="Open Sans Extrabold" panose="020B0606030504020204" pitchFamily="34" charset="0"/>
              </a:rPr>
              <a:t>    </a:t>
            </a:r>
            <a:r>
              <a:rPr lang="fr-FR" sz="8000" dirty="0" err="1">
                <a:solidFill>
                  <a:srgbClr val="E9521E"/>
                </a:solidFill>
                <a:latin typeface="Anton" pitchFamily="2" charset="0"/>
                <a:ea typeface="Open Sans Extrabold" panose="020B0606030504020204" pitchFamily="34" charset="0"/>
                <a:cs typeface="Open Sans Extrabold" panose="020B0606030504020204" pitchFamily="34" charset="0"/>
              </a:rPr>
              <a:t>Cuidados</a:t>
            </a:r>
            <a:r>
              <a:rPr lang="fr-FR" sz="8000" dirty="0">
                <a:solidFill>
                  <a:srgbClr val="E9521E"/>
                </a:solidFill>
                <a:latin typeface="Anton" pitchFamily="2" charset="0"/>
                <a:ea typeface="Open Sans Extrabold" panose="020B0606030504020204" pitchFamily="34" charset="0"/>
                <a:cs typeface="Open Sans Extrabold" panose="020B0606030504020204" pitchFamily="34" charset="0"/>
              </a:rPr>
              <a:t> de </a:t>
            </a:r>
            <a:r>
              <a:rPr lang="fr-FR" sz="8000" dirty="0" err="1">
                <a:solidFill>
                  <a:srgbClr val="E9521E"/>
                </a:solidFill>
                <a:latin typeface="Anton" pitchFamily="2" charset="0"/>
                <a:ea typeface="Open Sans Extrabold" panose="020B0606030504020204" pitchFamily="34" charset="0"/>
                <a:cs typeface="Open Sans Extrabold" panose="020B0606030504020204" pitchFamily="34" charset="0"/>
              </a:rPr>
              <a:t>Saúde</a:t>
            </a:r>
            <a:r>
              <a:rPr lang="fr-FR" sz="8000" dirty="0">
                <a:solidFill>
                  <a:srgbClr val="E9521E"/>
                </a:solidFill>
                <a:latin typeface="Anton" pitchFamily="2" charset="0"/>
                <a:ea typeface="Open Sans Extrabold" panose="020B0606030504020204" pitchFamily="34" charset="0"/>
                <a:cs typeface="Open Sans Extrabold" panose="020B0606030504020204" pitchFamily="34" charset="0"/>
              </a:rPr>
              <a:t> </a:t>
            </a:r>
            <a:r>
              <a:rPr lang="fr-FR" sz="8000" dirty="0" err="1">
                <a:solidFill>
                  <a:srgbClr val="E9521E"/>
                </a:solidFill>
                <a:latin typeface="Anton" pitchFamily="2" charset="0"/>
                <a:ea typeface="Open Sans Extrabold" panose="020B0606030504020204" pitchFamily="34" charset="0"/>
                <a:cs typeface="Open Sans Extrabold" panose="020B0606030504020204" pitchFamily="34" charset="0"/>
              </a:rPr>
              <a:t>Primários</a:t>
            </a:r>
            <a:r>
              <a:rPr lang="fr-FR" sz="8000" dirty="0">
                <a:solidFill>
                  <a:srgbClr val="E9521E"/>
                </a:solidFill>
                <a:latin typeface="Anton" pitchFamily="2" charset="0"/>
                <a:ea typeface="Open Sans Extrabold" panose="020B0606030504020204" pitchFamily="34" charset="0"/>
                <a:cs typeface="Open Sans Extrabold" panose="020B0606030504020204" pitchFamily="34" charset="0"/>
              </a:rPr>
              <a:t>  </a:t>
            </a:r>
            <a:endParaRPr lang="pt-PT" sz="8000" dirty="0">
              <a:latin typeface="Anton" pitchFamily="2" charset="0"/>
            </a:endParaRPr>
          </a:p>
        </p:txBody>
      </p:sp>
      <p:pic>
        <p:nvPicPr>
          <p:cNvPr id="5" name="Imagem 4">
            <a:extLst>
              <a:ext uri="{FF2B5EF4-FFF2-40B4-BE49-F238E27FC236}">
                <a16:creationId xmlns:a16="http://schemas.microsoft.com/office/drawing/2014/main" id="{1F7D8FE2-8455-45F5-29B9-4FC01658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450" y="363959"/>
            <a:ext cx="3200400" cy="1918959"/>
          </a:xfrm>
          <a:prstGeom prst="rect">
            <a:avLst/>
          </a:prstGeom>
        </p:spPr>
      </p:pic>
      <p:sp>
        <p:nvSpPr>
          <p:cNvPr id="6" name="object 6">
            <a:extLst>
              <a:ext uri="{FF2B5EF4-FFF2-40B4-BE49-F238E27FC236}">
                <a16:creationId xmlns:a16="http://schemas.microsoft.com/office/drawing/2014/main" id="{68326866-083C-E7A0-3974-77AFFDC19584}"/>
              </a:ext>
            </a:extLst>
          </p:cNvPr>
          <p:cNvSpPr/>
          <p:nvPr/>
        </p:nvSpPr>
        <p:spPr>
          <a:xfrm>
            <a:off x="1019175" y="2019562"/>
            <a:ext cx="3200399" cy="389092"/>
          </a:xfrm>
          <a:custGeom>
            <a:avLst/>
            <a:gdLst/>
            <a:ahLst/>
            <a:cxnLst/>
            <a:rect l="l" t="t" r="r" b="b"/>
            <a:pathLst>
              <a:path w="7604125" h="581659">
                <a:moveTo>
                  <a:pt x="7603655" y="0"/>
                </a:moveTo>
                <a:lnTo>
                  <a:pt x="0" y="0"/>
                </a:lnTo>
                <a:lnTo>
                  <a:pt x="0" y="581469"/>
                </a:lnTo>
                <a:lnTo>
                  <a:pt x="7603655" y="581469"/>
                </a:lnTo>
                <a:lnTo>
                  <a:pt x="7603655" y="0"/>
                </a:lnTo>
                <a:close/>
              </a:path>
            </a:pathLst>
          </a:custGeom>
          <a:solidFill>
            <a:srgbClr val="E9521E"/>
          </a:solidFill>
        </p:spPr>
        <p:txBody>
          <a:bodyPr wrap="square" lIns="0" tIns="0" rIns="0" bIns="0" rtlCol="0"/>
          <a:lstStyle/>
          <a:p>
            <a:endParaRPr/>
          </a:p>
        </p:txBody>
      </p:sp>
      <p:sp>
        <p:nvSpPr>
          <p:cNvPr id="7" name="ZoneTexte 8">
            <a:extLst>
              <a:ext uri="{FF2B5EF4-FFF2-40B4-BE49-F238E27FC236}">
                <a16:creationId xmlns:a16="http://schemas.microsoft.com/office/drawing/2014/main" id="{A564B80D-39B7-EDFD-C096-5D248383DBA5}"/>
              </a:ext>
            </a:extLst>
          </p:cNvPr>
          <p:cNvSpPr txBox="1"/>
          <p:nvPr/>
        </p:nvSpPr>
        <p:spPr>
          <a:xfrm>
            <a:off x="1019174" y="2070100"/>
            <a:ext cx="3200401" cy="338554"/>
          </a:xfrm>
          <a:prstGeom prst="rect">
            <a:avLst/>
          </a:prstGeom>
          <a:noFill/>
        </p:spPr>
        <p:txBody>
          <a:bodyPr wrap="square">
            <a:spAutoFit/>
          </a:bodyPr>
          <a:lstStyle/>
          <a:p>
            <a:pPr algn="ctr"/>
            <a:r>
              <a:rPr lang="pt-PT" sz="1600" dirty="0">
                <a:solidFill>
                  <a:schemeClr val="bg1"/>
                </a:solidFill>
                <a:latin typeface="Anton" pitchFamily="2" charset="77"/>
              </a:rPr>
              <a:t>LUTAMOS TAMBÉM CONTRA A INJUSTIÇA</a:t>
            </a:r>
            <a:endParaRPr lang="fr-FR"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3" name="object 3"/>
          <p:cNvSpPr txBox="1">
            <a:spLocks noGrp="1"/>
          </p:cNvSpPr>
          <p:nvPr>
            <p:ph type="title"/>
          </p:nvPr>
        </p:nvSpPr>
        <p:spPr>
          <a:xfrm>
            <a:off x="1125269" y="1350127"/>
            <a:ext cx="13119100" cy="566822"/>
          </a:xfrm>
          <a:prstGeom prst="rect">
            <a:avLst/>
          </a:prstGeom>
        </p:spPr>
        <p:txBody>
          <a:bodyPr vert="horz" wrap="square" lIns="0" tIns="12700" rIns="0" bIns="0" rtlCol="0">
            <a:spAutoFit/>
          </a:bodyPr>
          <a:lstStyle/>
          <a:p>
            <a:pPr marL="360680" marR="5080" indent="-348615" algn="ctr">
              <a:lnSpc>
                <a:spcPct val="100000"/>
              </a:lnSpc>
              <a:spcBef>
                <a:spcPts val="100"/>
              </a:spcBef>
            </a:pPr>
            <a:r>
              <a:rPr lang="pt-PT" sz="3600" dirty="0">
                <a:latin typeface="Anton" pitchFamily="2" charset="77"/>
              </a:rPr>
              <a:t>TÍTULO 1</a:t>
            </a:r>
            <a:endParaRPr sz="3600" dirty="0">
              <a:latin typeface="Anton" pitchFamily="2" charset="77"/>
            </a:endParaRPr>
          </a:p>
        </p:txBody>
      </p:sp>
      <p:sp>
        <p:nvSpPr>
          <p:cNvPr id="4" name="object 4"/>
          <p:cNvSpPr txBox="1"/>
          <p:nvPr/>
        </p:nvSpPr>
        <p:spPr>
          <a:xfrm>
            <a:off x="430306" y="2832100"/>
            <a:ext cx="14200094" cy="5205977"/>
          </a:xfrm>
          <a:prstGeom prst="rect">
            <a:avLst/>
          </a:prstGeom>
        </p:spPr>
        <p:txBody>
          <a:bodyPr vert="horz" wrap="square" lIns="0" tIns="12700" rIns="0" bIns="0" rtlCol="0">
            <a:spAutoFit/>
          </a:bodyPr>
          <a:lstStyle/>
          <a:p>
            <a:pPr>
              <a:spcBef>
                <a:spcPts val="100"/>
              </a:spcBef>
            </a:pPr>
            <a:r>
              <a:rPr lang="pt-PT" sz="4400" dirty="0" err="1">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Objectivos</a:t>
            </a:r>
            <a:r>
              <a:rPr lang="pt-PT" sz="4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 das Unidades de Saúde de Cuidados de Saúde Primários (USF, UCSP)</a:t>
            </a: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165100" indent="-165100">
              <a:lnSpc>
                <a:spcPct val="200000"/>
              </a:lnSpc>
              <a:spcBef>
                <a:spcPts val="1200"/>
              </a:spcBef>
              <a:spcAft>
                <a:spcPts val="0"/>
              </a:spcAft>
              <a:tabLst>
                <a:tab pos="63500" algn="r"/>
                <a:tab pos="165100" algn="l"/>
              </a:tabLst>
            </a:pPr>
            <a:r>
              <a:rPr lang="pt-PT" sz="2400"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	•	Promoção e vigilância da saúde, prevenção, diagnóstico e tratamento de doenças.</a:t>
            </a:r>
            <a:endParaRPr lang="pt-PT" sz="2400" dirty="0">
              <a:effectLst/>
              <a:latin typeface="Open Sans" panose="020B0606030504020204" pitchFamily="34" charset="0"/>
              <a:ea typeface="Open Sans" panose="020B0606030504020204" pitchFamily="34" charset="0"/>
              <a:cs typeface="Open Sans" panose="020B0606030504020204" pitchFamily="34" charset="0"/>
            </a:endParaRPr>
          </a:p>
          <a:p>
            <a:pPr marL="165100" indent="-165100">
              <a:lnSpc>
                <a:spcPct val="200000"/>
              </a:lnSpc>
              <a:spcBef>
                <a:spcPts val="1200"/>
              </a:spcBef>
              <a:spcAft>
                <a:spcPts val="0"/>
              </a:spcAft>
              <a:tabLst>
                <a:tab pos="63500" algn="r"/>
                <a:tab pos="165100" algn="l"/>
              </a:tabLst>
            </a:pPr>
            <a:r>
              <a:rPr lang="pt-PT" sz="2400"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	•	Vigilância epidemiológica, formação profissional e investigação em cuidados de saúde.</a:t>
            </a:r>
            <a:endParaRPr lang="pt-PT" sz="2400" dirty="0">
              <a:effectLst/>
              <a:latin typeface="Open Sans" panose="020B0606030504020204" pitchFamily="34" charset="0"/>
              <a:ea typeface="Open Sans" panose="020B0606030504020204" pitchFamily="34" charset="0"/>
              <a:cs typeface="Open Sans" panose="020B0606030504020204" pitchFamily="34" charset="0"/>
            </a:endParaRPr>
          </a:p>
          <a:p>
            <a:pPr marL="165100" indent="-165100">
              <a:lnSpc>
                <a:spcPct val="200000"/>
              </a:lnSpc>
              <a:spcBef>
                <a:spcPts val="1200"/>
              </a:spcBef>
              <a:spcAft>
                <a:spcPts val="0"/>
              </a:spcAft>
              <a:tabLst>
                <a:tab pos="63500" algn="r"/>
                <a:tab pos="165100" algn="l"/>
              </a:tabLst>
            </a:pPr>
            <a:r>
              <a:rPr lang="pt-PT" sz="2400"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	•	Melhoria contínua da qualidade dos cuidados e monitorização de resultados.</a:t>
            </a:r>
            <a:endParaRPr lang="pt-PT" sz="2400" dirty="0">
              <a:effectLst/>
              <a:latin typeface="Open Sans" panose="020B0606030504020204" pitchFamily="34" charset="0"/>
              <a:ea typeface="Open Sans" panose="020B0606030504020204" pitchFamily="34" charset="0"/>
              <a:cs typeface="Open Sans" panose="020B0606030504020204" pitchFamily="34" charset="0"/>
            </a:endParaRPr>
          </a:p>
          <a:p>
            <a:pPr marL="165100" indent="-165100">
              <a:lnSpc>
                <a:spcPct val="200000"/>
              </a:lnSpc>
              <a:spcBef>
                <a:spcPts val="1200"/>
              </a:spcBef>
              <a:spcAft>
                <a:spcPts val="0"/>
              </a:spcAft>
              <a:tabLst>
                <a:tab pos="63500" algn="r"/>
                <a:tab pos="165100" algn="l"/>
              </a:tabLst>
            </a:pPr>
            <a:r>
              <a:rPr lang="pt-PT" sz="2400"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	•	Dever ético e legal de</a:t>
            </a:r>
            <a:r>
              <a:rPr lang="pt-PT" sz="2400" b="1"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 </a:t>
            </a:r>
            <a:r>
              <a:rPr lang="pt-PT" sz="2400" b="1" u="sng"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prestar </a:t>
            </a:r>
            <a:r>
              <a:rPr lang="pt-PT" sz="2400" b="1" u="sng" dirty="0">
                <a:solidFill>
                  <a:srgbClr val="0E0E0E"/>
                </a:solidFill>
                <a:latin typeface="Open Sans" panose="020B0606030504020204" pitchFamily="34" charset="0"/>
                <a:ea typeface="Open Sans" panose="020B0606030504020204" pitchFamily="34" charset="0"/>
                <a:cs typeface="Open Sans" panose="020B0606030504020204" pitchFamily="34" charset="0"/>
              </a:rPr>
              <a:t>o </a:t>
            </a:r>
            <a:r>
              <a:rPr lang="pt-PT" sz="2400" b="1" u="sng"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melhor atendimento em situações de urgência/emergência</a:t>
            </a:r>
            <a:r>
              <a:rPr lang="pt-PT" sz="2400" b="1"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a:t>
            </a: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20</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1125269" y="1338434"/>
            <a:ext cx="12875162"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a:p>
        </p:txBody>
      </p:sp>
      <p:sp>
        <p:nvSpPr>
          <p:cNvPr id="8" name="ZoneTexte 13">
            <a:extLst>
              <a:ext uri="{FF2B5EF4-FFF2-40B4-BE49-F238E27FC236}">
                <a16:creationId xmlns:a16="http://schemas.microsoft.com/office/drawing/2014/main" id="{D85565F1-A4DF-7CAE-3C61-A66F7B8CE405}"/>
              </a:ext>
            </a:extLst>
          </p:cNvPr>
          <p:cNvSpPr txBox="1"/>
          <p:nvPr/>
        </p:nvSpPr>
        <p:spPr>
          <a:xfrm>
            <a:off x="1125269" y="1420846"/>
            <a:ext cx="12875162" cy="1569660"/>
          </a:xfrm>
          <a:prstGeom prst="rect">
            <a:avLst/>
          </a:prstGeom>
          <a:noFill/>
        </p:spPr>
        <p:txBody>
          <a:bodyPr wrap="square">
            <a:spAutoFit/>
          </a:bodyPr>
          <a:lstStyle/>
          <a:p>
            <a:pPr algn="ctr"/>
            <a:r>
              <a:rPr lang="fr-FR" sz="4800" dirty="0" err="1">
                <a:solidFill>
                  <a:schemeClr val="bg1"/>
                </a:solidFill>
                <a:latin typeface="Anton" pitchFamily="2" charset="77"/>
              </a:rPr>
              <a:t>Emergências</a:t>
            </a:r>
            <a:r>
              <a:rPr lang="fr-FR" sz="4800" dirty="0">
                <a:solidFill>
                  <a:schemeClr val="bg1"/>
                </a:solidFill>
                <a:latin typeface="Anton" pitchFamily="2" charset="77"/>
              </a:rPr>
              <a:t> </a:t>
            </a:r>
            <a:r>
              <a:rPr lang="fr-FR" sz="4800" dirty="0" err="1">
                <a:solidFill>
                  <a:schemeClr val="bg1"/>
                </a:solidFill>
                <a:latin typeface="Anton" pitchFamily="2" charset="77"/>
              </a:rPr>
              <a:t>em</a:t>
            </a:r>
            <a:r>
              <a:rPr lang="fr-FR" sz="4800" dirty="0">
                <a:solidFill>
                  <a:schemeClr val="bg1"/>
                </a:solidFill>
                <a:latin typeface="Anton" pitchFamily="2" charset="77"/>
              </a:rPr>
              <a:t> </a:t>
            </a:r>
            <a:r>
              <a:rPr lang="fr-FR" sz="4800" dirty="0" err="1">
                <a:solidFill>
                  <a:schemeClr val="bg1"/>
                </a:solidFill>
                <a:latin typeface="Anton" pitchFamily="2" charset="77"/>
              </a:rPr>
              <a:t>Cuidados</a:t>
            </a:r>
            <a:r>
              <a:rPr lang="fr-FR" sz="4800" dirty="0">
                <a:solidFill>
                  <a:schemeClr val="bg1"/>
                </a:solidFill>
                <a:latin typeface="Anton" pitchFamily="2" charset="77"/>
              </a:rPr>
              <a:t> de </a:t>
            </a:r>
            <a:r>
              <a:rPr lang="fr-FR" sz="4800" dirty="0" err="1">
                <a:solidFill>
                  <a:schemeClr val="bg1"/>
                </a:solidFill>
                <a:latin typeface="Anton" pitchFamily="2" charset="77"/>
              </a:rPr>
              <a:t>Saúde</a:t>
            </a:r>
            <a:r>
              <a:rPr lang="fr-FR" sz="4800" dirty="0">
                <a:solidFill>
                  <a:schemeClr val="bg1"/>
                </a:solidFill>
                <a:latin typeface="Anton" pitchFamily="2" charset="77"/>
              </a:rPr>
              <a:t> </a:t>
            </a:r>
            <a:r>
              <a:rPr lang="fr-FR" sz="4800" dirty="0" err="1">
                <a:solidFill>
                  <a:schemeClr val="bg1"/>
                </a:solidFill>
                <a:latin typeface="Anton" pitchFamily="2" charset="77"/>
              </a:rPr>
              <a:t>Primários</a:t>
            </a:r>
            <a:endParaRPr lang="fr-FR" sz="4800" dirty="0">
              <a:solidFill>
                <a:schemeClr val="bg1"/>
              </a:solidFill>
              <a:latin typeface="Anton" pitchFamily="2" charset="77"/>
            </a:endParaRPr>
          </a:p>
          <a:p>
            <a:pPr algn="ctr"/>
            <a:r>
              <a:rPr lang="fr-FR" sz="4800" dirty="0">
                <a:solidFill>
                  <a:schemeClr val="bg1"/>
                </a:solidFill>
                <a:latin typeface="Anton" pitchFamily="2" charset="77"/>
              </a:rPr>
              <a:t> </a:t>
            </a:r>
            <a:endParaRPr lang="fr-FR" sz="4800" dirty="0">
              <a:solidFill>
                <a:schemeClr val="bg1"/>
              </a:solidFill>
            </a:endParaRPr>
          </a:p>
        </p:txBody>
      </p:sp>
      <p:sp>
        <p:nvSpPr>
          <p:cNvPr id="5" name="CaixaDeTexto 4">
            <a:extLst>
              <a:ext uri="{FF2B5EF4-FFF2-40B4-BE49-F238E27FC236}">
                <a16:creationId xmlns:a16="http://schemas.microsoft.com/office/drawing/2014/main" id="{3210FA48-B8F9-B919-B46A-A2BFFCCC1E47}"/>
              </a:ext>
            </a:extLst>
          </p:cNvPr>
          <p:cNvSpPr txBox="1"/>
          <p:nvPr/>
        </p:nvSpPr>
        <p:spPr>
          <a:xfrm>
            <a:off x="495743" y="9802337"/>
            <a:ext cx="13748625" cy="307777"/>
          </a:xfrm>
          <a:prstGeom prst="rect">
            <a:avLst/>
          </a:prstGeom>
          <a:noFill/>
        </p:spPr>
        <p:txBody>
          <a:bodyPr wrap="square">
            <a:spAutoFit/>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b="1" dirty="0">
                <a:solidFill>
                  <a:srgbClr val="000000"/>
                </a:solidFill>
                <a:effectLst/>
                <a:latin typeface="Helvetica" pitchFamily="2" charset="0"/>
                <a:ea typeface="Calibri" panose="020F0502020204030204" pitchFamily="34" charset="0"/>
                <a:cs typeface="Calibri" panose="020F0502020204030204" pitchFamily="34" charset="0"/>
              </a:rPr>
              <a:t>Miguel Oliveira.</a:t>
            </a:r>
            <a:r>
              <a:rPr lang="pt-PT" b="1" dirty="0">
                <a:solidFill>
                  <a:srgbClr val="0E4242"/>
                </a:solidFill>
                <a:effectLst/>
                <a:latin typeface="Helvetica" pitchFamily="2" charset="0"/>
                <a:ea typeface="Calibri" panose="020F0502020204030204" pitchFamily="34" charset="0"/>
                <a:cs typeface="Calibri" panose="020F0502020204030204" pitchFamily="34" charset="0"/>
              </a:rPr>
              <a:t> Formação em suporte avançado de vida. A experiência de uma sub-região. </a:t>
            </a:r>
            <a:r>
              <a:rPr lang="pt-PT" b="1" dirty="0" err="1">
                <a:solidFill>
                  <a:srgbClr val="0E4242"/>
                </a:solidFill>
                <a:effectLst/>
                <a:latin typeface="Helvetica" pitchFamily="2" charset="0"/>
                <a:ea typeface="Calibri" panose="020F0502020204030204" pitchFamily="34" charset="0"/>
                <a:cs typeface="Calibri" panose="020F0502020204030204" pitchFamily="34" charset="0"/>
              </a:rPr>
              <a:t>Rev</a:t>
            </a:r>
            <a:r>
              <a:rPr lang="pt-PT" b="1" dirty="0">
                <a:solidFill>
                  <a:srgbClr val="0E4242"/>
                </a:solidFill>
                <a:effectLst/>
                <a:latin typeface="Helvetica" pitchFamily="2" charset="0"/>
                <a:ea typeface="Calibri" panose="020F0502020204030204" pitchFamily="34" charset="0"/>
                <a:cs typeface="Calibri" panose="020F0502020204030204" pitchFamily="34" charset="0"/>
              </a:rPr>
              <a:t> </a:t>
            </a:r>
            <a:r>
              <a:rPr lang="pt-PT" b="1" dirty="0" err="1">
                <a:solidFill>
                  <a:srgbClr val="0E4242"/>
                </a:solidFill>
                <a:effectLst/>
                <a:latin typeface="Helvetica" pitchFamily="2" charset="0"/>
                <a:ea typeface="Calibri" panose="020F0502020204030204" pitchFamily="34" charset="0"/>
                <a:cs typeface="Calibri" panose="020F0502020204030204" pitchFamily="34" charset="0"/>
              </a:rPr>
              <a:t>Port</a:t>
            </a:r>
            <a:r>
              <a:rPr lang="pt-PT" b="1" dirty="0">
                <a:solidFill>
                  <a:srgbClr val="0E4242"/>
                </a:solidFill>
                <a:effectLst/>
                <a:latin typeface="Helvetica" pitchFamily="2" charset="0"/>
                <a:ea typeface="Calibri" panose="020F0502020204030204" pitchFamily="34" charset="0"/>
                <a:cs typeface="Calibri" panose="020F0502020204030204" pitchFamily="34" charset="0"/>
              </a:rPr>
              <a:t> </a:t>
            </a:r>
            <a:r>
              <a:rPr lang="pt-PT" b="1" dirty="0" err="1">
                <a:solidFill>
                  <a:srgbClr val="0E4242"/>
                </a:solidFill>
                <a:effectLst/>
                <a:latin typeface="Helvetica" pitchFamily="2" charset="0"/>
                <a:ea typeface="Calibri" panose="020F0502020204030204" pitchFamily="34" charset="0"/>
                <a:cs typeface="Calibri" panose="020F0502020204030204" pitchFamily="34" charset="0"/>
              </a:rPr>
              <a:t>Clin</a:t>
            </a:r>
            <a:r>
              <a:rPr lang="pt-PT" b="1" dirty="0">
                <a:solidFill>
                  <a:srgbClr val="0E4242"/>
                </a:solidFill>
                <a:effectLst/>
                <a:latin typeface="Helvetica" pitchFamily="2" charset="0"/>
                <a:ea typeface="Calibri" panose="020F0502020204030204" pitchFamily="34" charset="0"/>
                <a:cs typeface="Calibri" panose="020F0502020204030204" pitchFamily="34" charset="0"/>
              </a:rPr>
              <a:t> Geral</a:t>
            </a:r>
            <a:r>
              <a:rPr lang="pt-PT" b="1" dirty="0">
                <a:solidFill>
                  <a:srgbClr val="535353"/>
                </a:solidFill>
                <a:effectLst/>
                <a:latin typeface="Helvetica" pitchFamily="2" charset="0"/>
                <a:ea typeface="Calibri" panose="020F0502020204030204" pitchFamily="34" charset="0"/>
                <a:cs typeface="Calibri" panose="020F0502020204030204" pitchFamily="34" charset="0"/>
              </a:rPr>
              <a:t>2010;26:308-12</a:t>
            </a:r>
            <a:endParaRPr lang="pt-PT" b="1" dirty="0">
              <a:effectLst/>
              <a:latin typeface="Helvetica"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9924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3" name="object 3"/>
          <p:cNvSpPr txBox="1">
            <a:spLocks noGrp="1"/>
          </p:cNvSpPr>
          <p:nvPr>
            <p:ph type="title"/>
          </p:nvPr>
        </p:nvSpPr>
        <p:spPr>
          <a:xfrm>
            <a:off x="1125269" y="1350127"/>
            <a:ext cx="13119100" cy="566822"/>
          </a:xfrm>
          <a:prstGeom prst="rect">
            <a:avLst/>
          </a:prstGeom>
        </p:spPr>
        <p:txBody>
          <a:bodyPr vert="horz" wrap="square" lIns="0" tIns="12700" rIns="0" bIns="0" rtlCol="0">
            <a:spAutoFit/>
          </a:bodyPr>
          <a:lstStyle/>
          <a:p>
            <a:pPr marL="360680" marR="5080" indent="-348615" algn="ctr">
              <a:lnSpc>
                <a:spcPct val="100000"/>
              </a:lnSpc>
              <a:spcBef>
                <a:spcPts val="100"/>
              </a:spcBef>
            </a:pPr>
            <a:r>
              <a:rPr lang="pt-PT" sz="3600" dirty="0">
                <a:latin typeface="Anton" pitchFamily="2" charset="77"/>
              </a:rPr>
              <a:t>TÍTULO 1</a:t>
            </a:r>
            <a:endParaRPr sz="3600" dirty="0">
              <a:latin typeface="Anton" pitchFamily="2" charset="77"/>
            </a:endParaRPr>
          </a:p>
        </p:txBody>
      </p:sp>
      <p:sp>
        <p:nvSpPr>
          <p:cNvPr id="4" name="object 4"/>
          <p:cNvSpPr txBox="1"/>
          <p:nvPr/>
        </p:nvSpPr>
        <p:spPr>
          <a:xfrm>
            <a:off x="881773" y="2832100"/>
            <a:ext cx="14579899" cy="4675767"/>
          </a:xfrm>
          <a:prstGeom prst="rect">
            <a:avLst/>
          </a:prstGeom>
        </p:spPr>
        <p:txBody>
          <a:bodyPr vert="horz" wrap="square" lIns="0" tIns="12700" rIns="0" bIns="0" rtlCol="0">
            <a:spAutoFit/>
          </a:bodyPr>
          <a:lstStyle/>
          <a:p>
            <a:pPr marL="742950" indent="-742950">
              <a:lnSpc>
                <a:spcPct val="20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3200" b="1"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1971: Criação do Sistema Nacional de Emergência Médica</a:t>
            </a:r>
          </a:p>
          <a:p>
            <a:pPr marL="742950" indent="-742950">
              <a:lnSpc>
                <a:spcPct val="20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3200" b="1"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1980s: Introdução do Número de Emergência – 112</a:t>
            </a:r>
          </a:p>
          <a:p>
            <a:pPr marL="742950" indent="-742950">
              <a:lnSpc>
                <a:spcPct val="20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3200" b="1"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1990s: Desenvolvimento de Meios e Equipas</a:t>
            </a:r>
            <a:r>
              <a:rPr lang="pt-PT" sz="40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40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            </a:t>
            </a:r>
            <a:r>
              <a:rPr lang="pt-PT" sz="24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ambulâncias do INEM, médicos e enfermeiros especializados, CODU</a:t>
            </a:r>
            <a:endParaRPr lang="pt-PT" sz="3200" b="1" dirty="0">
              <a:solidFill>
                <a:srgbClr val="0E0E0E"/>
              </a:solidFill>
              <a:effectLst/>
              <a:latin typeface="System Font"/>
              <a:ea typeface="Calibri" panose="020F0502020204030204" pitchFamily="34" charset="0"/>
              <a:cs typeface="System Font"/>
            </a:endParaRPr>
          </a:p>
          <a:p>
            <a:pPr marL="742950" indent="-742950">
              <a:lnSpc>
                <a:spcPct val="20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3200" b="1"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2000s: Expansão dos Helicópteros de Emergência</a:t>
            </a:r>
            <a:endParaRPr lang="pt-PT" sz="2800" dirty="0">
              <a:solidFill>
                <a:srgbClr val="E9521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21</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1125269" y="1338434"/>
            <a:ext cx="12875162"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a:p>
        </p:txBody>
      </p:sp>
      <p:sp>
        <p:nvSpPr>
          <p:cNvPr id="8" name="ZoneTexte 13">
            <a:extLst>
              <a:ext uri="{FF2B5EF4-FFF2-40B4-BE49-F238E27FC236}">
                <a16:creationId xmlns:a16="http://schemas.microsoft.com/office/drawing/2014/main" id="{D85565F1-A4DF-7CAE-3C61-A66F7B8CE405}"/>
              </a:ext>
            </a:extLst>
          </p:cNvPr>
          <p:cNvSpPr txBox="1"/>
          <p:nvPr/>
        </p:nvSpPr>
        <p:spPr>
          <a:xfrm>
            <a:off x="1125269" y="1420846"/>
            <a:ext cx="12875162" cy="1569660"/>
          </a:xfrm>
          <a:prstGeom prst="rect">
            <a:avLst/>
          </a:prstGeom>
          <a:noFill/>
        </p:spPr>
        <p:txBody>
          <a:bodyPr wrap="square">
            <a:spAutoFit/>
          </a:bodyPr>
          <a:lstStyle/>
          <a:p>
            <a:pPr algn="ctr"/>
            <a:r>
              <a:rPr lang="fr-FR" sz="4800" dirty="0" err="1">
                <a:solidFill>
                  <a:schemeClr val="bg1"/>
                </a:solidFill>
                <a:latin typeface="Anton" pitchFamily="2" charset="77"/>
              </a:rPr>
              <a:t>Sistema</a:t>
            </a:r>
            <a:r>
              <a:rPr lang="fr-FR" sz="4800" dirty="0">
                <a:solidFill>
                  <a:schemeClr val="bg1"/>
                </a:solidFill>
                <a:latin typeface="Anton" pitchFamily="2" charset="77"/>
              </a:rPr>
              <a:t> </a:t>
            </a:r>
            <a:r>
              <a:rPr lang="fr-FR" sz="4800" dirty="0" err="1">
                <a:solidFill>
                  <a:schemeClr val="bg1"/>
                </a:solidFill>
                <a:latin typeface="Anton" pitchFamily="2" charset="77"/>
              </a:rPr>
              <a:t>Nacional</a:t>
            </a:r>
            <a:r>
              <a:rPr lang="fr-FR" sz="4800" dirty="0">
                <a:solidFill>
                  <a:schemeClr val="bg1"/>
                </a:solidFill>
                <a:latin typeface="Anton" pitchFamily="2" charset="77"/>
              </a:rPr>
              <a:t> de </a:t>
            </a:r>
            <a:r>
              <a:rPr lang="fr-FR" sz="4800" dirty="0" err="1">
                <a:solidFill>
                  <a:schemeClr val="bg1"/>
                </a:solidFill>
                <a:latin typeface="Anton" pitchFamily="2" charset="77"/>
              </a:rPr>
              <a:t>Emergência</a:t>
            </a:r>
            <a:r>
              <a:rPr lang="fr-FR" sz="4800" dirty="0">
                <a:solidFill>
                  <a:schemeClr val="bg1"/>
                </a:solidFill>
                <a:latin typeface="Anton" pitchFamily="2" charset="77"/>
              </a:rPr>
              <a:t> </a:t>
            </a:r>
            <a:r>
              <a:rPr lang="fr-FR" sz="4800" dirty="0" err="1">
                <a:solidFill>
                  <a:schemeClr val="bg1"/>
                </a:solidFill>
                <a:latin typeface="Anton" pitchFamily="2" charset="77"/>
              </a:rPr>
              <a:t>Médica</a:t>
            </a:r>
            <a:endParaRPr lang="fr-FR" sz="4800" dirty="0">
              <a:solidFill>
                <a:schemeClr val="bg1"/>
              </a:solidFill>
              <a:latin typeface="Anton" pitchFamily="2" charset="77"/>
            </a:endParaRPr>
          </a:p>
          <a:p>
            <a:pPr algn="ctr"/>
            <a:r>
              <a:rPr lang="fr-FR" sz="4800" dirty="0">
                <a:solidFill>
                  <a:schemeClr val="bg1"/>
                </a:solidFill>
                <a:latin typeface="Anton" pitchFamily="2" charset="77"/>
              </a:rPr>
              <a:t> </a:t>
            </a:r>
            <a:endParaRPr lang="fr-FR" sz="4800" dirty="0">
              <a:solidFill>
                <a:schemeClr val="bg1"/>
              </a:solidFill>
            </a:endParaRPr>
          </a:p>
        </p:txBody>
      </p:sp>
      <p:sp>
        <p:nvSpPr>
          <p:cNvPr id="6" name="CaixaDeTexto 5">
            <a:extLst>
              <a:ext uri="{FF2B5EF4-FFF2-40B4-BE49-F238E27FC236}">
                <a16:creationId xmlns:a16="http://schemas.microsoft.com/office/drawing/2014/main" id="{606D12DA-0CE3-BAC9-8D24-53E06EF072DF}"/>
              </a:ext>
            </a:extLst>
          </p:cNvPr>
          <p:cNvSpPr txBox="1"/>
          <p:nvPr/>
        </p:nvSpPr>
        <p:spPr>
          <a:xfrm>
            <a:off x="1660358" y="9343273"/>
            <a:ext cx="12103768" cy="523220"/>
          </a:xfrm>
          <a:prstGeom prst="rect">
            <a:avLst/>
          </a:prstGeom>
          <a:noFill/>
        </p:spPr>
        <p:txBody>
          <a:bodyPr wrap="square">
            <a:spAutoFit/>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400" b="1" dirty="0">
                <a:solidFill>
                  <a:schemeClr val="tx1"/>
                </a:solidFill>
                <a:effectLst/>
                <a:latin typeface="Helvetica" pitchFamily="2" charset="0"/>
                <a:ea typeface="Calibri" panose="020F0502020204030204" pitchFamily="34" charset="0"/>
                <a:cs typeface="Calibri" panose="020F0502020204030204" pitchFamily="34" charset="0"/>
              </a:rPr>
              <a:t>Pereira, I. Politécnico de Viseu. (2021). </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A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perspectiva</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dos enfermeiros dos cuidados de saúde primários face à emergência pré-hospitalar /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The</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perspective</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of</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nurses</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in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primary</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health</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care</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in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the</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face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of</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pre</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-hospital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emergency</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a:t>
            </a:r>
            <a:r>
              <a:rPr lang="pt-PT" sz="1400" b="1" i="1" dirty="0">
                <a:solidFill>
                  <a:schemeClr val="tx1"/>
                </a:solidFill>
                <a:effectLst/>
                <a:latin typeface="Helvetica" pitchFamily="2" charset="0"/>
                <a:ea typeface="Times New Roman" panose="02020603050405020304" pitchFamily="18" charset="0"/>
                <a:cs typeface="Times New Roman" panose="02020603050405020304" pitchFamily="18" charset="0"/>
              </a:rPr>
              <a:t>Viseu; </a:t>
            </a:r>
            <a:r>
              <a:rPr lang="pt-PT" sz="1400" b="1" i="1" dirty="0" err="1">
                <a:solidFill>
                  <a:schemeClr val="tx1"/>
                </a:solidFill>
                <a:effectLst/>
                <a:latin typeface="Helvetica" pitchFamily="2" charset="0"/>
                <a:ea typeface="Times New Roman" panose="02020603050405020304" pitchFamily="18" charset="0"/>
                <a:cs typeface="Times New Roman" panose="02020603050405020304" pitchFamily="18" charset="0"/>
              </a:rPr>
              <a:t>s.n</a:t>
            </a:r>
            <a:r>
              <a:rPr lang="pt-PT" sz="1400" b="1" i="1" dirty="0">
                <a:solidFill>
                  <a:schemeClr val="tx1"/>
                </a:solidFill>
                <a:effectLst/>
                <a:latin typeface="Helvetica" pitchFamily="2" charset="0"/>
                <a:ea typeface="Times New Roman" panose="02020603050405020304" pitchFamily="18" charset="0"/>
                <a:cs typeface="Times New Roman" panose="02020603050405020304" pitchFamily="18" charset="0"/>
              </a:rPr>
              <a:t>; 20210000.</a:t>
            </a:r>
            <a:endParaRPr lang="pt-PT" sz="2000" b="1" dirty="0">
              <a:solidFill>
                <a:schemeClr val="tx1"/>
              </a:solidFill>
              <a:effectLst/>
              <a:latin typeface="Helvetica"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6511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3" name="object 3"/>
          <p:cNvSpPr txBox="1">
            <a:spLocks noGrp="1"/>
          </p:cNvSpPr>
          <p:nvPr>
            <p:ph type="title"/>
          </p:nvPr>
        </p:nvSpPr>
        <p:spPr>
          <a:xfrm>
            <a:off x="1125269" y="1350127"/>
            <a:ext cx="13119100" cy="566822"/>
          </a:xfrm>
          <a:prstGeom prst="rect">
            <a:avLst/>
          </a:prstGeom>
        </p:spPr>
        <p:txBody>
          <a:bodyPr vert="horz" wrap="square" lIns="0" tIns="12700" rIns="0" bIns="0" rtlCol="0">
            <a:spAutoFit/>
          </a:bodyPr>
          <a:lstStyle/>
          <a:p>
            <a:pPr marL="360680" marR="5080" indent="-348615" algn="ctr">
              <a:lnSpc>
                <a:spcPct val="100000"/>
              </a:lnSpc>
              <a:spcBef>
                <a:spcPts val="100"/>
              </a:spcBef>
            </a:pPr>
            <a:r>
              <a:rPr lang="pt-PT" sz="3600" dirty="0">
                <a:latin typeface="Anton" pitchFamily="2" charset="77"/>
              </a:rPr>
              <a:t>TÍTULO 1</a:t>
            </a:r>
            <a:endParaRPr sz="3600" dirty="0">
              <a:latin typeface="Anton" pitchFamily="2" charset="77"/>
            </a:endParaRPr>
          </a:p>
        </p:txBody>
      </p:sp>
      <p:sp>
        <p:nvSpPr>
          <p:cNvPr id="4" name="object 4"/>
          <p:cNvSpPr txBox="1"/>
          <p:nvPr/>
        </p:nvSpPr>
        <p:spPr>
          <a:xfrm>
            <a:off x="774189" y="2832100"/>
            <a:ext cx="14217156" cy="6461256"/>
          </a:xfrm>
          <a:prstGeom prst="rect">
            <a:avLst/>
          </a:prstGeom>
        </p:spPr>
        <p:txBody>
          <a:bodyPr vert="horz" wrap="square" lIns="0" tIns="12700" rIns="0" bIns="0" rtlCol="0">
            <a:spAutoFit/>
          </a:bodyPr>
          <a:lstStyle/>
          <a:p>
            <a:pPr marL="457200" indent="-457200">
              <a:lnSpc>
                <a:spcPct val="20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3200" b="1" dirty="0">
                <a:solidFill>
                  <a:srgbClr val="0E0E0E"/>
                </a:solidFill>
                <a:effectLst/>
                <a:latin typeface="System Font"/>
                <a:ea typeface="Calibri" panose="020F0502020204030204" pitchFamily="34" charset="0"/>
                <a:cs typeface="System Font"/>
              </a:rPr>
              <a:t>2010s: Tecnologias Modernas e Telemedicina</a:t>
            </a:r>
          </a:p>
          <a:p>
            <a:pPr lvl="2">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40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				</a:t>
            </a:r>
            <a:r>
              <a:rPr lang="pt-PT" sz="24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SIV (com </a:t>
            </a:r>
            <a:r>
              <a:rPr lang="pt-PT" sz="2400" dirty="0" err="1">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enf</a:t>
            </a:r>
            <a:r>
              <a:rPr lang="pt-PT" sz="24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 e DAE), Telemedicina, GPS</a:t>
            </a:r>
            <a:endParaRPr lang="pt-PT" sz="2400" b="1" dirty="0">
              <a:solidFill>
                <a:srgbClr val="0E0E0E"/>
              </a:solidFill>
              <a:effectLst/>
              <a:latin typeface="System Font"/>
              <a:ea typeface="Calibri" panose="020F0502020204030204" pitchFamily="34" charset="0"/>
              <a:cs typeface="System Font"/>
            </a:endParaRPr>
          </a:p>
          <a:p>
            <a:pPr marL="457200" indent="-457200">
              <a:lnSpc>
                <a:spcPct val="20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3200" b="1" dirty="0">
                <a:solidFill>
                  <a:srgbClr val="0E0E0E"/>
                </a:solidFill>
                <a:effectLst/>
                <a:latin typeface="System Font"/>
                <a:ea typeface="Calibri" panose="020F0502020204030204" pitchFamily="34" charset="0"/>
                <a:cs typeface="System Font"/>
              </a:rPr>
              <a:t>2020s: Desafios e Respostas a Crises</a:t>
            </a:r>
          </a:p>
          <a:p>
            <a:pPr>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4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			- COVID-19, reforço das equipas, Sensibilização da população </a:t>
            </a:r>
          </a:p>
          <a:p>
            <a:pPr>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4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															(Primeiros socorros, DAE)</a:t>
            </a:r>
          </a:p>
          <a:p>
            <a:pPr>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4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		</a:t>
            </a: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4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	</a:t>
            </a: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4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   </a:t>
            </a:r>
            <a:r>
              <a:rPr lang="pt-PT" sz="2800" dirty="0">
                <a:solidFill>
                  <a:schemeClr val="tx1"/>
                </a:solidFill>
                <a:latin typeface="Open Sans Extrabold" panose="020B0906030804020204" pitchFamily="34" charset="0"/>
                <a:ea typeface="Open Sans" panose="020B0606030504020204" pitchFamily="34" charset="0"/>
                <a:cs typeface="Open Sans Extrabold" panose="020B0906030804020204" pitchFamily="34" charset="0"/>
              </a:rPr>
              <a:t>Futuro: </a:t>
            </a:r>
            <a:r>
              <a:rPr lang="pt-PT" sz="28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Acesso Universal, Sustentabilidade, Integração com redes europeias</a:t>
            </a:r>
            <a:endParaRPr lang="pt-PT" sz="2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a:spcBef>
                <a:spcPts val="100"/>
              </a:spcBef>
            </a:pPr>
            <a:endParaRPr lang="pt-PT" sz="36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22</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1125269" y="1338434"/>
            <a:ext cx="12875162"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a:p>
        </p:txBody>
      </p:sp>
      <p:sp>
        <p:nvSpPr>
          <p:cNvPr id="8" name="ZoneTexte 13">
            <a:extLst>
              <a:ext uri="{FF2B5EF4-FFF2-40B4-BE49-F238E27FC236}">
                <a16:creationId xmlns:a16="http://schemas.microsoft.com/office/drawing/2014/main" id="{D85565F1-A4DF-7CAE-3C61-A66F7B8CE405}"/>
              </a:ext>
            </a:extLst>
          </p:cNvPr>
          <p:cNvSpPr txBox="1"/>
          <p:nvPr/>
        </p:nvSpPr>
        <p:spPr>
          <a:xfrm>
            <a:off x="1125269" y="1420846"/>
            <a:ext cx="12875162" cy="1569660"/>
          </a:xfrm>
          <a:prstGeom prst="rect">
            <a:avLst/>
          </a:prstGeom>
          <a:noFill/>
        </p:spPr>
        <p:txBody>
          <a:bodyPr wrap="square">
            <a:spAutoFit/>
          </a:bodyPr>
          <a:lstStyle/>
          <a:p>
            <a:pPr algn="ctr"/>
            <a:r>
              <a:rPr lang="fr-FR" sz="4800" dirty="0" err="1">
                <a:solidFill>
                  <a:schemeClr val="bg1"/>
                </a:solidFill>
                <a:latin typeface="Anton" pitchFamily="2" charset="77"/>
              </a:rPr>
              <a:t>Sistema</a:t>
            </a:r>
            <a:r>
              <a:rPr lang="fr-FR" sz="4800" dirty="0">
                <a:solidFill>
                  <a:schemeClr val="bg1"/>
                </a:solidFill>
                <a:latin typeface="Anton" pitchFamily="2" charset="77"/>
              </a:rPr>
              <a:t> </a:t>
            </a:r>
            <a:r>
              <a:rPr lang="fr-FR" sz="4800" dirty="0" err="1">
                <a:solidFill>
                  <a:schemeClr val="bg1"/>
                </a:solidFill>
                <a:latin typeface="Anton" pitchFamily="2" charset="77"/>
              </a:rPr>
              <a:t>Nacional</a:t>
            </a:r>
            <a:r>
              <a:rPr lang="fr-FR" sz="4800" dirty="0">
                <a:solidFill>
                  <a:schemeClr val="bg1"/>
                </a:solidFill>
                <a:latin typeface="Anton" pitchFamily="2" charset="77"/>
              </a:rPr>
              <a:t> de </a:t>
            </a:r>
            <a:r>
              <a:rPr lang="fr-FR" sz="4800" dirty="0" err="1">
                <a:solidFill>
                  <a:schemeClr val="bg1"/>
                </a:solidFill>
                <a:latin typeface="Anton" pitchFamily="2" charset="77"/>
              </a:rPr>
              <a:t>Emergência</a:t>
            </a:r>
            <a:r>
              <a:rPr lang="fr-FR" sz="4800" dirty="0">
                <a:solidFill>
                  <a:schemeClr val="bg1"/>
                </a:solidFill>
                <a:latin typeface="Anton" pitchFamily="2" charset="77"/>
              </a:rPr>
              <a:t> </a:t>
            </a:r>
            <a:r>
              <a:rPr lang="fr-FR" sz="4800" dirty="0" err="1">
                <a:solidFill>
                  <a:schemeClr val="bg1"/>
                </a:solidFill>
                <a:latin typeface="Anton" pitchFamily="2" charset="77"/>
              </a:rPr>
              <a:t>Médica</a:t>
            </a:r>
            <a:endParaRPr lang="fr-FR" sz="4800" dirty="0">
              <a:solidFill>
                <a:schemeClr val="bg1"/>
              </a:solidFill>
              <a:latin typeface="Anton" pitchFamily="2" charset="77"/>
            </a:endParaRPr>
          </a:p>
          <a:p>
            <a:pPr algn="ctr"/>
            <a:r>
              <a:rPr lang="fr-FR" sz="4800" dirty="0">
                <a:solidFill>
                  <a:schemeClr val="bg1"/>
                </a:solidFill>
                <a:latin typeface="Anton" pitchFamily="2" charset="77"/>
              </a:rPr>
              <a:t> </a:t>
            </a:r>
            <a:endParaRPr lang="fr-FR" sz="4800" dirty="0">
              <a:solidFill>
                <a:schemeClr val="bg1"/>
              </a:solidFill>
            </a:endParaRPr>
          </a:p>
        </p:txBody>
      </p:sp>
      <p:sp>
        <p:nvSpPr>
          <p:cNvPr id="5" name="CaixaDeTexto 4">
            <a:extLst>
              <a:ext uri="{FF2B5EF4-FFF2-40B4-BE49-F238E27FC236}">
                <a16:creationId xmlns:a16="http://schemas.microsoft.com/office/drawing/2014/main" id="{0F5EB42C-8BEC-3A09-A671-8ECB5719004C}"/>
              </a:ext>
            </a:extLst>
          </p:cNvPr>
          <p:cNvSpPr txBox="1"/>
          <p:nvPr/>
        </p:nvSpPr>
        <p:spPr>
          <a:xfrm>
            <a:off x="1660358" y="9343273"/>
            <a:ext cx="12103768" cy="523220"/>
          </a:xfrm>
          <a:prstGeom prst="rect">
            <a:avLst/>
          </a:prstGeom>
          <a:noFill/>
        </p:spPr>
        <p:txBody>
          <a:bodyPr wrap="square">
            <a:spAutoFit/>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400" b="1" dirty="0">
                <a:solidFill>
                  <a:schemeClr val="tx1"/>
                </a:solidFill>
                <a:effectLst/>
                <a:latin typeface="Helvetica" pitchFamily="2" charset="0"/>
                <a:ea typeface="Calibri" panose="020F0502020204030204" pitchFamily="34" charset="0"/>
                <a:cs typeface="Calibri" panose="020F0502020204030204" pitchFamily="34" charset="0"/>
              </a:rPr>
              <a:t>Pereira, I. Politécnico de Viseu. (2021). </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A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perspectiva</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dos enfermeiros dos cuidados de saúde primários face à emergência pré-hospitalar /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The</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perspective</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of</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nurses</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in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primary</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health</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care</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in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the</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face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of</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pre</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-hospital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emergency</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a:t>
            </a:r>
            <a:r>
              <a:rPr lang="pt-PT" sz="1400" b="1" i="1" dirty="0">
                <a:solidFill>
                  <a:schemeClr val="tx1"/>
                </a:solidFill>
                <a:effectLst/>
                <a:latin typeface="Helvetica" pitchFamily="2" charset="0"/>
                <a:ea typeface="Times New Roman" panose="02020603050405020304" pitchFamily="18" charset="0"/>
                <a:cs typeface="Times New Roman" panose="02020603050405020304" pitchFamily="18" charset="0"/>
              </a:rPr>
              <a:t>Viseu; </a:t>
            </a:r>
            <a:r>
              <a:rPr lang="pt-PT" sz="1400" b="1" i="1" dirty="0" err="1">
                <a:solidFill>
                  <a:schemeClr val="tx1"/>
                </a:solidFill>
                <a:effectLst/>
                <a:latin typeface="Helvetica" pitchFamily="2" charset="0"/>
                <a:ea typeface="Times New Roman" panose="02020603050405020304" pitchFamily="18" charset="0"/>
                <a:cs typeface="Times New Roman" panose="02020603050405020304" pitchFamily="18" charset="0"/>
              </a:rPr>
              <a:t>s.n</a:t>
            </a:r>
            <a:r>
              <a:rPr lang="pt-PT" sz="1400" b="1" i="1" dirty="0">
                <a:solidFill>
                  <a:schemeClr val="tx1"/>
                </a:solidFill>
                <a:effectLst/>
                <a:latin typeface="Helvetica" pitchFamily="2" charset="0"/>
                <a:ea typeface="Times New Roman" panose="02020603050405020304" pitchFamily="18" charset="0"/>
                <a:cs typeface="Times New Roman" panose="02020603050405020304" pitchFamily="18" charset="0"/>
              </a:rPr>
              <a:t>; 20210000.</a:t>
            </a:r>
            <a:endParaRPr lang="pt-PT" sz="2000" b="1" dirty="0">
              <a:solidFill>
                <a:schemeClr val="tx1"/>
              </a:solidFill>
              <a:effectLst/>
              <a:latin typeface="Helvetica"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1210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3" name="object 3"/>
          <p:cNvSpPr txBox="1">
            <a:spLocks noGrp="1"/>
          </p:cNvSpPr>
          <p:nvPr>
            <p:ph type="title"/>
          </p:nvPr>
        </p:nvSpPr>
        <p:spPr>
          <a:xfrm>
            <a:off x="1125269" y="1350127"/>
            <a:ext cx="13119100" cy="566822"/>
          </a:xfrm>
          <a:prstGeom prst="rect">
            <a:avLst/>
          </a:prstGeom>
        </p:spPr>
        <p:txBody>
          <a:bodyPr vert="horz" wrap="square" lIns="0" tIns="12700" rIns="0" bIns="0" rtlCol="0">
            <a:spAutoFit/>
          </a:bodyPr>
          <a:lstStyle/>
          <a:p>
            <a:pPr marL="360680" marR="5080" indent="-348615" algn="ctr">
              <a:lnSpc>
                <a:spcPct val="100000"/>
              </a:lnSpc>
              <a:spcBef>
                <a:spcPts val="100"/>
              </a:spcBef>
            </a:pPr>
            <a:r>
              <a:rPr lang="pt-PT" sz="3600" dirty="0">
                <a:latin typeface="Anton" pitchFamily="2" charset="77"/>
              </a:rPr>
              <a:t>TÍTULO 1</a:t>
            </a:r>
            <a:endParaRPr sz="3600" dirty="0">
              <a:latin typeface="Anton" pitchFamily="2" charset="77"/>
            </a:endParaRPr>
          </a:p>
        </p:txBody>
      </p:sp>
      <p:sp>
        <p:nvSpPr>
          <p:cNvPr id="4" name="object 4"/>
          <p:cNvSpPr txBox="1"/>
          <p:nvPr/>
        </p:nvSpPr>
        <p:spPr>
          <a:xfrm>
            <a:off x="881774" y="2460712"/>
            <a:ext cx="13362595" cy="7280391"/>
          </a:xfrm>
          <a:prstGeom prst="rect">
            <a:avLst/>
          </a:prstGeom>
        </p:spPr>
        <p:txBody>
          <a:bodyPr vert="horz" wrap="square" lIns="0" tIns="12700" rIns="0" bIns="0" rtlCol="0">
            <a:spAutoFit/>
          </a:bodyPr>
          <a:lstStyle/>
          <a:p>
            <a:pPr>
              <a:spcBef>
                <a:spcPts val="100"/>
              </a:spcBef>
            </a:pPr>
            <a:r>
              <a:rPr lang="pt-PT" sz="4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Elos da Cadeia de  Sobrevivência</a:t>
            </a: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35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400" b="1"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1. Acesso Precoce (112)</a:t>
            </a:r>
          </a:p>
          <a:p>
            <a:pPr marL="342900" indent="-342900">
              <a:lnSpc>
                <a:spcPct val="135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400" b="1" dirty="0">
                <a:solidFill>
                  <a:srgbClr val="0E0E0E"/>
                </a:solidFill>
                <a:latin typeface="Open Sans" panose="020B0606030504020204" pitchFamily="34" charset="0"/>
                <a:ea typeface="Open Sans" panose="020B0606030504020204" pitchFamily="34" charset="0"/>
                <a:cs typeface="Open Sans" panose="020B0606030504020204" pitchFamily="34" charset="0"/>
              </a:rPr>
              <a:t>2. Início precoce do Suporte Básico de Vida (SBV)</a:t>
            </a:r>
          </a:p>
          <a:p>
            <a:pPr marL="342900" indent="-342900">
              <a:lnSpc>
                <a:spcPct val="135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400" b="1"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3. Desfibrilhação precoce</a:t>
            </a:r>
          </a:p>
          <a:p>
            <a:pPr marL="342900" indent="-342900">
              <a:lnSpc>
                <a:spcPct val="135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400" b="1" dirty="0">
                <a:solidFill>
                  <a:srgbClr val="0E0E0E"/>
                </a:solidFill>
                <a:latin typeface="Open Sans" panose="020B0606030504020204" pitchFamily="34" charset="0"/>
                <a:ea typeface="Open Sans" panose="020B0606030504020204" pitchFamily="34" charset="0"/>
                <a:cs typeface="Open Sans" panose="020B0606030504020204" pitchFamily="34" charset="0"/>
              </a:rPr>
              <a:t>4. Suporte Avançado de Vida (SAV) precoce</a:t>
            </a:r>
          </a:p>
          <a:p>
            <a:pPr lvl="1">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400" b="1" dirty="0">
              <a:solidFill>
                <a:srgbClr val="0E0E0E"/>
              </a:solidFill>
              <a:latin typeface="Open Sans" panose="020B0606030504020204" pitchFamily="34" charset="0"/>
              <a:ea typeface="Open Sans" panose="020B0606030504020204" pitchFamily="34" charset="0"/>
              <a:cs typeface="Open Sans" panose="020B0606030504020204" pitchFamily="34" charset="0"/>
            </a:endParaRPr>
          </a:p>
          <a:p>
            <a:pPr lvl="1">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400" b="1" dirty="0">
              <a:solidFill>
                <a:srgbClr val="0E0E0E"/>
              </a:solidFill>
              <a:latin typeface="Open Sans" panose="020B0606030504020204" pitchFamily="34" charset="0"/>
              <a:ea typeface="Open Sans" panose="020B0606030504020204" pitchFamily="34" charset="0"/>
              <a:cs typeface="Open Sans" panose="020B0606030504020204" pitchFamily="34" charset="0"/>
            </a:endParaRPr>
          </a:p>
          <a:p>
            <a:pPr lvl="1">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400" b="1" dirty="0">
              <a:solidFill>
                <a:srgbClr val="0E0E0E"/>
              </a:solidFill>
              <a:latin typeface="Open Sans" panose="020B0606030504020204" pitchFamily="34" charset="0"/>
              <a:ea typeface="Open Sans" panose="020B0606030504020204" pitchFamily="34" charset="0"/>
              <a:cs typeface="Open Sans" panose="020B0606030504020204" pitchFamily="34" charset="0"/>
            </a:endParaRPr>
          </a:p>
          <a:p>
            <a:pPr lvl="1">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400" b="1" dirty="0">
              <a:solidFill>
                <a:srgbClr val="0E0E0E"/>
              </a:solidFill>
              <a:latin typeface="Open Sans" panose="020B0606030504020204" pitchFamily="34" charset="0"/>
              <a:ea typeface="Open Sans" panose="020B0606030504020204" pitchFamily="34" charset="0"/>
              <a:cs typeface="Open Sans" panose="020B0606030504020204" pitchFamily="34" charset="0"/>
            </a:endParaRPr>
          </a:p>
          <a:p>
            <a:pPr lvl="1">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b="1" dirty="0">
              <a:solidFill>
                <a:srgbClr val="0E0E0E"/>
              </a:solidFill>
              <a:latin typeface="Open Sans" panose="020B0606030504020204" pitchFamily="34" charset="0"/>
              <a:ea typeface="Open Sans" panose="020B0606030504020204" pitchFamily="34" charset="0"/>
              <a:cs typeface="Open Sans" panose="020B0606030504020204" pitchFamily="34" charset="0"/>
            </a:endParaRPr>
          </a:p>
          <a:p>
            <a:pPr lvl="1">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400" b="1" dirty="0">
              <a:solidFill>
                <a:srgbClr val="0E0E0E"/>
              </a:solidFill>
              <a:latin typeface="Open Sans" panose="020B0606030504020204" pitchFamily="34" charset="0"/>
              <a:ea typeface="Open Sans" panose="020B0606030504020204" pitchFamily="34" charset="0"/>
              <a:cs typeface="Open Sans" panose="020B0606030504020204" pitchFamily="34" charset="0"/>
            </a:endParaRPr>
          </a:p>
          <a:p>
            <a:pPr lvl="1">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000" b="1" dirty="0">
              <a:solidFill>
                <a:srgbClr val="0E0E0E"/>
              </a:solidFill>
              <a:latin typeface="Open Sans" panose="020B0606030504020204" pitchFamily="34" charset="0"/>
              <a:ea typeface="Open Sans" panose="020B0606030504020204" pitchFamily="34" charset="0"/>
              <a:cs typeface="Open Sans" panose="020B0606030504020204" pitchFamily="34" charset="0"/>
            </a:endParaRPr>
          </a:p>
          <a:p>
            <a:pPr lvl="1">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000" b="1" dirty="0">
              <a:solidFill>
                <a:srgbClr val="0E0E0E"/>
              </a:solidFill>
              <a:latin typeface="Open Sans" panose="020B0606030504020204" pitchFamily="34" charset="0"/>
              <a:ea typeface="Open Sans" panose="020B0606030504020204" pitchFamily="34" charset="0"/>
              <a:cs typeface="Open Sans" panose="020B0606030504020204" pitchFamily="34" charset="0"/>
            </a:endParaRPr>
          </a:p>
          <a:p>
            <a:pPr marL="165100" indent="-165100" algn="ctr">
              <a:lnSpc>
                <a:spcPct val="135000"/>
              </a:lnSpc>
              <a:spcBef>
                <a:spcPts val="1200"/>
              </a:spcBef>
              <a:spcAft>
                <a:spcPts val="0"/>
              </a:spcAft>
              <a:tabLst>
                <a:tab pos="63500" algn="r"/>
                <a:tab pos="165100" algn="l"/>
              </a:tabLst>
            </a:pPr>
            <a:r>
              <a:rPr lang="pt-PT" sz="24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pt-PT" sz="24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 Todos os elos são igualmente importantes para o sucesso</a:t>
            </a:r>
            <a:endParaRPr lang="pt-PT" sz="2400" b="1"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23</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1125269" y="1338434"/>
            <a:ext cx="12875162"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a:p>
        </p:txBody>
      </p:sp>
      <p:sp>
        <p:nvSpPr>
          <p:cNvPr id="8" name="ZoneTexte 13">
            <a:extLst>
              <a:ext uri="{FF2B5EF4-FFF2-40B4-BE49-F238E27FC236}">
                <a16:creationId xmlns:a16="http://schemas.microsoft.com/office/drawing/2014/main" id="{D85565F1-A4DF-7CAE-3C61-A66F7B8CE405}"/>
              </a:ext>
            </a:extLst>
          </p:cNvPr>
          <p:cNvSpPr txBox="1"/>
          <p:nvPr/>
        </p:nvSpPr>
        <p:spPr>
          <a:xfrm>
            <a:off x="1125269" y="1420846"/>
            <a:ext cx="12875162" cy="1569660"/>
          </a:xfrm>
          <a:prstGeom prst="rect">
            <a:avLst/>
          </a:prstGeom>
          <a:noFill/>
        </p:spPr>
        <p:txBody>
          <a:bodyPr wrap="square">
            <a:spAutoFit/>
          </a:bodyPr>
          <a:lstStyle/>
          <a:p>
            <a:pPr algn="ctr"/>
            <a:r>
              <a:rPr lang="fr-FR" sz="4800" dirty="0" err="1">
                <a:solidFill>
                  <a:schemeClr val="bg1"/>
                </a:solidFill>
                <a:latin typeface="Anton" pitchFamily="2" charset="77"/>
              </a:rPr>
              <a:t>Sistema</a:t>
            </a:r>
            <a:r>
              <a:rPr lang="fr-FR" sz="4800" dirty="0">
                <a:solidFill>
                  <a:schemeClr val="bg1"/>
                </a:solidFill>
                <a:latin typeface="Anton" pitchFamily="2" charset="77"/>
              </a:rPr>
              <a:t> </a:t>
            </a:r>
            <a:r>
              <a:rPr lang="fr-FR" sz="4800" dirty="0" err="1">
                <a:solidFill>
                  <a:schemeClr val="bg1"/>
                </a:solidFill>
                <a:latin typeface="Anton" pitchFamily="2" charset="77"/>
              </a:rPr>
              <a:t>Nacional</a:t>
            </a:r>
            <a:r>
              <a:rPr lang="fr-FR" sz="4800" dirty="0">
                <a:solidFill>
                  <a:schemeClr val="bg1"/>
                </a:solidFill>
                <a:latin typeface="Anton" pitchFamily="2" charset="77"/>
              </a:rPr>
              <a:t> de </a:t>
            </a:r>
            <a:r>
              <a:rPr lang="fr-FR" sz="4800" dirty="0" err="1">
                <a:solidFill>
                  <a:schemeClr val="bg1"/>
                </a:solidFill>
                <a:latin typeface="Anton" pitchFamily="2" charset="77"/>
              </a:rPr>
              <a:t>Emergência</a:t>
            </a:r>
            <a:r>
              <a:rPr lang="fr-FR" sz="4800" dirty="0">
                <a:solidFill>
                  <a:schemeClr val="bg1"/>
                </a:solidFill>
                <a:latin typeface="Anton" pitchFamily="2" charset="77"/>
              </a:rPr>
              <a:t> </a:t>
            </a:r>
            <a:r>
              <a:rPr lang="fr-FR" sz="4800" dirty="0" err="1">
                <a:solidFill>
                  <a:schemeClr val="bg1"/>
                </a:solidFill>
                <a:latin typeface="Anton" pitchFamily="2" charset="77"/>
              </a:rPr>
              <a:t>Médica</a:t>
            </a:r>
            <a:endParaRPr lang="fr-FR" sz="4800" dirty="0">
              <a:solidFill>
                <a:schemeClr val="bg1"/>
              </a:solidFill>
              <a:latin typeface="Anton" pitchFamily="2" charset="77"/>
            </a:endParaRPr>
          </a:p>
          <a:p>
            <a:pPr algn="ctr"/>
            <a:r>
              <a:rPr lang="fr-FR" sz="4800" dirty="0">
                <a:solidFill>
                  <a:schemeClr val="bg1"/>
                </a:solidFill>
                <a:latin typeface="Anton" pitchFamily="2" charset="77"/>
              </a:rPr>
              <a:t> </a:t>
            </a:r>
            <a:endParaRPr lang="fr-FR" sz="4800" dirty="0">
              <a:solidFill>
                <a:schemeClr val="bg1"/>
              </a:solidFill>
            </a:endParaRPr>
          </a:p>
        </p:txBody>
      </p:sp>
      <p:sp>
        <p:nvSpPr>
          <p:cNvPr id="6" name="CaixaDeTexto 5">
            <a:extLst>
              <a:ext uri="{FF2B5EF4-FFF2-40B4-BE49-F238E27FC236}">
                <a16:creationId xmlns:a16="http://schemas.microsoft.com/office/drawing/2014/main" id="{858DA1ED-C4DD-7CB9-BA99-8D270C136F6C}"/>
              </a:ext>
            </a:extLst>
          </p:cNvPr>
          <p:cNvSpPr txBox="1"/>
          <p:nvPr/>
        </p:nvSpPr>
        <p:spPr>
          <a:xfrm>
            <a:off x="6579152" y="9822262"/>
            <a:ext cx="7567862" cy="307777"/>
          </a:xfrm>
          <a:prstGeom prst="rect">
            <a:avLst/>
          </a:prstGeom>
          <a:noFill/>
        </p:spPr>
        <p:txBody>
          <a:bodyPr wrap="square">
            <a:spAutoFit/>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400" b="1" u="sng" dirty="0">
                <a:solidFill>
                  <a:schemeClr val="tx1"/>
                </a:solidFill>
                <a:effectLst/>
                <a:latin typeface="Helvetica" pitchFamily="2"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https://www.inem.pt/2017/05/30/cadeia-de-sobrevivencia-2/</a:t>
            </a:r>
            <a:endParaRPr lang="pt-PT" sz="1600" b="1" dirty="0">
              <a:solidFill>
                <a:schemeClr val="tx1"/>
              </a:solidFill>
              <a:effectLst/>
              <a:latin typeface="Helvetica" pitchFamily="2" charset="0"/>
              <a:ea typeface="Calibri" panose="020F0502020204030204" pitchFamily="34" charset="0"/>
              <a:cs typeface="Times New Roman" panose="02020603050405020304" pitchFamily="18" charset="0"/>
            </a:endParaRPr>
          </a:p>
        </p:txBody>
      </p:sp>
      <p:pic>
        <p:nvPicPr>
          <p:cNvPr id="10" name="Imagem 9" descr="Uma imagem com texto, Tipo de letra, logótipo, captura de ecrã&#10;&#10;Descrição gerada automaticamente">
            <a:extLst>
              <a:ext uri="{FF2B5EF4-FFF2-40B4-BE49-F238E27FC236}">
                <a16:creationId xmlns:a16="http://schemas.microsoft.com/office/drawing/2014/main" id="{5AB5DE7C-ACE0-9413-3775-306861D14143}"/>
              </a:ext>
            </a:extLst>
          </p:cNvPr>
          <p:cNvPicPr>
            <a:picLocks noChangeAspect="1"/>
          </p:cNvPicPr>
          <p:nvPr/>
        </p:nvPicPr>
        <p:blipFill>
          <a:blip r:embed="rId4"/>
          <a:stretch>
            <a:fillRect/>
          </a:stretch>
        </p:blipFill>
        <p:spPr>
          <a:xfrm>
            <a:off x="3693043" y="5728929"/>
            <a:ext cx="7772400" cy="3253726"/>
          </a:xfrm>
          <a:prstGeom prst="rect">
            <a:avLst/>
          </a:prstGeom>
        </p:spPr>
      </p:pic>
    </p:spTree>
    <p:extLst>
      <p:ext uri="{BB962C8B-B14F-4D97-AF65-F5344CB8AC3E}">
        <p14:creationId xmlns:p14="http://schemas.microsoft.com/office/powerpoint/2010/main" val="1521404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3" name="object 3"/>
          <p:cNvSpPr txBox="1">
            <a:spLocks noGrp="1"/>
          </p:cNvSpPr>
          <p:nvPr>
            <p:ph type="title"/>
          </p:nvPr>
        </p:nvSpPr>
        <p:spPr>
          <a:xfrm>
            <a:off x="1125269" y="1350127"/>
            <a:ext cx="13119100" cy="566822"/>
          </a:xfrm>
          <a:prstGeom prst="rect">
            <a:avLst/>
          </a:prstGeom>
        </p:spPr>
        <p:txBody>
          <a:bodyPr vert="horz" wrap="square" lIns="0" tIns="12700" rIns="0" bIns="0" rtlCol="0">
            <a:spAutoFit/>
          </a:bodyPr>
          <a:lstStyle/>
          <a:p>
            <a:pPr marL="360680" marR="5080" indent="-348615" algn="ctr">
              <a:lnSpc>
                <a:spcPct val="100000"/>
              </a:lnSpc>
              <a:spcBef>
                <a:spcPts val="100"/>
              </a:spcBef>
            </a:pPr>
            <a:r>
              <a:rPr lang="pt-PT" sz="3600" dirty="0">
                <a:latin typeface="Anton" pitchFamily="2" charset="77"/>
              </a:rPr>
              <a:t>TÍTULO 1</a:t>
            </a:r>
            <a:endParaRPr sz="3600" dirty="0">
              <a:latin typeface="Anton" pitchFamily="2" charset="77"/>
            </a:endParaRPr>
          </a:p>
        </p:txBody>
      </p:sp>
      <p:sp>
        <p:nvSpPr>
          <p:cNvPr id="4" name="object 4"/>
          <p:cNvSpPr txBox="1"/>
          <p:nvPr/>
        </p:nvSpPr>
        <p:spPr>
          <a:xfrm>
            <a:off x="881774" y="2832100"/>
            <a:ext cx="13362595" cy="7078348"/>
          </a:xfrm>
          <a:prstGeom prst="rect">
            <a:avLst/>
          </a:prstGeom>
        </p:spPr>
        <p:txBody>
          <a:bodyPr vert="horz" wrap="square" lIns="0" tIns="12700" rIns="0" bIns="0" rtlCol="0">
            <a:spAutoFit/>
          </a:bodyPr>
          <a:lstStyle/>
          <a:p>
            <a:pPr>
              <a:spcBef>
                <a:spcPts val="100"/>
              </a:spcBef>
            </a:pPr>
            <a:r>
              <a:rPr lang="pt-PT" sz="4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Elos da Cadeia de  Sobrevivência</a:t>
            </a: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a:p>
            <a:pPr lvl="1">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400" b="1" dirty="0">
              <a:solidFill>
                <a:srgbClr val="0E0E0E"/>
              </a:solidFill>
              <a:latin typeface="Open Sans" panose="020B0606030504020204" pitchFamily="34" charset="0"/>
              <a:ea typeface="Open Sans" panose="020B0606030504020204" pitchFamily="34" charset="0"/>
              <a:cs typeface="Open Sans" panose="020B0606030504020204" pitchFamily="34" charset="0"/>
            </a:endParaRPr>
          </a:p>
          <a:p>
            <a:pPr lvl="1">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400" b="1" dirty="0">
              <a:solidFill>
                <a:srgbClr val="0E0E0E"/>
              </a:solidFill>
              <a:latin typeface="Open Sans" panose="020B0606030504020204" pitchFamily="34" charset="0"/>
              <a:ea typeface="Open Sans" panose="020B0606030504020204" pitchFamily="34" charset="0"/>
              <a:cs typeface="Open Sans" panose="020B0606030504020204" pitchFamily="34" charset="0"/>
            </a:endParaRPr>
          </a:p>
          <a:p>
            <a:pPr lvl="1">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400" b="1" dirty="0">
              <a:solidFill>
                <a:srgbClr val="0E0E0E"/>
              </a:solidFill>
              <a:latin typeface="Open Sans" panose="020B0606030504020204" pitchFamily="34" charset="0"/>
              <a:ea typeface="Open Sans" panose="020B0606030504020204" pitchFamily="34" charset="0"/>
              <a:cs typeface="Open Sans" panose="020B0606030504020204" pitchFamily="34" charset="0"/>
            </a:endParaRPr>
          </a:p>
          <a:p>
            <a:pPr lvl="1">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400" b="1" dirty="0">
              <a:solidFill>
                <a:srgbClr val="0E0E0E"/>
              </a:solidFill>
              <a:latin typeface="Open Sans" panose="020B0606030504020204" pitchFamily="34" charset="0"/>
              <a:ea typeface="Open Sans" panose="020B0606030504020204" pitchFamily="34" charset="0"/>
              <a:cs typeface="Open Sans" panose="020B0606030504020204" pitchFamily="34" charset="0"/>
            </a:endParaRPr>
          </a:p>
          <a:p>
            <a:pPr lvl="1">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400" b="1" dirty="0">
              <a:solidFill>
                <a:srgbClr val="0E0E0E"/>
              </a:solidFill>
              <a:latin typeface="Open Sans" panose="020B0606030504020204" pitchFamily="34" charset="0"/>
              <a:ea typeface="Open Sans" panose="020B0606030504020204" pitchFamily="34" charset="0"/>
              <a:cs typeface="Open Sans" panose="020B0606030504020204" pitchFamily="34" charset="0"/>
            </a:endParaRPr>
          </a:p>
          <a:p>
            <a:pPr lvl="1">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400" b="1" dirty="0">
              <a:solidFill>
                <a:srgbClr val="0E0E0E"/>
              </a:solidFill>
              <a:latin typeface="Open Sans" panose="020B0606030504020204" pitchFamily="34" charset="0"/>
              <a:ea typeface="Open Sans" panose="020B0606030504020204" pitchFamily="34" charset="0"/>
              <a:cs typeface="Open Sans" panose="020B0606030504020204" pitchFamily="34" charset="0"/>
            </a:endParaRPr>
          </a:p>
          <a:p>
            <a:pPr marL="165100" indent="-165100" algn="ctr">
              <a:lnSpc>
                <a:spcPct val="135000"/>
              </a:lnSpc>
              <a:spcBef>
                <a:spcPts val="1200"/>
              </a:spcBef>
              <a:spcAft>
                <a:spcPts val="0"/>
              </a:spcAft>
              <a:tabLst>
                <a:tab pos="63500" algn="r"/>
                <a:tab pos="165100" algn="l"/>
              </a:tabLst>
            </a:pPr>
            <a:r>
              <a:rPr lang="pt-PT" sz="24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pt-PT" sz="24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 Todos os elos são igualmente importantes para o sucesso</a:t>
            </a:r>
            <a:endParaRPr lang="pt-PT" sz="2400" b="1"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endParaRPr>
          </a:p>
          <a:p>
            <a:pPr marL="165100" indent="-165100" algn="ctr">
              <a:lnSpc>
                <a:spcPct val="135000"/>
              </a:lnSpc>
              <a:spcBef>
                <a:spcPts val="1200"/>
              </a:spcBef>
              <a:spcAft>
                <a:spcPts val="0"/>
              </a:spcAft>
              <a:tabLst>
                <a:tab pos="63500" algn="r"/>
                <a:tab pos="165100" algn="l"/>
              </a:tabLst>
            </a:pP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a:p>
            <a:pPr marL="165100" indent="-165100" algn="ctr">
              <a:lnSpc>
                <a:spcPct val="135000"/>
              </a:lnSpc>
              <a:spcBef>
                <a:spcPts val="1200"/>
              </a:spcBef>
              <a:spcAft>
                <a:spcPts val="0"/>
              </a:spcAft>
              <a:tabLst>
                <a:tab pos="63500" algn="r"/>
                <a:tab pos="165100" algn="l"/>
              </a:tabLst>
            </a:pPr>
            <a:r>
              <a:rPr lang="pt-PT" sz="2400" b="1"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	A educação e preparação da população para os primeiros passos (ligar 112 e iniciar SBV) são cruciais para salvar vidas.</a:t>
            </a: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a:p>
            <a:pPr>
              <a:spcBef>
                <a:spcPts val="100"/>
              </a:spcBef>
            </a:pPr>
            <a:endParaRPr lang="pt-PT" sz="36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24</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1125269" y="1338434"/>
            <a:ext cx="12875162"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a:p>
        </p:txBody>
      </p:sp>
      <p:sp>
        <p:nvSpPr>
          <p:cNvPr id="8" name="ZoneTexte 13">
            <a:extLst>
              <a:ext uri="{FF2B5EF4-FFF2-40B4-BE49-F238E27FC236}">
                <a16:creationId xmlns:a16="http://schemas.microsoft.com/office/drawing/2014/main" id="{D85565F1-A4DF-7CAE-3C61-A66F7B8CE405}"/>
              </a:ext>
            </a:extLst>
          </p:cNvPr>
          <p:cNvSpPr txBox="1"/>
          <p:nvPr/>
        </p:nvSpPr>
        <p:spPr>
          <a:xfrm>
            <a:off x="1125269" y="1420846"/>
            <a:ext cx="12875162" cy="1569660"/>
          </a:xfrm>
          <a:prstGeom prst="rect">
            <a:avLst/>
          </a:prstGeom>
          <a:noFill/>
        </p:spPr>
        <p:txBody>
          <a:bodyPr wrap="square">
            <a:spAutoFit/>
          </a:bodyPr>
          <a:lstStyle/>
          <a:p>
            <a:pPr algn="ctr"/>
            <a:r>
              <a:rPr lang="fr-FR" sz="4800" dirty="0" err="1">
                <a:solidFill>
                  <a:schemeClr val="bg1"/>
                </a:solidFill>
                <a:latin typeface="Anton" pitchFamily="2" charset="77"/>
              </a:rPr>
              <a:t>Sistema</a:t>
            </a:r>
            <a:r>
              <a:rPr lang="fr-FR" sz="4800" dirty="0">
                <a:solidFill>
                  <a:schemeClr val="bg1"/>
                </a:solidFill>
                <a:latin typeface="Anton" pitchFamily="2" charset="77"/>
              </a:rPr>
              <a:t> </a:t>
            </a:r>
            <a:r>
              <a:rPr lang="fr-FR" sz="4800" dirty="0" err="1">
                <a:solidFill>
                  <a:schemeClr val="bg1"/>
                </a:solidFill>
                <a:latin typeface="Anton" pitchFamily="2" charset="77"/>
              </a:rPr>
              <a:t>Nacional</a:t>
            </a:r>
            <a:r>
              <a:rPr lang="fr-FR" sz="4800" dirty="0">
                <a:solidFill>
                  <a:schemeClr val="bg1"/>
                </a:solidFill>
                <a:latin typeface="Anton" pitchFamily="2" charset="77"/>
              </a:rPr>
              <a:t> de </a:t>
            </a:r>
            <a:r>
              <a:rPr lang="fr-FR" sz="4800" dirty="0" err="1">
                <a:solidFill>
                  <a:schemeClr val="bg1"/>
                </a:solidFill>
                <a:latin typeface="Anton" pitchFamily="2" charset="77"/>
              </a:rPr>
              <a:t>Emergência</a:t>
            </a:r>
            <a:r>
              <a:rPr lang="fr-FR" sz="4800" dirty="0">
                <a:solidFill>
                  <a:schemeClr val="bg1"/>
                </a:solidFill>
                <a:latin typeface="Anton" pitchFamily="2" charset="77"/>
              </a:rPr>
              <a:t> </a:t>
            </a:r>
            <a:r>
              <a:rPr lang="fr-FR" sz="4800" dirty="0" err="1">
                <a:solidFill>
                  <a:schemeClr val="bg1"/>
                </a:solidFill>
                <a:latin typeface="Anton" pitchFamily="2" charset="77"/>
              </a:rPr>
              <a:t>Médica</a:t>
            </a:r>
            <a:endParaRPr lang="fr-FR" sz="4800" dirty="0">
              <a:solidFill>
                <a:schemeClr val="bg1"/>
              </a:solidFill>
              <a:latin typeface="Anton" pitchFamily="2" charset="77"/>
            </a:endParaRPr>
          </a:p>
          <a:p>
            <a:pPr algn="ctr"/>
            <a:r>
              <a:rPr lang="fr-FR" sz="4800" dirty="0">
                <a:solidFill>
                  <a:schemeClr val="bg1"/>
                </a:solidFill>
                <a:latin typeface="Anton" pitchFamily="2" charset="77"/>
              </a:rPr>
              <a:t> </a:t>
            </a:r>
            <a:endParaRPr lang="fr-FR" sz="4800" dirty="0">
              <a:solidFill>
                <a:schemeClr val="bg1"/>
              </a:solidFill>
            </a:endParaRPr>
          </a:p>
        </p:txBody>
      </p:sp>
      <p:sp>
        <p:nvSpPr>
          <p:cNvPr id="6" name="CaixaDeTexto 5">
            <a:extLst>
              <a:ext uri="{FF2B5EF4-FFF2-40B4-BE49-F238E27FC236}">
                <a16:creationId xmlns:a16="http://schemas.microsoft.com/office/drawing/2014/main" id="{858DA1ED-C4DD-7CB9-BA99-8D270C136F6C}"/>
              </a:ext>
            </a:extLst>
          </p:cNvPr>
          <p:cNvSpPr txBox="1"/>
          <p:nvPr/>
        </p:nvSpPr>
        <p:spPr>
          <a:xfrm>
            <a:off x="5781174" y="9656263"/>
            <a:ext cx="7567862" cy="307777"/>
          </a:xfrm>
          <a:prstGeom prst="rect">
            <a:avLst/>
          </a:prstGeom>
          <a:noFill/>
        </p:spPr>
        <p:txBody>
          <a:bodyPr wrap="square">
            <a:spAutoFit/>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400" b="1" u="sng" dirty="0">
                <a:solidFill>
                  <a:schemeClr val="tx1"/>
                </a:solidFill>
                <a:effectLst/>
                <a:latin typeface="Helvetica" pitchFamily="2"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https://www.inem.pt/2017/05/30/cadeia-de-sobrevivencia-2/</a:t>
            </a:r>
            <a:endParaRPr lang="pt-PT" sz="1600" b="1" dirty="0">
              <a:solidFill>
                <a:schemeClr val="tx1"/>
              </a:solidFill>
              <a:effectLst/>
              <a:latin typeface="Helvetica" pitchFamily="2" charset="0"/>
              <a:ea typeface="Calibri" panose="020F0502020204030204" pitchFamily="34" charset="0"/>
              <a:cs typeface="Times New Roman" panose="02020603050405020304" pitchFamily="18" charset="0"/>
            </a:endParaRPr>
          </a:p>
        </p:txBody>
      </p:sp>
      <p:pic>
        <p:nvPicPr>
          <p:cNvPr id="10" name="Imagem 9" descr="Uma imagem com texto, Tipo de letra, logótipo, captura de ecrã&#10;&#10;Descrição gerada automaticamente">
            <a:extLst>
              <a:ext uri="{FF2B5EF4-FFF2-40B4-BE49-F238E27FC236}">
                <a16:creationId xmlns:a16="http://schemas.microsoft.com/office/drawing/2014/main" id="{5AB5DE7C-ACE0-9413-3775-306861D14143}"/>
              </a:ext>
            </a:extLst>
          </p:cNvPr>
          <p:cNvPicPr>
            <a:picLocks noChangeAspect="1"/>
          </p:cNvPicPr>
          <p:nvPr/>
        </p:nvPicPr>
        <p:blipFill>
          <a:blip r:embed="rId4"/>
          <a:stretch>
            <a:fillRect/>
          </a:stretch>
        </p:blipFill>
        <p:spPr>
          <a:xfrm>
            <a:off x="3518135" y="3724933"/>
            <a:ext cx="7567862" cy="3168101"/>
          </a:xfrm>
          <a:prstGeom prst="rect">
            <a:avLst/>
          </a:prstGeom>
        </p:spPr>
      </p:pic>
    </p:spTree>
    <p:extLst>
      <p:ext uri="{BB962C8B-B14F-4D97-AF65-F5344CB8AC3E}">
        <p14:creationId xmlns:p14="http://schemas.microsoft.com/office/powerpoint/2010/main" val="2170946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3" name="object 3"/>
          <p:cNvSpPr txBox="1">
            <a:spLocks noGrp="1"/>
          </p:cNvSpPr>
          <p:nvPr>
            <p:ph type="title"/>
          </p:nvPr>
        </p:nvSpPr>
        <p:spPr>
          <a:xfrm>
            <a:off x="1125269" y="1350127"/>
            <a:ext cx="13119100" cy="566822"/>
          </a:xfrm>
          <a:prstGeom prst="rect">
            <a:avLst/>
          </a:prstGeom>
        </p:spPr>
        <p:txBody>
          <a:bodyPr vert="horz" wrap="square" lIns="0" tIns="12700" rIns="0" bIns="0" rtlCol="0">
            <a:spAutoFit/>
          </a:bodyPr>
          <a:lstStyle/>
          <a:p>
            <a:pPr marL="360680" marR="5080" indent="-348615" algn="ctr">
              <a:lnSpc>
                <a:spcPct val="100000"/>
              </a:lnSpc>
              <a:spcBef>
                <a:spcPts val="100"/>
              </a:spcBef>
            </a:pPr>
            <a:r>
              <a:rPr lang="pt-PT" sz="3600" dirty="0">
                <a:latin typeface="Anton" pitchFamily="2" charset="77"/>
              </a:rPr>
              <a:t>TÍTULO 1</a:t>
            </a:r>
            <a:endParaRPr sz="3600" dirty="0">
              <a:latin typeface="Anton" pitchFamily="2" charset="77"/>
            </a:endParaRPr>
          </a:p>
        </p:txBody>
      </p:sp>
      <p:sp>
        <p:nvSpPr>
          <p:cNvPr id="4" name="object 4"/>
          <p:cNvSpPr txBox="1"/>
          <p:nvPr/>
        </p:nvSpPr>
        <p:spPr>
          <a:xfrm>
            <a:off x="881774" y="2832100"/>
            <a:ext cx="13748626" cy="6919266"/>
          </a:xfrm>
          <a:prstGeom prst="rect">
            <a:avLst/>
          </a:prstGeom>
        </p:spPr>
        <p:txBody>
          <a:bodyPr vert="horz" wrap="square" lIns="0" tIns="12700" rIns="0" bIns="0" rtlCol="0">
            <a:spAutoFit/>
          </a:bodyPr>
          <a:lstStyle/>
          <a:p>
            <a:pPr>
              <a:spcBef>
                <a:spcPts val="100"/>
              </a:spcBef>
            </a:pPr>
            <a:r>
              <a:rPr lang="pt-PT" sz="4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Tipos de Emergência em CSP</a:t>
            </a:r>
          </a:p>
          <a:p>
            <a:pPr>
              <a:spcBef>
                <a:spcPts val="200"/>
              </a:spcBef>
            </a:pPr>
            <a:r>
              <a:rPr lang="pt-PT" sz="2400"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 </a:t>
            </a:r>
            <a:r>
              <a:rPr lang="pt-PT" sz="24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p>
          <a:p>
            <a:pPr algn="l">
              <a:spcBef>
                <a:spcPts val="200"/>
              </a:spcBef>
            </a:pPr>
            <a:endParaRPr lang="pt-PT" sz="24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gn="l">
              <a:lnSpc>
                <a:spcPct val="150000"/>
              </a:lnSpc>
              <a:buSzPts val="1000"/>
              <a:buFont typeface="Symbol" pitchFamily="2" charset="2"/>
              <a:buChar char=""/>
              <a:tabLst>
                <a:tab pos="457200" algn="l"/>
              </a:tabLst>
            </a:pPr>
            <a:r>
              <a:rPr lang="en-US" sz="2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Cardiovasculares</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Dor</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torácica</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síndrome</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coronário</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agudo</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dispneia</a:t>
            </a:r>
            <a:endParaRPr lang="pt-PT"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50000"/>
              </a:lnSpc>
              <a:buSzPts val="1000"/>
              <a:buFont typeface="Symbol" pitchFamily="2" charset="2"/>
              <a:buChar char=""/>
              <a:tabLst>
                <a:tab pos="457200" algn="l"/>
              </a:tabLst>
            </a:pPr>
            <a:r>
              <a:rPr lang="pt-PT"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Neurológicas: Convulsões /Epilepsia</a:t>
            </a:r>
          </a:p>
          <a:p>
            <a:pPr marL="342900" lvl="0" indent="-342900" algn="l">
              <a:lnSpc>
                <a:spcPct val="150000"/>
              </a:lnSpc>
              <a:buSzPts val="1000"/>
              <a:buFont typeface="Symbol" pitchFamily="2" charset="2"/>
              <a:buChar char=""/>
              <a:tabLst>
                <a:tab pos="457200" algn="l"/>
              </a:tabLst>
            </a:pPr>
            <a:r>
              <a:rPr lang="pt-PT"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Endócrinas: Hipoglicemias</a:t>
            </a:r>
          </a:p>
          <a:p>
            <a:pPr marL="342900" lvl="0" indent="-342900" algn="l">
              <a:lnSpc>
                <a:spcPct val="150000"/>
              </a:lnSpc>
              <a:buSzPts val="1000"/>
              <a:buFont typeface="Symbol" pitchFamily="2" charset="2"/>
              <a:buChar char=""/>
              <a:tabLst>
                <a:tab pos="457200" algn="l"/>
              </a:tabLst>
            </a:pPr>
            <a:r>
              <a:rPr lang="pt-PT"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Lesões Traumáticas</a:t>
            </a:r>
          </a:p>
          <a:p>
            <a:pPr marL="342900" lvl="0" indent="-342900" algn="l">
              <a:lnSpc>
                <a:spcPct val="150000"/>
              </a:lnSpc>
              <a:buSzPts val="1000"/>
              <a:buFont typeface="Symbol" pitchFamily="2" charset="2"/>
              <a:buChar char=""/>
              <a:tabLst>
                <a:tab pos="457200" algn="l"/>
              </a:tabLst>
            </a:pPr>
            <a:r>
              <a:rPr lang="pt-PT" sz="2800" dirty="0">
                <a:latin typeface="Calibri" panose="020F0502020204030204" pitchFamily="34" charset="0"/>
                <a:ea typeface="Calibri" panose="020F0502020204030204" pitchFamily="34" charset="0"/>
                <a:cs typeface="Times New Roman" panose="02020603050405020304" pitchFamily="18" charset="0"/>
              </a:rPr>
              <a:t>Emergências pediátricas: obstrução da via área em crianças, reações alérgicas</a:t>
            </a:r>
          </a:p>
          <a:p>
            <a:pPr marL="342900" lvl="0" indent="-342900" algn="l">
              <a:lnSpc>
                <a:spcPct val="150000"/>
              </a:lnSpc>
              <a:buSzPts val="1000"/>
              <a:buFont typeface="Symbol" pitchFamily="2" charset="2"/>
              <a:buChar char=""/>
              <a:tabLst>
                <a:tab pos="457200" algn="l"/>
              </a:tabLst>
            </a:pPr>
            <a:r>
              <a:rPr lang="pt-PT"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Emergências psiquiátricas: crise psicótica, crise de pânico</a:t>
            </a:r>
          </a:p>
          <a:p>
            <a:pPr marL="342900" lvl="0" indent="-342900" algn="l">
              <a:buSzPts val="1000"/>
              <a:buFont typeface="Symbol" pitchFamily="2" charset="2"/>
              <a:buChar char=""/>
              <a:tabLst>
                <a:tab pos="457200" algn="l"/>
              </a:tabLst>
            </a:pPr>
            <a:endParaRPr lang="pt-PT" sz="2400" b="1" dirty="0">
              <a:latin typeface="Calibri" panose="020F0502020204030204" pitchFamily="34" charset="0"/>
              <a:ea typeface="Open Sans" panose="020B0606030504020204" pitchFamily="34" charset="0"/>
              <a:cs typeface="Times New Roman" panose="02020603050405020304" pitchFamily="18" charset="0"/>
            </a:endParaRPr>
          </a:p>
          <a:p>
            <a:pPr marL="342900" lvl="0" indent="-342900" algn="l">
              <a:buSzPts val="1000"/>
              <a:buFont typeface="Symbol" pitchFamily="2" charset="2"/>
              <a:buChar char=""/>
              <a:tabLst>
                <a:tab pos="457200" algn="l"/>
              </a:tabLst>
            </a:pPr>
            <a:endParaRPr lang="pt-PT" sz="2400" b="1" dirty="0">
              <a:effectLst/>
              <a:latin typeface="Calibri" panose="020F0502020204030204" pitchFamily="34" charset="0"/>
              <a:ea typeface="Open Sans" panose="020B0606030504020204" pitchFamily="34" charset="0"/>
              <a:cs typeface="Times New Roman" panose="02020603050405020304" pitchFamily="18" charset="0"/>
            </a:endParaRPr>
          </a:p>
          <a:p>
            <a:pPr lvl="0" algn="l">
              <a:buSzPts val="1000"/>
              <a:tabLst>
                <a:tab pos="457200" algn="l"/>
              </a:tabLst>
            </a:pP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a:p>
            <a:pPr lvl="3">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25</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1125269" y="1338434"/>
            <a:ext cx="12875162"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a:p>
        </p:txBody>
      </p:sp>
      <p:sp>
        <p:nvSpPr>
          <p:cNvPr id="8" name="ZoneTexte 13">
            <a:extLst>
              <a:ext uri="{FF2B5EF4-FFF2-40B4-BE49-F238E27FC236}">
                <a16:creationId xmlns:a16="http://schemas.microsoft.com/office/drawing/2014/main" id="{D85565F1-A4DF-7CAE-3C61-A66F7B8CE405}"/>
              </a:ext>
            </a:extLst>
          </p:cNvPr>
          <p:cNvSpPr txBox="1"/>
          <p:nvPr/>
        </p:nvSpPr>
        <p:spPr>
          <a:xfrm>
            <a:off x="1125269" y="1420846"/>
            <a:ext cx="12875162" cy="1569660"/>
          </a:xfrm>
          <a:prstGeom prst="rect">
            <a:avLst/>
          </a:prstGeom>
          <a:noFill/>
        </p:spPr>
        <p:txBody>
          <a:bodyPr wrap="square">
            <a:spAutoFit/>
          </a:bodyPr>
          <a:lstStyle/>
          <a:p>
            <a:pPr algn="ctr"/>
            <a:r>
              <a:rPr lang="fr-FR" sz="4800" dirty="0" err="1">
                <a:solidFill>
                  <a:schemeClr val="bg1"/>
                </a:solidFill>
                <a:latin typeface="Anton" pitchFamily="2" charset="77"/>
              </a:rPr>
              <a:t>Emergências</a:t>
            </a:r>
            <a:r>
              <a:rPr lang="fr-FR" sz="4800" dirty="0">
                <a:solidFill>
                  <a:schemeClr val="bg1"/>
                </a:solidFill>
                <a:latin typeface="Anton" pitchFamily="2" charset="77"/>
              </a:rPr>
              <a:t> </a:t>
            </a:r>
            <a:r>
              <a:rPr lang="fr-FR" sz="4800" dirty="0" err="1">
                <a:solidFill>
                  <a:schemeClr val="bg1"/>
                </a:solidFill>
                <a:latin typeface="Anton" pitchFamily="2" charset="77"/>
              </a:rPr>
              <a:t>em</a:t>
            </a:r>
            <a:r>
              <a:rPr lang="fr-FR" sz="4800" dirty="0">
                <a:solidFill>
                  <a:schemeClr val="bg1"/>
                </a:solidFill>
                <a:latin typeface="Anton" pitchFamily="2" charset="77"/>
              </a:rPr>
              <a:t> </a:t>
            </a:r>
            <a:r>
              <a:rPr lang="fr-FR" sz="4800" dirty="0" err="1">
                <a:solidFill>
                  <a:schemeClr val="bg1"/>
                </a:solidFill>
                <a:latin typeface="Anton" pitchFamily="2" charset="77"/>
              </a:rPr>
              <a:t>Cuidados</a:t>
            </a:r>
            <a:r>
              <a:rPr lang="fr-FR" sz="4800" dirty="0">
                <a:solidFill>
                  <a:schemeClr val="bg1"/>
                </a:solidFill>
                <a:latin typeface="Anton" pitchFamily="2" charset="77"/>
              </a:rPr>
              <a:t> de </a:t>
            </a:r>
            <a:r>
              <a:rPr lang="fr-FR" sz="4800" dirty="0" err="1">
                <a:solidFill>
                  <a:schemeClr val="bg1"/>
                </a:solidFill>
                <a:latin typeface="Anton" pitchFamily="2" charset="77"/>
              </a:rPr>
              <a:t>Saúde</a:t>
            </a:r>
            <a:r>
              <a:rPr lang="fr-FR" sz="4800" dirty="0">
                <a:solidFill>
                  <a:schemeClr val="bg1"/>
                </a:solidFill>
                <a:latin typeface="Anton" pitchFamily="2" charset="77"/>
              </a:rPr>
              <a:t> </a:t>
            </a:r>
            <a:r>
              <a:rPr lang="fr-FR" sz="4800" dirty="0" err="1">
                <a:solidFill>
                  <a:schemeClr val="bg1"/>
                </a:solidFill>
                <a:latin typeface="Anton" pitchFamily="2" charset="77"/>
              </a:rPr>
              <a:t>Primários</a:t>
            </a:r>
            <a:endParaRPr lang="fr-FR" sz="4800" dirty="0">
              <a:solidFill>
                <a:schemeClr val="bg1"/>
              </a:solidFill>
              <a:latin typeface="Anton" pitchFamily="2" charset="77"/>
            </a:endParaRPr>
          </a:p>
          <a:p>
            <a:pPr algn="ctr"/>
            <a:r>
              <a:rPr lang="fr-FR" sz="4800" dirty="0">
                <a:solidFill>
                  <a:schemeClr val="bg1"/>
                </a:solidFill>
                <a:latin typeface="Anton" pitchFamily="2" charset="77"/>
              </a:rPr>
              <a:t> </a:t>
            </a:r>
            <a:endParaRPr lang="fr-FR" sz="4800" dirty="0">
              <a:solidFill>
                <a:schemeClr val="bg1"/>
              </a:solidFill>
            </a:endParaRPr>
          </a:p>
        </p:txBody>
      </p:sp>
      <p:sp>
        <p:nvSpPr>
          <p:cNvPr id="5" name="CaixaDeTexto 4">
            <a:extLst>
              <a:ext uri="{FF2B5EF4-FFF2-40B4-BE49-F238E27FC236}">
                <a16:creationId xmlns:a16="http://schemas.microsoft.com/office/drawing/2014/main" id="{A15100E1-FA08-E26B-C49F-B821007EF7E2}"/>
              </a:ext>
            </a:extLst>
          </p:cNvPr>
          <p:cNvSpPr txBox="1"/>
          <p:nvPr/>
        </p:nvSpPr>
        <p:spPr>
          <a:xfrm>
            <a:off x="495743" y="9619455"/>
            <a:ext cx="13748625" cy="307777"/>
          </a:xfrm>
          <a:prstGeom prst="rect">
            <a:avLst/>
          </a:prstGeom>
          <a:noFill/>
        </p:spPr>
        <p:txBody>
          <a:bodyPr wrap="square">
            <a:spAutoFit/>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b="1" dirty="0">
                <a:solidFill>
                  <a:srgbClr val="000000"/>
                </a:solidFill>
                <a:effectLst/>
                <a:latin typeface="Helvetica" pitchFamily="2" charset="0"/>
                <a:ea typeface="Calibri" panose="020F0502020204030204" pitchFamily="34" charset="0"/>
                <a:cs typeface="Calibri" panose="020F0502020204030204" pitchFamily="34" charset="0"/>
              </a:rPr>
              <a:t>Miguel Oliveira.</a:t>
            </a:r>
            <a:r>
              <a:rPr lang="pt-PT" b="1" dirty="0">
                <a:solidFill>
                  <a:srgbClr val="0E4242"/>
                </a:solidFill>
                <a:effectLst/>
                <a:latin typeface="Helvetica" pitchFamily="2" charset="0"/>
                <a:ea typeface="Calibri" panose="020F0502020204030204" pitchFamily="34" charset="0"/>
                <a:cs typeface="Calibri" panose="020F0502020204030204" pitchFamily="34" charset="0"/>
              </a:rPr>
              <a:t> Formação em suporte avançado de vida. A experiência de uma sub-região. </a:t>
            </a:r>
            <a:r>
              <a:rPr lang="pt-PT" b="1" dirty="0" err="1">
                <a:solidFill>
                  <a:srgbClr val="0E4242"/>
                </a:solidFill>
                <a:effectLst/>
                <a:latin typeface="Helvetica" pitchFamily="2" charset="0"/>
                <a:ea typeface="Calibri" panose="020F0502020204030204" pitchFamily="34" charset="0"/>
                <a:cs typeface="Calibri" panose="020F0502020204030204" pitchFamily="34" charset="0"/>
              </a:rPr>
              <a:t>Rev</a:t>
            </a:r>
            <a:r>
              <a:rPr lang="pt-PT" b="1" dirty="0">
                <a:solidFill>
                  <a:srgbClr val="0E4242"/>
                </a:solidFill>
                <a:effectLst/>
                <a:latin typeface="Helvetica" pitchFamily="2" charset="0"/>
                <a:ea typeface="Calibri" panose="020F0502020204030204" pitchFamily="34" charset="0"/>
                <a:cs typeface="Calibri" panose="020F0502020204030204" pitchFamily="34" charset="0"/>
              </a:rPr>
              <a:t> </a:t>
            </a:r>
            <a:r>
              <a:rPr lang="pt-PT" b="1" dirty="0" err="1">
                <a:solidFill>
                  <a:srgbClr val="0E4242"/>
                </a:solidFill>
                <a:effectLst/>
                <a:latin typeface="Helvetica" pitchFamily="2" charset="0"/>
                <a:ea typeface="Calibri" panose="020F0502020204030204" pitchFamily="34" charset="0"/>
                <a:cs typeface="Calibri" panose="020F0502020204030204" pitchFamily="34" charset="0"/>
              </a:rPr>
              <a:t>Port</a:t>
            </a:r>
            <a:r>
              <a:rPr lang="pt-PT" b="1" dirty="0">
                <a:solidFill>
                  <a:srgbClr val="0E4242"/>
                </a:solidFill>
                <a:effectLst/>
                <a:latin typeface="Helvetica" pitchFamily="2" charset="0"/>
                <a:ea typeface="Calibri" panose="020F0502020204030204" pitchFamily="34" charset="0"/>
                <a:cs typeface="Calibri" panose="020F0502020204030204" pitchFamily="34" charset="0"/>
              </a:rPr>
              <a:t> </a:t>
            </a:r>
            <a:r>
              <a:rPr lang="pt-PT" b="1" dirty="0" err="1">
                <a:solidFill>
                  <a:srgbClr val="0E4242"/>
                </a:solidFill>
                <a:effectLst/>
                <a:latin typeface="Helvetica" pitchFamily="2" charset="0"/>
                <a:ea typeface="Calibri" panose="020F0502020204030204" pitchFamily="34" charset="0"/>
                <a:cs typeface="Calibri" panose="020F0502020204030204" pitchFamily="34" charset="0"/>
              </a:rPr>
              <a:t>Clin</a:t>
            </a:r>
            <a:r>
              <a:rPr lang="pt-PT" b="1" dirty="0">
                <a:solidFill>
                  <a:srgbClr val="0E4242"/>
                </a:solidFill>
                <a:effectLst/>
                <a:latin typeface="Helvetica" pitchFamily="2" charset="0"/>
                <a:ea typeface="Calibri" panose="020F0502020204030204" pitchFamily="34" charset="0"/>
                <a:cs typeface="Calibri" panose="020F0502020204030204" pitchFamily="34" charset="0"/>
              </a:rPr>
              <a:t> Geral</a:t>
            </a:r>
            <a:r>
              <a:rPr lang="pt-PT" b="1" dirty="0">
                <a:solidFill>
                  <a:srgbClr val="535353"/>
                </a:solidFill>
                <a:effectLst/>
                <a:latin typeface="Helvetica" pitchFamily="2" charset="0"/>
                <a:ea typeface="Calibri" panose="020F0502020204030204" pitchFamily="34" charset="0"/>
                <a:cs typeface="Calibri" panose="020F0502020204030204" pitchFamily="34" charset="0"/>
              </a:rPr>
              <a:t>2010;26:308-12</a:t>
            </a:r>
            <a:endParaRPr lang="pt-PT" b="1" dirty="0">
              <a:effectLst/>
              <a:latin typeface="Helvetica" pitchFamily="2" charset="0"/>
              <a:ea typeface="Calibri" panose="020F0502020204030204" pitchFamily="34" charset="0"/>
              <a:cs typeface="Times New Roman" panose="02020603050405020304" pitchFamily="18" charset="0"/>
            </a:endParaRPr>
          </a:p>
        </p:txBody>
      </p:sp>
      <p:sp>
        <p:nvSpPr>
          <p:cNvPr id="6" name="CaixaDeTexto 5">
            <a:extLst>
              <a:ext uri="{FF2B5EF4-FFF2-40B4-BE49-F238E27FC236}">
                <a16:creationId xmlns:a16="http://schemas.microsoft.com/office/drawing/2014/main" id="{430D73E4-6203-148B-33C5-2E6E0A06F0D5}"/>
              </a:ext>
            </a:extLst>
          </p:cNvPr>
          <p:cNvSpPr txBox="1"/>
          <p:nvPr/>
        </p:nvSpPr>
        <p:spPr>
          <a:xfrm>
            <a:off x="495743" y="9060655"/>
            <a:ext cx="13748625" cy="523220"/>
          </a:xfrm>
          <a:prstGeom prst="rect">
            <a:avLst/>
          </a:prstGeom>
          <a:noFill/>
        </p:spPr>
        <p:txBody>
          <a:bodyPr wrap="square">
            <a:spAutoFit/>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dirty="0">
                <a:solidFill>
                  <a:srgbClr val="000000"/>
                </a:solidFill>
                <a:effectLst/>
                <a:latin typeface="Helvetica" pitchFamily="2" charset="0"/>
                <a:ea typeface="Calibri" panose="020F0502020204030204" pitchFamily="34" charset="0"/>
                <a:cs typeface="Helvetica" pitchFamily="2" charset="0"/>
              </a:rPr>
              <a:t>Max </a:t>
            </a:r>
            <a:r>
              <a:rPr lang="en-US" b="1" dirty="0" err="1">
                <a:solidFill>
                  <a:srgbClr val="000000"/>
                </a:solidFill>
                <a:effectLst/>
                <a:latin typeface="Helvetica" pitchFamily="2" charset="0"/>
                <a:ea typeface="Calibri" panose="020F0502020204030204" pitchFamily="34" charset="0"/>
                <a:cs typeface="Helvetica" pitchFamily="2" charset="0"/>
              </a:rPr>
              <a:t>Melzel</a:t>
            </a:r>
            <a:r>
              <a:rPr lang="en-US" b="1" dirty="0">
                <a:solidFill>
                  <a:srgbClr val="000000"/>
                </a:solidFill>
                <a:effectLst/>
                <a:latin typeface="Helvetica" pitchFamily="2" charset="0"/>
                <a:ea typeface="Calibri" panose="020F0502020204030204" pitchFamily="34" charset="0"/>
                <a:cs typeface="Helvetica" pitchFamily="2" charset="0"/>
              </a:rPr>
              <a:t>, Falk Ho</a:t>
            </a:r>
            <a:r>
              <a:rPr lang="pt-PT"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ﬀ</a:t>
            </a:r>
            <a:r>
              <a:rPr lang="en-US" b="1" dirty="0" err="1">
                <a:solidFill>
                  <a:srgbClr val="000000"/>
                </a:solidFill>
                <a:effectLst/>
                <a:latin typeface="Helvetica" pitchFamily="2" charset="0"/>
                <a:ea typeface="Calibri" panose="020F0502020204030204" pitchFamily="34" charset="0"/>
                <a:cs typeface="Helvetica" pitchFamily="2" charset="0"/>
              </a:rPr>
              <a:t>mann</a:t>
            </a:r>
            <a:r>
              <a:rPr lang="en-US" b="1" dirty="0">
                <a:solidFill>
                  <a:srgbClr val="000000"/>
                </a:solidFill>
                <a:effectLst/>
                <a:latin typeface="Helvetica" pitchFamily="2" charset="0"/>
                <a:ea typeface="Calibri" panose="020F0502020204030204" pitchFamily="34" charset="0"/>
                <a:cs typeface="Helvetica" pitchFamily="2" charset="0"/>
              </a:rPr>
              <a:t>, Michael H. Freitag &amp; Ove </a:t>
            </a:r>
            <a:r>
              <a:rPr lang="en-US" b="1" dirty="0" err="1">
                <a:solidFill>
                  <a:srgbClr val="000000"/>
                </a:solidFill>
                <a:effectLst/>
                <a:latin typeface="Helvetica" pitchFamily="2" charset="0"/>
                <a:ea typeface="Calibri" panose="020F0502020204030204" pitchFamily="34" charset="0"/>
                <a:cs typeface="Helvetica" pitchFamily="2" charset="0"/>
              </a:rPr>
              <a:t>Spreckelsen</a:t>
            </a:r>
            <a:r>
              <a:rPr lang="en-US" b="1" dirty="0">
                <a:solidFill>
                  <a:srgbClr val="000000"/>
                </a:solidFill>
                <a:effectLst/>
                <a:latin typeface="Helvetica" pitchFamily="2" charset="0"/>
                <a:ea typeface="Calibri" panose="020F0502020204030204" pitchFamily="34" charset="0"/>
                <a:cs typeface="Helvetica" pitchFamily="2" charset="0"/>
              </a:rPr>
              <a:t> (2022)</a:t>
            </a:r>
            <a:r>
              <a:rPr lang="pt-PT" b="1" dirty="0">
                <a:latin typeface="Calibri" panose="020F0502020204030204" pitchFamily="34" charset="0"/>
                <a:ea typeface="Calibri" panose="020F0502020204030204" pitchFamily="34" charset="0"/>
                <a:cs typeface="Times New Roman" panose="02020603050405020304" pitchFamily="18" charset="0"/>
              </a:rPr>
              <a:t> </a:t>
            </a:r>
            <a:r>
              <a:rPr lang="en-US" b="1" dirty="0">
                <a:solidFill>
                  <a:srgbClr val="000000"/>
                </a:solidFill>
                <a:effectLst/>
                <a:latin typeface="Helvetica" pitchFamily="2" charset="0"/>
                <a:ea typeface="Calibri" panose="020F0502020204030204" pitchFamily="34" charset="0"/>
                <a:cs typeface="Helvetica" pitchFamily="2" charset="0"/>
              </a:rPr>
              <a:t>Frequency and management of emergencies in primary care o</a:t>
            </a:r>
            <a:r>
              <a:rPr lang="pt-PT"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ﬃ</a:t>
            </a:r>
            <a:r>
              <a:rPr lang="en-US" b="1" dirty="0" err="1">
                <a:solidFill>
                  <a:srgbClr val="000000"/>
                </a:solidFill>
                <a:effectLst/>
                <a:latin typeface="Helvetica" pitchFamily="2" charset="0"/>
                <a:ea typeface="Calibri" panose="020F0502020204030204" pitchFamily="34" charset="0"/>
                <a:cs typeface="Helvetica" pitchFamily="2" charset="0"/>
              </a:rPr>
              <a:t>ces</a:t>
            </a:r>
            <a:r>
              <a:rPr lang="en-US" b="1" dirty="0">
                <a:solidFill>
                  <a:srgbClr val="000000"/>
                </a:solidFill>
                <a:effectLst/>
                <a:latin typeface="Helvetica" pitchFamily="2" charset="0"/>
                <a:ea typeface="Calibri" panose="020F0502020204030204" pitchFamily="34" charset="0"/>
                <a:cs typeface="Helvetica" pitchFamily="2" charset="0"/>
              </a:rPr>
              <a:t>: A cross-sectional</a:t>
            </a:r>
            <a:endParaRPr lang="pt-PT" b="1" dirty="0">
              <a:effectLst/>
              <a:latin typeface="Calibri" panose="020F0502020204030204" pitchFamily="34" charset="0"/>
              <a:ea typeface="Calibri" panose="020F0502020204030204" pitchFamily="34" charset="0"/>
              <a:cs typeface="Times New Roman" panose="02020603050405020304" pitchFamily="18" charset="0"/>
            </a:endParaRPr>
          </a:p>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dirty="0">
                <a:solidFill>
                  <a:srgbClr val="000000"/>
                </a:solidFill>
                <a:effectLst/>
                <a:latin typeface="Helvetica" pitchFamily="2" charset="0"/>
                <a:ea typeface="Calibri" panose="020F0502020204030204" pitchFamily="34" charset="0"/>
                <a:cs typeface="Helvetica" pitchFamily="2" charset="0"/>
              </a:rPr>
              <a:t>study in northwestern Germany, European Journal of General Practice, 28:1, 209-216, DOI:</a:t>
            </a:r>
            <a:r>
              <a:rPr lang="pt-PT" b="1" dirty="0">
                <a:solidFill>
                  <a:srgbClr val="000000"/>
                </a:solidFill>
                <a:effectLst/>
                <a:latin typeface="Helvetica" pitchFamily="2" charset="0"/>
                <a:ea typeface="Calibri" panose="020F0502020204030204" pitchFamily="34" charset="0"/>
                <a:cs typeface="Helvetica" pitchFamily="2" charset="0"/>
              </a:rPr>
              <a:t>10.1080/13814788.2022.2094912</a:t>
            </a:r>
            <a:endParaRPr lang="pt-PT"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5349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3" name="object 3"/>
          <p:cNvSpPr txBox="1">
            <a:spLocks noGrp="1"/>
          </p:cNvSpPr>
          <p:nvPr>
            <p:ph type="title"/>
          </p:nvPr>
        </p:nvSpPr>
        <p:spPr>
          <a:xfrm>
            <a:off x="1125269" y="1350127"/>
            <a:ext cx="13119100" cy="566822"/>
          </a:xfrm>
          <a:prstGeom prst="rect">
            <a:avLst/>
          </a:prstGeom>
        </p:spPr>
        <p:txBody>
          <a:bodyPr vert="horz" wrap="square" lIns="0" tIns="12700" rIns="0" bIns="0" rtlCol="0">
            <a:spAutoFit/>
          </a:bodyPr>
          <a:lstStyle/>
          <a:p>
            <a:pPr marL="360680" marR="5080" indent="-348615" algn="ctr">
              <a:lnSpc>
                <a:spcPct val="100000"/>
              </a:lnSpc>
              <a:spcBef>
                <a:spcPts val="100"/>
              </a:spcBef>
            </a:pPr>
            <a:r>
              <a:rPr lang="pt-PT" sz="3600" dirty="0">
                <a:latin typeface="Anton" pitchFamily="2" charset="77"/>
              </a:rPr>
              <a:t>TÍTULO 1</a:t>
            </a:r>
            <a:endParaRPr sz="3600" dirty="0">
              <a:latin typeface="Anton" pitchFamily="2" charset="77"/>
            </a:endParaRPr>
          </a:p>
        </p:txBody>
      </p:sp>
      <p:sp>
        <p:nvSpPr>
          <p:cNvPr id="4" name="object 4"/>
          <p:cNvSpPr txBox="1"/>
          <p:nvPr/>
        </p:nvSpPr>
        <p:spPr>
          <a:xfrm>
            <a:off x="571325" y="2851918"/>
            <a:ext cx="14226988" cy="6595588"/>
          </a:xfrm>
          <a:prstGeom prst="rect">
            <a:avLst/>
          </a:prstGeom>
        </p:spPr>
        <p:txBody>
          <a:bodyPr vert="horz" wrap="square" lIns="0" tIns="12700" rIns="0" bIns="0" rtlCol="0">
            <a:spAutoFit/>
          </a:bodyPr>
          <a:lstStyle/>
          <a:p>
            <a:pPr>
              <a:spcBef>
                <a:spcPts val="100"/>
              </a:spcBef>
            </a:pPr>
            <a:r>
              <a:rPr lang="pt-PT" sz="4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Desafios em Emergências nas Unidades dos CSP</a:t>
            </a: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200000"/>
              </a:lnSpc>
              <a:spcBef>
                <a:spcPts val="1200"/>
              </a:spcBef>
              <a:spcAft>
                <a:spcPts val="0"/>
              </a:spcAft>
              <a:buFont typeface="Arial" panose="020B0604020202020204" pitchFamily="34" charset="0"/>
              <a:buChar char="•"/>
              <a:tabLst>
                <a:tab pos="63500" algn="r"/>
                <a:tab pos="165100" algn="l"/>
              </a:tabLst>
            </a:pPr>
            <a:r>
              <a:rPr lang="pt-PT" sz="2800"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Grande fluxo de </a:t>
            </a:r>
            <a:r>
              <a:rPr lang="pt-PT" sz="2800" b="1"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utentes com patologia </a:t>
            </a:r>
            <a:r>
              <a:rPr lang="pt-PT" sz="2800"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aumenta </a:t>
            </a:r>
            <a:r>
              <a:rPr lang="pt-PT" sz="2800" b="1"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probabilidade de emergências</a:t>
            </a:r>
            <a:endParaRPr lang="pt-PT" sz="2800" b="1"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200000"/>
              </a:lnSpc>
              <a:spcBef>
                <a:spcPts val="1200"/>
              </a:spcBef>
              <a:spcAft>
                <a:spcPts val="0"/>
              </a:spcAft>
              <a:buFont typeface="Arial" panose="020B0604020202020204" pitchFamily="34" charset="0"/>
              <a:buChar char="•"/>
              <a:tabLst>
                <a:tab pos="63500" algn="r"/>
                <a:tab pos="165100" algn="l"/>
              </a:tabLst>
            </a:pPr>
            <a:r>
              <a:rPr lang="pt-PT" sz="2800" b="1"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Consulta Aberta/Atendimento Complementar </a:t>
            </a:r>
            <a:r>
              <a:rPr lang="pt-PT" sz="2800"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intensifica necessidade de </a:t>
            </a:r>
            <a:r>
              <a:rPr lang="pt-PT" sz="2800" b="1"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socorro imediato</a:t>
            </a:r>
          </a:p>
          <a:p>
            <a:pPr marL="342900" indent="-342900">
              <a:lnSpc>
                <a:spcPct val="200000"/>
              </a:lnSpc>
              <a:spcBef>
                <a:spcPts val="1200"/>
              </a:spcBef>
              <a:buFont typeface="Arial" panose="020B0604020202020204" pitchFamily="34" charset="0"/>
              <a:buChar char="•"/>
              <a:tabLst>
                <a:tab pos="63500" algn="r"/>
                <a:tab pos="165100" algn="l"/>
              </a:tabLst>
            </a:pPr>
            <a:r>
              <a:rPr lang="pt-PT" sz="2800" b="1"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Limitações na </a:t>
            </a:r>
            <a:r>
              <a:rPr lang="pt-PT" sz="2800" b="1" u="sng"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formação e treino</a:t>
            </a:r>
            <a:r>
              <a:rPr lang="pt-PT" sz="2800" b="1"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 </a:t>
            </a:r>
            <a:r>
              <a:rPr lang="pt-PT" sz="2800"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(SBV, Regularidade do treino, Escassez de meios)</a:t>
            </a:r>
            <a:endParaRPr lang="pt-PT" sz="2800" dirty="0">
              <a:solidFill>
                <a:srgbClr val="0E0E0E"/>
              </a:solidFill>
              <a:latin typeface="Open Sans" panose="020B0606030504020204" pitchFamily="34" charset="0"/>
              <a:ea typeface="Open Sans" panose="020B0606030504020204" pitchFamily="34" charset="0"/>
              <a:cs typeface="Open Sans" panose="020B0606030504020204" pitchFamily="34" charset="0"/>
            </a:endParaRPr>
          </a:p>
          <a:p>
            <a:pPr marL="165100" indent="-165100">
              <a:lnSpc>
                <a:spcPct val="200000"/>
              </a:lnSpc>
              <a:spcBef>
                <a:spcPts val="1200"/>
              </a:spcBef>
              <a:spcAft>
                <a:spcPts val="0"/>
              </a:spcAft>
              <a:tabLst>
                <a:tab pos="63500" algn="r"/>
                <a:tab pos="165100" algn="l"/>
              </a:tabLst>
            </a:pPr>
            <a:endParaRPr lang="pt-PT" sz="2800" b="1" dirty="0">
              <a:solidFill>
                <a:srgbClr val="0E0E0E"/>
              </a:solidFill>
              <a:latin typeface="Open Sans" panose="020B0606030504020204" pitchFamily="34" charset="0"/>
              <a:ea typeface="Open Sans" panose="020B0606030504020204" pitchFamily="34" charset="0"/>
              <a:cs typeface="Open Sans" panose="020B0606030504020204" pitchFamily="34" charset="0"/>
            </a:endParaRPr>
          </a:p>
          <a:p>
            <a:pPr marL="165100" indent="-165100">
              <a:lnSpc>
                <a:spcPct val="135000"/>
              </a:lnSpc>
              <a:spcBef>
                <a:spcPts val="1200"/>
              </a:spcBef>
              <a:spcAft>
                <a:spcPts val="0"/>
              </a:spcAft>
              <a:tabLst>
                <a:tab pos="63500" algn="r"/>
                <a:tab pos="165100" algn="l"/>
              </a:tabLst>
            </a:pPr>
            <a:endParaRPr lang="pt-PT" sz="2400" b="1"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26</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1125269" y="1338434"/>
            <a:ext cx="12875162"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a:p>
        </p:txBody>
      </p:sp>
      <p:sp>
        <p:nvSpPr>
          <p:cNvPr id="8" name="ZoneTexte 13">
            <a:extLst>
              <a:ext uri="{FF2B5EF4-FFF2-40B4-BE49-F238E27FC236}">
                <a16:creationId xmlns:a16="http://schemas.microsoft.com/office/drawing/2014/main" id="{D85565F1-A4DF-7CAE-3C61-A66F7B8CE405}"/>
              </a:ext>
            </a:extLst>
          </p:cNvPr>
          <p:cNvSpPr txBox="1"/>
          <p:nvPr/>
        </p:nvSpPr>
        <p:spPr>
          <a:xfrm>
            <a:off x="1125269" y="1420846"/>
            <a:ext cx="12875162" cy="1569660"/>
          </a:xfrm>
          <a:prstGeom prst="rect">
            <a:avLst/>
          </a:prstGeom>
          <a:noFill/>
        </p:spPr>
        <p:txBody>
          <a:bodyPr wrap="square">
            <a:spAutoFit/>
          </a:bodyPr>
          <a:lstStyle/>
          <a:p>
            <a:pPr algn="ctr"/>
            <a:r>
              <a:rPr lang="fr-FR" sz="4800" dirty="0" err="1">
                <a:solidFill>
                  <a:schemeClr val="bg1"/>
                </a:solidFill>
                <a:latin typeface="Anton" pitchFamily="2" charset="77"/>
              </a:rPr>
              <a:t>Emergências</a:t>
            </a:r>
            <a:r>
              <a:rPr lang="fr-FR" sz="4800" dirty="0">
                <a:solidFill>
                  <a:schemeClr val="bg1"/>
                </a:solidFill>
                <a:latin typeface="Anton" pitchFamily="2" charset="77"/>
              </a:rPr>
              <a:t> </a:t>
            </a:r>
            <a:r>
              <a:rPr lang="fr-FR" sz="4800" dirty="0" err="1">
                <a:solidFill>
                  <a:schemeClr val="bg1"/>
                </a:solidFill>
                <a:latin typeface="Anton" pitchFamily="2" charset="77"/>
              </a:rPr>
              <a:t>em</a:t>
            </a:r>
            <a:r>
              <a:rPr lang="fr-FR" sz="4800" dirty="0">
                <a:solidFill>
                  <a:schemeClr val="bg1"/>
                </a:solidFill>
                <a:latin typeface="Anton" pitchFamily="2" charset="77"/>
              </a:rPr>
              <a:t> </a:t>
            </a:r>
            <a:r>
              <a:rPr lang="fr-FR" sz="4800" dirty="0" err="1">
                <a:solidFill>
                  <a:schemeClr val="bg1"/>
                </a:solidFill>
                <a:latin typeface="Anton" pitchFamily="2" charset="77"/>
              </a:rPr>
              <a:t>Cuidados</a:t>
            </a:r>
            <a:r>
              <a:rPr lang="fr-FR" sz="4800" dirty="0">
                <a:solidFill>
                  <a:schemeClr val="bg1"/>
                </a:solidFill>
                <a:latin typeface="Anton" pitchFamily="2" charset="77"/>
              </a:rPr>
              <a:t> de </a:t>
            </a:r>
            <a:r>
              <a:rPr lang="fr-FR" sz="4800" dirty="0" err="1">
                <a:solidFill>
                  <a:schemeClr val="bg1"/>
                </a:solidFill>
                <a:latin typeface="Anton" pitchFamily="2" charset="77"/>
              </a:rPr>
              <a:t>Saúde</a:t>
            </a:r>
            <a:r>
              <a:rPr lang="fr-FR" sz="4800" dirty="0">
                <a:solidFill>
                  <a:schemeClr val="bg1"/>
                </a:solidFill>
                <a:latin typeface="Anton" pitchFamily="2" charset="77"/>
              </a:rPr>
              <a:t> </a:t>
            </a:r>
            <a:r>
              <a:rPr lang="fr-FR" sz="4800" dirty="0" err="1">
                <a:solidFill>
                  <a:schemeClr val="bg1"/>
                </a:solidFill>
                <a:latin typeface="Anton" pitchFamily="2" charset="77"/>
              </a:rPr>
              <a:t>Primários</a:t>
            </a:r>
            <a:endParaRPr lang="fr-FR" sz="4800" dirty="0">
              <a:solidFill>
                <a:schemeClr val="bg1"/>
              </a:solidFill>
              <a:latin typeface="Anton" pitchFamily="2" charset="77"/>
            </a:endParaRPr>
          </a:p>
          <a:p>
            <a:pPr algn="ctr"/>
            <a:r>
              <a:rPr lang="fr-FR" sz="4800" dirty="0">
                <a:solidFill>
                  <a:schemeClr val="bg1"/>
                </a:solidFill>
                <a:latin typeface="Anton" pitchFamily="2" charset="77"/>
              </a:rPr>
              <a:t> </a:t>
            </a:r>
            <a:endParaRPr lang="fr-FR" sz="4800" dirty="0">
              <a:solidFill>
                <a:schemeClr val="bg1"/>
              </a:solidFill>
            </a:endParaRPr>
          </a:p>
        </p:txBody>
      </p:sp>
      <p:sp>
        <p:nvSpPr>
          <p:cNvPr id="5" name="CaixaDeTexto 4">
            <a:extLst>
              <a:ext uri="{FF2B5EF4-FFF2-40B4-BE49-F238E27FC236}">
                <a16:creationId xmlns:a16="http://schemas.microsoft.com/office/drawing/2014/main" id="{64B05AA0-C746-D914-A251-72CAD2143D2D}"/>
              </a:ext>
            </a:extLst>
          </p:cNvPr>
          <p:cNvSpPr txBox="1"/>
          <p:nvPr/>
        </p:nvSpPr>
        <p:spPr>
          <a:xfrm>
            <a:off x="704751" y="9400293"/>
            <a:ext cx="13748625" cy="523220"/>
          </a:xfrm>
          <a:prstGeom prst="rect">
            <a:avLst/>
          </a:prstGeom>
          <a:noFill/>
        </p:spPr>
        <p:txBody>
          <a:bodyPr wrap="square">
            <a:spAutoFit/>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dirty="0">
                <a:solidFill>
                  <a:srgbClr val="000000"/>
                </a:solidFill>
                <a:effectLst/>
                <a:latin typeface="Helvetica" pitchFamily="2" charset="0"/>
                <a:ea typeface="Calibri" panose="020F0502020204030204" pitchFamily="34" charset="0"/>
                <a:cs typeface="Helvetica" pitchFamily="2" charset="0"/>
              </a:rPr>
              <a:t>Max </a:t>
            </a:r>
            <a:r>
              <a:rPr lang="en-US" b="1" dirty="0" err="1">
                <a:solidFill>
                  <a:srgbClr val="000000"/>
                </a:solidFill>
                <a:effectLst/>
                <a:latin typeface="Helvetica" pitchFamily="2" charset="0"/>
                <a:ea typeface="Calibri" panose="020F0502020204030204" pitchFamily="34" charset="0"/>
                <a:cs typeface="Helvetica" pitchFamily="2" charset="0"/>
              </a:rPr>
              <a:t>Melzel</a:t>
            </a:r>
            <a:r>
              <a:rPr lang="en-US" b="1" dirty="0">
                <a:solidFill>
                  <a:srgbClr val="000000"/>
                </a:solidFill>
                <a:effectLst/>
                <a:latin typeface="Helvetica" pitchFamily="2" charset="0"/>
                <a:ea typeface="Calibri" panose="020F0502020204030204" pitchFamily="34" charset="0"/>
                <a:cs typeface="Helvetica" pitchFamily="2" charset="0"/>
              </a:rPr>
              <a:t>, Falk Ho</a:t>
            </a:r>
            <a:r>
              <a:rPr lang="pt-PT"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ﬀ</a:t>
            </a:r>
            <a:r>
              <a:rPr lang="en-US" b="1" dirty="0" err="1">
                <a:solidFill>
                  <a:srgbClr val="000000"/>
                </a:solidFill>
                <a:effectLst/>
                <a:latin typeface="Helvetica" pitchFamily="2" charset="0"/>
                <a:ea typeface="Calibri" panose="020F0502020204030204" pitchFamily="34" charset="0"/>
                <a:cs typeface="Helvetica" pitchFamily="2" charset="0"/>
              </a:rPr>
              <a:t>mann</a:t>
            </a:r>
            <a:r>
              <a:rPr lang="en-US" b="1" dirty="0">
                <a:solidFill>
                  <a:srgbClr val="000000"/>
                </a:solidFill>
                <a:effectLst/>
                <a:latin typeface="Helvetica" pitchFamily="2" charset="0"/>
                <a:ea typeface="Calibri" panose="020F0502020204030204" pitchFamily="34" charset="0"/>
                <a:cs typeface="Helvetica" pitchFamily="2" charset="0"/>
              </a:rPr>
              <a:t>, Michael H. Freitag &amp; Ove </a:t>
            </a:r>
            <a:r>
              <a:rPr lang="en-US" b="1" dirty="0" err="1">
                <a:solidFill>
                  <a:srgbClr val="000000"/>
                </a:solidFill>
                <a:effectLst/>
                <a:latin typeface="Helvetica" pitchFamily="2" charset="0"/>
                <a:ea typeface="Calibri" panose="020F0502020204030204" pitchFamily="34" charset="0"/>
                <a:cs typeface="Helvetica" pitchFamily="2" charset="0"/>
              </a:rPr>
              <a:t>Spreckelsen</a:t>
            </a:r>
            <a:r>
              <a:rPr lang="en-US" b="1" dirty="0">
                <a:solidFill>
                  <a:srgbClr val="000000"/>
                </a:solidFill>
                <a:effectLst/>
                <a:latin typeface="Helvetica" pitchFamily="2" charset="0"/>
                <a:ea typeface="Calibri" panose="020F0502020204030204" pitchFamily="34" charset="0"/>
                <a:cs typeface="Helvetica" pitchFamily="2" charset="0"/>
              </a:rPr>
              <a:t> (2022)</a:t>
            </a:r>
            <a:r>
              <a:rPr lang="pt-PT" b="1" dirty="0">
                <a:latin typeface="Calibri" panose="020F0502020204030204" pitchFamily="34" charset="0"/>
                <a:ea typeface="Calibri" panose="020F0502020204030204" pitchFamily="34" charset="0"/>
                <a:cs typeface="Times New Roman" panose="02020603050405020304" pitchFamily="18" charset="0"/>
              </a:rPr>
              <a:t> </a:t>
            </a:r>
            <a:r>
              <a:rPr lang="en-US" b="1" dirty="0">
                <a:solidFill>
                  <a:srgbClr val="000000"/>
                </a:solidFill>
                <a:effectLst/>
                <a:latin typeface="Helvetica" pitchFamily="2" charset="0"/>
                <a:ea typeface="Calibri" panose="020F0502020204030204" pitchFamily="34" charset="0"/>
                <a:cs typeface="Helvetica" pitchFamily="2" charset="0"/>
              </a:rPr>
              <a:t>Frequency and management of emergencies in primary care o</a:t>
            </a:r>
            <a:r>
              <a:rPr lang="pt-PT"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ﬃ</a:t>
            </a:r>
            <a:r>
              <a:rPr lang="en-US" b="1" dirty="0" err="1">
                <a:solidFill>
                  <a:srgbClr val="000000"/>
                </a:solidFill>
                <a:effectLst/>
                <a:latin typeface="Helvetica" pitchFamily="2" charset="0"/>
                <a:ea typeface="Calibri" panose="020F0502020204030204" pitchFamily="34" charset="0"/>
                <a:cs typeface="Helvetica" pitchFamily="2" charset="0"/>
              </a:rPr>
              <a:t>ces</a:t>
            </a:r>
            <a:r>
              <a:rPr lang="en-US" b="1" dirty="0">
                <a:solidFill>
                  <a:srgbClr val="000000"/>
                </a:solidFill>
                <a:effectLst/>
                <a:latin typeface="Helvetica" pitchFamily="2" charset="0"/>
                <a:ea typeface="Calibri" panose="020F0502020204030204" pitchFamily="34" charset="0"/>
                <a:cs typeface="Helvetica" pitchFamily="2" charset="0"/>
              </a:rPr>
              <a:t>: A cross-sectional</a:t>
            </a:r>
            <a:endParaRPr lang="pt-PT" b="1" dirty="0">
              <a:effectLst/>
              <a:latin typeface="Calibri" panose="020F0502020204030204" pitchFamily="34" charset="0"/>
              <a:ea typeface="Calibri" panose="020F0502020204030204" pitchFamily="34" charset="0"/>
              <a:cs typeface="Times New Roman" panose="02020603050405020304" pitchFamily="18" charset="0"/>
            </a:endParaRPr>
          </a:p>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dirty="0">
                <a:solidFill>
                  <a:srgbClr val="000000"/>
                </a:solidFill>
                <a:effectLst/>
                <a:latin typeface="Helvetica" pitchFamily="2" charset="0"/>
                <a:ea typeface="Calibri" panose="020F0502020204030204" pitchFamily="34" charset="0"/>
                <a:cs typeface="Helvetica" pitchFamily="2" charset="0"/>
              </a:rPr>
              <a:t>study in northwestern Germany, European Journal of General Practice, 28:1, 209-216, DOI:</a:t>
            </a:r>
            <a:r>
              <a:rPr lang="pt-PT" b="1" dirty="0">
                <a:solidFill>
                  <a:srgbClr val="000000"/>
                </a:solidFill>
                <a:effectLst/>
                <a:latin typeface="Helvetica" pitchFamily="2" charset="0"/>
                <a:ea typeface="Calibri" panose="020F0502020204030204" pitchFamily="34" charset="0"/>
                <a:cs typeface="Helvetica" pitchFamily="2" charset="0"/>
              </a:rPr>
              <a:t>10.1080/13814788.2022.2094912</a:t>
            </a:r>
            <a:endParaRPr lang="pt-PT"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9455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3" name="object 3"/>
          <p:cNvSpPr txBox="1">
            <a:spLocks noGrp="1"/>
          </p:cNvSpPr>
          <p:nvPr>
            <p:ph type="title"/>
          </p:nvPr>
        </p:nvSpPr>
        <p:spPr>
          <a:xfrm>
            <a:off x="1125269" y="1350127"/>
            <a:ext cx="13119100" cy="566822"/>
          </a:xfrm>
          <a:prstGeom prst="rect">
            <a:avLst/>
          </a:prstGeom>
        </p:spPr>
        <p:txBody>
          <a:bodyPr vert="horz" wrap="square" lIns="0" tIns="12700" rIns="0" bIns="0" rtlCol="0">
            <a:spAutoFit/>
          </a:bodyPr>
          <a:lstStyle/>
          <a:p>
            <a:pPr marL="360680" marR="5080" indent="-348615" algn="ctr">
              <a:lnSpc>
                <a:spcPct val="100000"/>
              </a:lnSpc>
              <a:spcBef>
                <a:spcPts val="100"/>
              </a:spcBef>
            </a:pPr>
            <a:r>
              <a:rPr lang="pt-PT" sz="3600" dirty="0">
                <a:latin typeface="Anton" pitchFamily="2" charset="77"/>
              </a:rPr>
              <a:t>TÍTULO 1</a:t>
            </a:r>
            <a:endParaRPr sz="3600" dirty="0">
              <a:latin typeface="Anton" pitchFamily="2" charset="77"/>
            </a:endParaRPr>
          </a:p>
        </p:txBody>
      </p:sp>
      <p:sp>
        <p:nvSpPr>
          <p:cNvPr id="4" name="object 4"/>
          <p:cNvSpPr txBox="1"/>
          <p:nvPr/>
        </p:nvSpPr>
        <p:spPr>
          <a:xfrm>
            <a:off x="881774" y="2832100"/>
            <a:ext cx="13748626" cy="6909520"/>
          </a:xfrm>
          <a:prstGeom prst="rect">
            <a:avLst/>
          </a:prstGeom>
        </p:spPr>
        <p:txBody>
          <a:bodyPr vert="horz" wrap="square" lIns="0" tIns="12700" rIns="0" bIns="0" rtlCol="0">
            <a:spAutoFit/>
          </a:bodyPr>
          <a:lstStyle/>
          <a:p>
            <a:pPr>
              <a:spcBef>
                <a:spcPts val="100"/>
              </a:spcBef>
            </a:pPr>
            <a:r>
              <a:rPr lang="pt-PT" sz="4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Desafios em situações de Emergência nas Unidades dos CSP</a:t>
            </a: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20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800" b="1"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Importância da Formação e Algoritmos Internacionais</a:t>
            </a:r>
          </a:p>
          <a:p>
            <a:pPr marL="342900" indent="-342900">
              <a:lnSpc>
                <a:spcPct val="20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800" b="1"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Requisitos para os Profissionais Formados</a:t>
            </a:r>
            <a:endParaRPr lang="pt-PT" sz="2800" b="1" dirty="0">
              <a:latin typeface="Open Sans" panose="020B0606030504020204" pitchFamily="34" charset="0"/>
              <a:ea typeface="Open Sans" panose="020B0606030504020204" pitchFamily="34" charset="0"/>
              <a:cs typeface="Open Sans" panose="020B0606030504020204" pitchFamily="34" charset="0"/>
            </a:endParaRPr>
          </a:p>
          <a:p>
            <a:pPr lvl="3">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400" dirty="0">
                <a:solidFill>
                  <a:srgbClr val="0E0E0E"/>
                </a:solidFill>
                <a:effectLst/>
                <a:latin typeface="System Font"/>
                <a:ea typeface="Calibri" panose="020F0502020204030204" pitchFamily="34" charset="0"/>
                <a:cs typeface="System Font"/>
              </a:rPr>
              <a:t>			- </a:t>
            </a:r>
            <a:r>
              <a:rPr lang="pt-PT" sz="2400"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Trabalhar em equipa de forma multidisciplinar.</a:t>
            </a:r>
            <a:endParaRPr lang="pt-PT" sz="2400" dirty="0">
              <a:latin typeface="Open Sans" panose="020B0606030504020204" pitchFamily="34" charset="0"/>
              <a:ea typeface="Open Sans" panose="020B0606030504020204" pitchFamily="34" charset="0"/>
              <a:cs typeface="Open Sans" panose="020B0606030504020204" pitchFamily="34" charset="0"/>
            </a:endParaRPr>
          </a:p>
          <a:p>
            <a:pPr lvl="3">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400"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			- Implementar e discutir os algoritmos de emergência.</a:t>
            </a:r>
            <a:endParaRPr lang="pt-PT" sz="2400" dirty="0">
              <a:latin typeface="Open Sans" panose="020B0606030504020204" pitchFamily="34" charset="0"/>
              <a:ea typeface="Open Sans" panose="020B0606030504020204" pitchFamily="34" charset="0"/>
              <a:cs typeface="Open Sans" panose="020B0606030504020204" pitchFamily="34" charset="0"/>
            </a:endParaRPr>
          </a:p>
          <a:p>
            <a:pPr lvl="3">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400"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			- Promover mudanças de atitude adquiridas na formação.</a:t>
            </a:r>
            <a:endParaRPr lang="pt-PT" sz="2400" dirty="0">
              <a:latin typeface="Open Sans" panose="020B0606030504020204" pitchFamily="34" charset="0"/>
              <a:ea typeface="Open Sans" panose="020B0606030504020204" pitchFamily="34" charset="0"/>
              <a:cs typeface="Open Sans" panose="020B0606030504020204" pitchFamily="34" charset="0"/>
            </a:endParaRPr>
          </a:p>
          <a:p>
            <a:pPr lvl="3">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400"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			- Atualizar-se cientificamente de forma contínua.</a:t>
            </a:r>
          </a:p>
          <a:p>
            <a:pPr lvl="3">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400" dirty="0">
                <a:solidFill>
                  <a:srgbClr val="0E0E0E"/>
                </a:solidFill>
                <a:latin typeface="Open Sans" panose="020B0606030504020204" pitchFamily="34" charset="0"/>
                <a:ea typeface="Open Sans" panose="020B0606030504020204" pitchFamily="34" charset="0"/>
                <a:cs typeface="Open Sans" panose="020B0606030504020204" pitchFamily="34" charset="0"/>
              </a:rPr>
              <a:t>		    </a:t>
            </a:r>
            <a:r>
              <a:rPr lang="pt-PT" sz="2400"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 - Realizar formações internas anuais com simulacros e casos clínicos.</a:t>
            </a:r>
            <a:endParaRPr lang="pt-PT" sz="2400" dirty="0">
              <a:latin typeface="Open Sans" panose="020B0606030504020204" pitchFamily="34" charset="0"/>
              <a:ea typeface="Open Sans" panose="020B0606030504020204" pitchFamily="34" charset="0"/>
              <a:cs typeface="Open Sans" panose="020B0606030504020204" pitchFamily="34" charset="0"/>
            </a:endParaRPr>
          </a:p>
          <a:p>
            <a:pPr lvl="3">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400"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		     - Fazer </a:t>
            </a:r>
            <a:r>
              <a:rPr lang="pt-PT" sz="2400" dirty="0" err="1">
                <a:solidFill>
                  <a:srgbClr val="0E0E0E"/>
                </a:solidFill>
                <a:effectLst/>
                <a:latin typeface="Open Sans" panose="020B0606030504020204" pitchFamily="34" charset="0"/>
                <a:ea typeface="Open Sans" panose="020B0606030504020204" pitchFamily="34" charset="0"/>
                <a:cs typeface="Open Sans" panose="020B0606030504020204" pitchFamily="34" charset="0"/>
              </a:rPr>
              <a:t>re-certificações</a:t>
            </a:r>
            <a:r>
              <a:rPr lang="pt-PT" sz="2400"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 em cursos de SAV periodicamente.</a:t>
            </a:r>
            <a:endParaRPr lang="pt-PT" sz="2400" dirty="0">
              <a:effectLst/>
              <a:latin typeface="Open Sans" panose="020B0606030504020204" pitchFamily="34" charset="0"/>
              <a:ea typeface="Open Sans" panose="020B0606030504020204" pitchFamily="34" charset="0"/>
              <a:cs typeface="Open Sans" panose="020B0606030504020204" pitchFamily="34" charset="0"/>
            </a:endParaRPr>
          </a:p>
          <a:p>
            <a:pPr lvl="3">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27</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1125269" y="1338434"/>
            <a:ext cx="12875162"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a:p>
        </p:txBody>
      </p:sp>
      <p:sp>
        <p:nvSpPr>
          <p:cNvPr id="8" name="ZoneTexte 13">
            <a:extLst>
              <a:ext uri="{FF2B5EF4-FFF2-40B4-BE49-F238E27FC236}">
                <a16:creationId xmlns:a16="http://schemas.microsoft.com/office/drawing/2014/main" id="{D85565F1-A4DF-7CAE-3C61-A66F7B8CE405}"/>
              </a:ext>
            </a:extLst>
          </p:cNvPr>
          <p:cNvSpPr txBox="1"/>
          <p:nvPr/>
        </p:nvSpPr>
        <p:spPr>
          <a:xfrm>
            <a:off x="1125269" y="1420846"/>
            <a:ext cx="12875162" cy="1569660"/>
          </a:xfrm>
          <a:prstGeom prst="rect">
            <a:avLst/>
          </a:prstGeom>
          <a:noFill/>
        </p:spPr>
        <p:txBody>
          <a:bodyPr wrap="square">
            <a:spAutoFit/>
          </a:bodyPr>
          <a:lstStyle/>
          <a:p>
            <a:pPr algn="ctr"/>
            <a:r>
              <a:rPr lang="fr-FR" sz="4800" dirty="0" err="1">
                <a:solidFill>
                  <a:schemeClr val="bg1"/>
                </a:solidFill>
                <a:latin typeface="Anton" pitchFamily="2" charset="77"/>
              </a:rPr>
              <a:t>Emergências</a:t>
            </a:r>
            <a:r>
              <a:rPr lang="fr-FR" sz="4800" dirty="0">
                <a:solidFill>
                  <a:schemeClr val="bg1"/>
                </a:solidFill>
                <a:latin typeface="Anton" pitchFamily="2" charset="77"/>
              </a:rPr>
              <a:t> </a:t>
            </a:r>
            <a:r>
              <a:rPr lang="fr-FR" sz="4800" dirty="0" err="1">
                <a:solidFill>
                  <a:schemeClr val="bg1"/>
                </a:solidFill>
                <a:latin typeface="Anton" pitchFamily="2" charset="77"/>
              </a:rPr>
              <a:t>em</a:t>
            </a:r>
            <a:r>
              <a:rPr lang="fr-FR" sz="4800" dirty="0">
                <a:solidFill>
                  <a:schemeClr val="bg1"/>
                </a:solidFill>
                <a:latin typeface="Anton" pitchFamily="2" charset="77"/>
              </a:rPr>
              <a:t> </a:t>
            </a:r>
            <a:r>
              <a:rPr lang="fr-FR" sz="4800" dirty="0" err="1">
                <a:solidFill>
                  <a:schemeClr val="bg1"/>
                </a:solidFill>
                <a:latin typeface="Anton" pitchFamily="2" charset="77"/>
              </a:rPr>
              <a:t>Cuidados</a:t>
            </a:r>
            <a:r>
              <a:rPr lang="fr-FR" sz="4800" dirty="0">
                <a:solidFill>
                  <a:schemeClr val="bg1"/>
                </a:solidFill>
                <a:latin typeface="Anton" pitchFamily="2" charset="77"/>
              </a:rPr>
              <a:t> de </a:t>
            </a:r>
            <a:r>
              <a:rPr lang="fr-FR" sz="4800" dirty="0" err="1">
                <a:solidFill>
                  <a:schemeClr val="bg1"/>
                </a:solidFill>
                <a:latin typeface="Anton" pitchFamily="2" charset="77"/>
              </a:rPr>
              <a:t>Saúde</a:t>
            </a:r>
            <a:r>
              <a:rPr lang="fr-FR" sz="4800" dirty="0">
                <a:solidFill>
                  <a:schemeClr val="bg1"/>
                </a:solidFill>
                <a:latin typeface="Anton" pitchFamily="2" charset="77"/>
              </a:rPr>
              <a:t> </a:t>
            </a:r>
            <a:r>
              <a:rPr lang="fr-FR" sz="4800" dirty="0" err="1">
                <a:solidFill>
                  <a:schemeClr val="bg1"/>
                </a:solidFill>
                <a:latin typeface="Anton" pitchFamily="2" charset="77"/>
              </a:rPr>
              <a:t>Primários</a:t>
            </a:r>
            <a:endParaRPr lang="fr-FR" sz="4800" dirty="0">
              <a:solidFill>
                <a:schemeClr val="bg1"/>
              </a:solidFill>
              <a:latin typeface="Anton" pitchFamily="2" charset="77"/>
            </a:endParaRPr>
          </a:p>
          <a:p>
            <a:pPr algn="ctr"/>
            <a:r>
              <a:rPr lang="fr-FR" sz="4800" dirty="0">
                <a:solidFill>
                  <a:schemeClr val="bg1"/>
                </a:solidFill>
                <a:latin typeface="Anton" pitchFamily="2" charset="77"/>
              </a:rPr>
              <a:t> </a:t>
            </a:r>
            <a:endParaRPr lang="fr-FR" sz="4800" dirty="0">
              <a:solidFill>
                <a:schemeClr val="bg1"/>
              </a:solidFill>
            </a:endParaRPr>
          </a:p>
        </p:txBody>
      </p:sp>
      <p:sp>
        <p:nvSpPr>
          <p:cNvPr id="5" name="CaixaDeTexto 4">
            <a:extLst>
              <a:ext uri="{FF2B5EF4-FFF2-40B4-BE49-F238E27FC236}">
                <a16:creationId xmlns:a16="http://schemas.microsoft.com/office/drawing/2014/main" id="{D6F692B0-F226-4CE8-3027-AD90F0A423D5}"/>
              </a:ext>
            </a:extLst>
          </p:cNvPr>
          <p:cNvSpPr txBox="1"/>
          <p:nvPr/>
        </p:nvSpPr>
        <p:spPr>
          <a:xfrm>
            <a:off x="678625" y="9530923"/>
            <a:ext cx="13748625" cy="523220"/>
          </a:xfrm>
          <a:prstGeom prst="rect">
            <a:avLst/>
          </a:prstGeom>
          <a:noFill/>
        </p:spPr>
        <p:txBody>
          <a:bodyPr wrap="square">
            <a:spAutoFit/>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dirty="0">
                <a:solidFill>
                  <a:srgbClr val="000000"/>
                </a:solidFill>
                <a:effectLst/>
                <a:latin typeface="Helvetica" pitchFamily="2" charset="0"/>
                <a:ea typeface="Calibri" panose="020F0502020204030204" pitchFamily="34" charset="0"/>
                <a:cs typeface="Helvetica" pitchFamily="2" charset="0"/>
              </a:rPr>
              <a:t>Max </a:t>
            </a:r>
            <a:r>
              <a:rPr lang="en-US" b="1" dirty="0" err="1">
                <a:solidFill>
                  <a:srgbClr val="000000"/>
                </a:solidFill>
                <a:effectLst/>
                <a:latin typeface="Helvetica" pitchFamily="2" charset="0"/>
                <a:ea typeface="Calibri" panose="020F0502020204030204" pitchFamily="34" charset="0"/>
                <a:cs typeface="Helvetica" pitchFamily="2" charset="0"/>
              </a:rPr>
              <a:t>Melzel</a:t>
            </a:r>
            <a:r>
              <a:rPr lang="en-US" b="1" dirty="0">
                <a:solidFill>
                  <a:srgbClr val="000000"/>
                </a:solidFill>
                <a:effectLst/>
                <a:latin typeface="Helvetica" pitchFamily="2" charset="0"/>
                <a:ea typeface="Calibri" panose="020F0502020204030204" pitchFamily="34" charset="0"/>
                <a:cs typeface="Helvetica" pitchFamily="2" charset="0"/>
              </a:rPr>
              <a:t>, Falk Ho</a:t>
            </a:r>
            <a:r>
              <a:rPr lang="pt-PT"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ﬀ</a:t>
            </a:r>
            <a:r>
              <a:rPr lang="en-US" b="1" dirty="0" err="1">
                <a:solidFill>
                  <a:srgbClr val="000000"/>
                </a:solidFill>
                <a:effectLst/>
                <a:latin typeface="Helvetica" pitchFamily="2" charset="0"/>
                <a:ea typeface="Calibri" panose="020F0502020204030204" pitchFamily="34" charset="0"/>
                <a:cs typeface="Helvetica" pitchFamily="2" charset="0"/>
              </a:rPr>
              <a:t>mann</a:t>
            </a:r>
            <a:r>
              <a:rPr lang="en-US" b="1" dirty="0">
                <a:solidFill>
                  <a:srgbClr val="000000"/>
                </a:solidFill>
                <a:effectLst/>
                <a:latin typeface="Helvetica" pitchFamily="2" charset="0"/>
                <a:ea typeface="Calibri" panose="020F0502020204030204" pitchFamily="34" charset="0"/>
                <a:cs typeface="Helvetica" pitchFamily="2" charset="0"/>
              </a:rPr>
              <a:t>, Michael H. Freitag &amp; Ove </a:t>
            </a:r>
            <a:r>
              <a:rPr lang="en-US" b="1" dirty="0" err="1">
                <a:solidFill>
                  <a:srgbClr val="000000"/>
                </a:solidFill>
                <a:effectLst/>
                <a:latin typeface="Helvetica" pitchFamily="2" charset="0"/>
                <a:ea typeface="Calibri" panose="020F0502020204030204" pitchFamily="34" charset="0"/>
                <a:cs typeface="Helvetica" pitchFamily="2" charset="0"/>
              </a:rPr>
              <a:t>Spreckelsen</a:t>
            </a:r>
            <a:r>
              <a:rPr lang="en-US" b="1" dirty="0">
                <a:solidFill>
                  <a:srgbClr val="000000"/>
                </a:solidFill>
                <a:effectLst/>
                <a:latin typeface="Helvetica" pitchFamily="2" charset="0"/>
                <a:ea typeface="Calibri" panose="020F0502020204030204" pitchFamily="34" charset="0"/>
                <a:cs typeface="Helvetica" pitchFamily="2" charset="0"/>
              </a:rPr>
              <a:t> (2022)</a:t>
            </a:r>
            <a:r>
              <a:rPr lang="pt-PT" b="1" dirty="0">
                <a:latin typeface="Calibri" panose="020F0502020204030204" pitchFamily="34" charset="0"/>
                <a:ea typeface="Calibri" panose="020F0502020204030204" pitchFamily="34" charset="0"/>
                <a:cs typeface="Times New Roman" panose="02020603050405020304" pitchFamily="18" charset="0"/>
              </a:rPr>
              <a:t> </a:t>
            </a:r>
            <a:r>
              <a:rPr lang="en-US" b="1" dirty="0">
                <a:solidFill>
                  <a:srgbClr val="000000"/>
                </a:solidFill>
                <a:effectLst/>
                <a:latin typeface="Helvetica" pitchFamily="2" charset="0"/>
                <a:ea typeface="Calibri" panose="020F0502020204030204" pitchFamily="34" charset="0"/>
                <a:cs typeface="Helvetica" pitchFamily="2" charset="0"/>
              </a:rPr>
              <a:t>Frequency and management of emergencies in primary care o</a:t>
            </a:r>
            <a:r>
              <a:rPr lang="pt-PT"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ﬃ</a:t>
            </a:r>
            <a:r>
              <a:rPr lang="en-US" b="1" dirty="0" err="1">
                <a:solidFill>
                  <a:srgbClr val="000000"/>
                </a:solidFill>
                <a:effectLst/>
                <a:latin typeface="Helvetica" pitchFamily="2" charset="0"/>
                <a:ea typeface="Calibri" panose="020F0502020204030204" pitchFamily="34" charset="0"/>
                <a:cs typeface="Helvetica" pitchFamily="2" charset="0"/>
              </a:rPr>
              <a:t>ces</a:t>
            </a:r>
            <a:r>
              <a:rPr lang="en-US" b="1" dirty="0">
                <a:solidFill>
                  <a:srgbClr val="000000"/>
                </a:solidFill>
                <a:effectLst/>
                <a:latin typeface="Helvetica" pitchFamily="2" charset="0"/>
                <a:ea typeface="Calibri" panose="020F0502020204030204" pitchFamily="34" charset="0"/>
                <a:cs typeface="Helvetica" pitchFamily="2" charset="0"/>
              </a:rPr>
              <a:t>: A cross-sectional</a:t>
            </a:r>
            <a:endParaRPr lang="pt-PT" b="1" dirty="0">
              <a:effectLst/>
              <a:latin typeface="Calibri" panose="020F0502020204030204" pitchFamily="34" charset="0"/>
              <a:ea typeface="Calibri" panose="020F0502020204030204" pitchFamily="34" charset="0"/>
              <a:cs typeface="Times New Roman" panose="02020603050405020304" pitchFamily="18" charset="0"/>
            </a:endParaRPr>
          </a:p>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dirty="0">
                <a:solidFill>
                  <a:srgbClr val="000000"/>
                </a:solidFill>
                <a:effectLst/>
                <a:latin typeface="Helvetica" pitchFamily="2" charset="0"/>
                <a:ea typeface="Calibri" panose="020F0502020204030204" pitchFamily="34" charset="0"/>
                <a:cs typeface="Helvetica" pitchFamily="2" charset="0"/>
              </a:rPr>
              <a:t>study in northwestern Germany, European Journal of General Practice, 28:1, 209-216, DOI:</a:t>
            </a:r>
            <a:r>
              <a:rPr lang="pt-PT" b="1" dirty="0">
                <a:solidFill>
                  <a:srgbClr val="000000"/>
                </a:solidFill>
                <a:effectLst/>
                <a:latin typeface="Helvetica" pitchFamily="2" charset="0"/>
                <a:ea typeface="Calibri" panose="020F0502020204030204" pitchFamily="34" charset="0"/>
                <a:cs typeface="Helvetica" pitchFamily="2" charset="0"/>
              </a:rPr>
              <a:t>10.1080/13814788.2022.2094912</a:t>
            </a:r>
            <a:endParaRPr lang="pt-PT"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7753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3" name="object 3"/>
          <p:cNvSpPr txBox="1">
            <a:spLocks noGrp="1"/>
          </p:cNvSpPr>
          <p:nvPr>
            <p:ph type="title"/>
          </p:nvPr>
        </p:nvSpPr>
        <p:spPr>
          <a:xfrm>
            <a:off x="1125269" y="1350127"/>
            <a:ext cx="13119100" cy="566822"/>
          </a:xfrm>
          <a:prstGeom prst="rect">
            <a:avLst/>
          </a:prstGeom>
        </p:spPr>
        <p:txBody>
          <a:bodyPr vert="horz" wrap="square" lIns="0" tIns="12700" rIns="0" bIns="0" rtlCol="0">
            <a:spAutoFit/>
          </a:bodyPr>
          <a:lstStyle/>
          <a:p>
            <a:pPr marL="360680" marR="5080" indent="-348615" algn="ctr">
              <a:lnSpc>
                <a:spcPct val="100000"/>
              </a:lnSpc>
              <a:spcBef>
                <a:spcPts val="100"/>
              </a:spcBef>
            </a:pPr>
            <a:r>
              <a:rPr lang="pt-PT" sz="3600" dirty="0">
                <a:latin typeface="Anton" pitchFamily="2" charset="77"/>
              </a:rPr>
              <a:t>TÍTULO 1</a:t>
            </a:r>
            <a:endParaRPr sz="3600" dirty="0">
              <a:latin typeface="Anton" pitchFamily="2" charset="77"/>
            </a:endParaRPr>
          </a:p>
        </p:txBody>
      </p:sp>
      <p:sp>
        <p:nvSpPr>
          <p:cNvPr id="4" name="object 4"/>
          <p:cNvSpPr txBox="1"/>
          <p:nvPr/>
        </p:nvSpPr>
        <p:spPr>
          <a:xfrm>
            <a:off x="881774" y="2832100"/>
            <a:ext cx="13748626" cy="6524287"/>
          </a:xfrm>
          <a:prstGeom prst="rect">
            <a:avLst/>
          </a:prstGeom>
        </p:spPr>
        <p:txBody>
          <a:bodyPr vert="horz" wrap="square" lIns="0" tIns="12700" rIns="0" bIns="0" rtlCol="0">
            <a:spAutoFit/>
          </a:bodyPr>
          <a:lstStyle/>
          <a:p>
            <a:pPr>
              <a:spcBef>
                <a:spcPts val="100"/>
              </a:spcBef>
            </a:pPr>
            <a:r>
              <a:rPr lang="pt-PT" sz="4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Treino em Emergência em CSP</a:t>
            </a:r>
          </a:p>
          <a:p>
            <a:pPr>
              <a:spcBef>
                <a:spcPts val="200"/>
              </a:spcBef>
            </a:pPr>
            <a:r>
              <a:rPr lang="pt-PT" sz="2400"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 </a:t>
            </a:r>
            <a:r>
              <a:rPr lang="pt-PT" sz="24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p>
          <a:p>
            <a:pPr marL="342900" lvl="0" indent="-342900" algn="l">
              <a:buSzPts val="1000"/>
              <a:buFont typeface="Symbol" pitchFamily="2" charset="2"/>
              <a:buChar char=""/>
              <a:tabLst>
                <a:tab pos="457200" algn="l"/>
              </a:tabLst>
            </a:pPr>
            <a:endPar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SzPts val="1000"/>
              <a:buFont typeface="Symbol" pitchFamily="2" charset="2"/>
              <a:buChar char=""/>
              <a:tabLst>
                <a:tab pos="457200" algn="l"/>
              </a:tabLst>
            </a:pP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Treino</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regular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correlaciona</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-se com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maior</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confiança</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na</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abordagem</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das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emergências</a:t>
            </a:r>
            <a:endPar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SzPts val="1000"/>
              <a:buFont typeface="Symbol" pitchFamily="2" charset="2"/>
              <a:buChar char=""/>
              <a:tabLst>
                <a:tab pos="457200" algn="l"/>
              </a:tabLst>
            </a:pPr>
            <a:endParaRPr lang="pt-PT"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SzPts val="1000"/>
              <a:buFont typeface="Symbol" pitchFamily="2" charset="2"/>
              <a:buChar char=""/>
              <a:tabLst>
                <a:tab pos="457200" algn="l"/>
              </a:tabLst>
            </a:pP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Alemanha</a:t>
            </a:r>
            <a:r>
              <a:rPr lang="en-US" sz="2400" dirty="0">
                <a:latin typeface="Open Sans" panose="020B0606030504020204" pitchFamily="34" charset="0"/>
                <a:ea typeface="Open Sans" panose="020B0606030504020204" pitchFamily="34" charset="0"/>
                <a:cs typeface="Open Sans" panose="020B0606030504020204" pitchFamily="34" charset="0"/>
              </a:rPr>
              <a:t>:</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menos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50% dos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profissionais</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CSP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participam</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treino</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emergência</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anual</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embora</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CSP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rurais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procurem</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mais</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este</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treino</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p>
          <a:p>
            <a:pPr marL="342900" lvl="0" indent="-342900" algn="l">
              <a:buSzPts val="1000"/>
              <a:buFont typeface="Symbol" pitchFamily="2" charset="2"/>
              <a:buChar char=""/>
              <a:tabLst>
                <a:tab pos="457200" algn="l"/>
              </a:tabLst>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SzPts val="1000"/>
              <a:buFont typeface="Symbol" pitchFamily="2" charset="2"/>
              <a:buChar char=""/>
              <a:tabLst>
                <a:tab pos="457200" algn="l"/>
              </a:tabLst>
            </a:pPr>
            <a:endParaRPr lang="pt-PT"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l">
              <a:buSzPts val="1000"/>
              <a:buFont typeface="Symbol" pitchFamily="2" charset="2"/>
              <a:buChar char=""/>
              <a:tabLst>
                <a:tab pos="457200" algn="l"/>
              </a:tabLst>
            </a:pPr>
            <a:r>
              <a:rPr lang="pt-PT" sz="2400" dirty="0">
                <a:latin typeface="Open Sans" panose="020B0606030504020204" pitchFamily="34" charset="0"/>
                <a:ea typeface="Open Sans" panose="020B0606030504020204" pitchFamily="34" charset="0"/>
                <a:cs typeface="Open Sans" panose="020B0606030504020204" pitchFamily="34" charset="0"/>
              </a:rPr>
              <a:t>Á</a:t>
            </a:r>
            <a:r>
              <a:rPr lang="pt-PT"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reas de melhoria:</a:t>
            </a:r>
          </a:p>
          <a:p>
            <a:pPr marL="742950" lvl="1" indent="-285750" algn="l">
              <a:buSzPts val="1000"/>
              <a:buFont typeface="Courier New" panose="02070309020205020404" pitchFamily="49" charset="0"/>
              <a:buChar char="o"/>
              <a:tabLst>
                <a:tab pos="914400" algn="l"/>
              </a:tabLst>
            </a:pPr>
            <a:endParaRPr lang="pt-PT"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lnSpc>
                <a:spcPct val="150000"/>
              </a:lnSpc>
              <a:buSzPts val="1000"/>
              <a:buFont typeface="Courier New" panose="02070309020205020404" pitchFamily="49" charset="0"/>
              <a:buChar char="o"/>
              <a:tabLst>
                <a:tab pos="914400" algn="l"/>
              </a:tabLst>
            </a:pPr>
            <a:r>
              <a:rPr lang="pt-PT" sz="2400" dirty="0">
                <a:latin typeface="Open Sans" panose="020B0606030504020204" pitchFamily="34" charset="0"/>
                <a:ea typeface="Open Sans" panose="020B0606030504020204" pitchFamily="34" charset="0"/>
                <a:cs typeface="Open Sans" panose="020B0606030504020204" pitchFamily="34" charset="0"/>
              </a:rPr>
              <a:t>Emergências </a:t>
            </a:r>
            <a:r>
              <a:rPr lang="pt-PT"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Pediátricas</a:t>
            </a:r>
          </a:p>
          <a:p>
            <a:pPr marL="742950" lvl="1" indent="-285750" algn="l">
              <a:lnSpc>
                <a:spcPct val="150000"/>
              </a:lnSpc>
              <a:buSzPts val="1000"/>
              <a:buFont typeface="Courier New" panose="02070309020205020404" pitchFamily="49" charset="0"/>
              <a:buChar char="o"/>
              <a:tabLst>
                <a:tab pos="914400" algn="l"/>
              </a:tabLst>
            </a:pPr>
            <a:r>
              <a:rPr lang="pt-PT"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Emergências Psiquiátricas</a:t>
            </a:r>
          </a:p>
          <a:p>
            <a:pPr marL="742950" lvl="1" indent="-285750" algn="l">
              <a:lnSpc>
                <a:spcPct val="150000"/>
              </a:lnSpc>
              <a:buSzPts val="1000"/>
              <a:buFont typeface="Courier New" panose="02070309020205020404" pitchFamily="49" charset="0"/>
              <a:buChar char="o"/>
              <a:tabLst>
                <a:tab pos="914400" algn="l"/>
              </a:tabLst>
            </a:pPr>
            <a:r>
              <a:rPr lang="pt-PT"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Treino de Ressuscitação Cardiopulmonar</a:t>
            </a: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a:p>
            <a:pPr lvl="3">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28</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1125269" y="1338434"/>
            <a:ext cx="12875162"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a:p>
        </p:txBody>
      </p:sp>
      <p:sp>
        <p:nvSpPr>
          <p:cNvPr id="8" name="ZoneTexte 13">
            <a:extLst>
              <a:ext uri="{FF2B5EF4-FFF2-40B4-BE49-F238E27FC236}">
                <a16:creationId xmlns:a16="http://schemas.microsoft.com/office/drawing/2014/main" id="{D85565F1-A4DF-7CAE-3C61-A66F7B8CE405}"/>
              </a:ext>
            </a:extLst>
          </p:cNvPr>
          <p:cNvSpPr txBox="1"/>
          <p:nvPr/>
        </p:nvSpPr>
        <p:spPr>
          <a:xfrm>
            <a:off x="1125269" y="1420846"/>
            <a:ext cx="12875162" cy="1569660"/>
          </a:xfrm>
          <a:prstGeom prst="rect">
            <a:avLst/>
          </a:prstGeom>
          <a:noFill/>
        </p:spPr>
        <p:txBody>
          <a:bodyPr wrap="square">
            <a:spAutoFit/>
          </a:bodyPr>
          <a:lstStyle/>
          <a:p>
            <a:pPr algn="ctr"/>
            <a:r>
              <a:rPr lang="fr-FR" sz="4800" dirty="0" err="1">
                <a:solidFill>
                  <a:schemeClr val="bg1"/>
                </a:solidFill>
                <a:latin typeface="Anton" pitchFamily="2" charset="77"/>
              </a:rPr>
              <a:t>Emergências</a:t>
            </a:r>
            <a:r>
              <a:rPr lang="fr-FR" sz="4800" dirty="0">
                <a:solidFill>
                  <a:schemeClr val="bg1"/>
                </a:solidFill>
                <a:latin typeface="Anton" pitchFamily="2" charset="77"/>
              </a:rPr>
              <a:t> </a:t>
            </a:r>
            <a:r>
              <a:rPr lang="fr-FR" sz="4800" dirty="0" err="1">
                <a:solidFill>
                  <a:schemeClr val="bg1"/>
                </a:solidFill>
                <a:latin typeface="Anton" pitchFamily="2" charset="77"/>
              </a:rPr>
              <a:t>em</a:t>
            </a:r>
            <a:r>
              <a:rPr lang="fr-FR" sz="4800" dirty="0">
                <a:solidFill>
                  <a:schemeClr val="bg1"/>
                </a:solidFill>
                <a:latin typeface="Anton" pitchFamily="2" charset="77"/>
              </a:rPr>
              <a:t> </a:t>
            </a:r>
            <a:r>
              <a:rPr lang="fr-FR" sz="4800" dirty="0" err="1">
                <a:solidFill>
                  <a:schemeClr val="bg1"/>
                </a:solidFill>
                <a:latin typeface="Anton" pitchFamily="2" charset="77"/>
              </a:rPr>
              <a:t>Cuidados</a:t>
            </a:r>
            <a:r>
              <a:rPr lang="fr-FR" sz="4800" dirty="0">
                <a:solidFill>
                  <a:schemeClr val="bg1"/>
                </a:solidFill>
                <a:latin typeface="Anton" pitchFamily="2" charset="77"/>
              </a:rPr>
              <a:t> de </a:t>
            </a:r>
            <a:r>
              <a:rPr lang="fr-FR" sz="4800" dirty="0" err="1">
                <a:solidFill>
                  <a:schemeClr val="bg1"/>
                </a:solidFill>
                <a:latin typeface="Anton" pitchFamily="2" charset="77"/>
              </a:rPr>
              <a:t>Saúde</a:t>
            </a:r>
            <a:r>
              <a:rPr lang="fr-FR" sz="4800" dirty="0">
                <a:solidFill>
                  <a:schemeClr val="bg1"/>
                </a:solidFill>
                <a:latin typeface="Anton" pitchFamily="2" charset="77"/>
              </a:rPr>
              <a:t> </a:t>
            </a:r>
            <a:r>
              <a:rPr lang="fr-FR" sz="4800" dirty="0" err="1">
                <a:solidFill>
                  <a:schemeClr val="bg1"/>
                </a:solidFill>
                <a:latin typeface="Anton" pitchFamily="2" charset="77"/>
              </a:rPr>
              <a:t>Primários</a:t>
            </a:r>
            <a:endParaRPr lang="fr-FR" sz="4800" dirty="0">
              <a:solidFill>
                <a:schemeClr val="bg1"/>
              </a:solidFill>
              <a:latin typeface="Anton" pitchFamily="2" charset="77"/>
            </a:endParaRPr>
          </a:p>
          <a:p>
            <a:pPr algn="ctr"/>
            <a:r>
              <a:rPr lang="fr-FR" sz="4800" dirty="0">
                <a:solidFill>
                  <a:schemeClr val="bg1"/>
                </a:solidFill>
                <a:latin typeface="Anton" pitchFamily="2" charset="77"/>
              </a:rPr>
              <a:t> </a:t>
            </a:r>
            <a:endParaRPr lang="fr-FR" sz="4800" dirty="0">
              <a:solidFill>
                <a:schemeClr val="bg1"/>
              </a:solidFill>
            </a:endParaRPr>
          </a:p>
        </p:txBody>
      </p:sp>
      <p:sp>
        <p:nvSpPr>
          <p:cNvPr id="5" name="CaixaDeTexto 4">
            <a:extLst>
              <a:ext uri="{FF2B5EF4-FFF2-40B4-BE49-F238E27FC236}">
                <a16:creationId xmlns:a16="http://schemas.microsoft.com/office/drawing/2014/main" id="{7D6C19A9-11FD-81E4-5919-8306304A4458}"/>
              </a:ext>
            </a:extLst>
          </p:cNvPr>
          <p:cNvSpPr txBox="1"/>
          <p:nvPr/>
        </p:nvSpPr>
        <p:spPr>
          <a:xfrm>
            <a:off x="678625" y="9530923"/>
            <a:ext cx="13748625" cy="523220"/>
          </a:xfrm>
          <a:prstGeom prst="rect">
            <a:avLst/>
          </a:prstGeom>
          <a:noFill/>
        </p:spPr>
        <p:txBody>
          <a:bodyPr wrap="square">
            <a:spAutoFit/>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dirty="0">
                <a:solidFill>
                  <a:srgbClr val="000000"/>
                </a:solidFill>
                <a:effectLst/>
                <a:latin typeface="Helvetica" pitchFamily="2" charset="0"/>
                <a:ea typeface="Calibri" panose="020F0502020204030204" pitchFamily="34" charset="0"/>
                <a:cs typeface="Helvetica" pitchFamily="2" charset="0"/>
              </a:rPr>
              <a:t>Max </a:t>
            </a:r>
            <a:r>
              <a:rPr lang="en-US" b="1" dirty="0" err="1">
                <a:solidFill>
                  <a:srgbClr val="000000"/>
                </a:solidFill>
                <a:effectLst/>
                <a:latin typeface="Helvetica" pitchFamily="2" charset="0"/>
                <a:ea typeface="Calibri" panose="020F0502020204030204" pitchFamily="34" charset="0"/>
                <a:cs typeface="Helvetica" pitchFamily="2" charset="0"/>
              </a:rPr>
              <a:t>Melzel</a:t>
            </a:r>
            <a:r>
              <a:rPr lang="en-US" b="1" dirty="0">
                <a:solidFill>
                  <a:srgbClr val="000000"/>
                </a:solidFill>
                <a:effectLst/>
                <a:latin typeface="Helvetica" pitchFamily="2" charset="0"/>
                <a:ea typeface="Calibri" panose="020F0502020204030204" pitchFamily="34" charset="0"/>
                <a:cs typeface="Helvetica" pitchFamily="2" charset="0"/>
              </a:rPr>
              <a:t>, Falk Ho</a:t>
            </a:r>
            <a:r>
              <a:rPr lang="pt-PT"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ﬀ</a:t>
            </a:r>
            <a:r>
              <a:rPr lang="en-US" b="1" dirty="0" err="1">
                <a:solidFill>
                  <a:srgbClr val="000000"/>
                </a:solidFill>
                <a:effectLst/>
                <a:latin typeface="Helvetica" pitchFamily="2" charset="0"/>
                <a:ea typeface="Calibri" panose="020F0502020204030204" pitchFamily="34" charset="0"/>
                <a:cs typeface="Helvetica" pitchFamily="2" charset="0"/>
              </a:rPr>
              <a:t>mann</a:t>
            </a:r>
            <a:r>
              <a:rPr lang="en-US" b="1" dirty="0">
                <a:solidFill>
                  <a:srgbClr val="000000"/>
                </a:solidFill>
                <a:effectLst/>
                <a:latin typeface="Helvetica" pitchFamily="2" charset="0"/>
                <a:ea typeface="Calibri" panose="020F0502020204030204" pitchFamily="34" charset="0"/>
                <a:cs typeface="Helvetica" pitchFamily="2" charset="0"/>
              </a:rPr>
              <a:t>, Michael H. Freitag &amp; Ove </a:t>
            </a:r>
            <a:r>
              <a:rPr lang="en-US" b="1" dirty="0" err="1">
                <a:solidFill>
                  <a:srgbClr val="000000"/>
                </a:solidFill>
                <a:effectLst/>
                <a:latin typeface="Helvetica" pitchFamily="2" charset="0"/>
                <a:ea typeface="Calibri" panose="020F0502020204030204" pitchFamily="34" charset="0"/>
                <a:cs typeface="Helvetica" pitchFamily="2" charset="0"/>
              </a:rPr>
              <a:t>Spreckelsen</a:t>
            </a:r>
            <a:r>
              <a:rPr lang="en-US" b="1" dirty="0">
                <a:solidFill>
                  <a:srgbClr val="000000"/>
                </a:solidFill>
                <a:effectLst/>
                <a:latin typeface="Helvetica" pitchFamily="2" charset="0"/>
                <a:ea typeface="Calibri" panose="020F0502020204030204" pitchFamily="34" charset="0"/>
                <a:cs typeface="Helvetica" pitchFamily="2" charset="0"/>
              </a:rPr>
              <a:t> (2022)</a:t>
            </a:r>
            <a:r>
              <a:rPr lang="pt-PT" b="1" dirty="0">
                <a:latin typeface="Calibri" panose="020F0502020204030204" pitchFamily="34" charset="0"/>
                <a:ea typeface="Calibri" panose="020F0502020204030204" pitchFamily="34" charset="0"/>
                <a:cs typeface="Times New Roman" panose="02020603050405020304" pitchFamily="18" charset="0"/>
              </a:rPr>
              <a:t> </a:t>
            </a:r>
            <a:r>
              <a:rPr lang="en-US" b="1" dirty="0">
                <a:solidFill>
                  <a:srgbClr val="000000"/>
                </a:solidFill>
                <a:effectLst/>
                <a:latin typeface="Helvetica" pitchFamily="2" charset="0"/>
                <a:ea typeface="Calibri" panose="020F0502020204030204" pitchFamily="34" charset="0"/>
                <a:cs typeface="Helvetica" pitchFamily="2" charset="0"/>
              </a:rPr>
              <a:t>Frequency and management of emergencies in primary care o</a:t>
            </a:r>
            <a:r>
              <a:rPr lang="pt-PT"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ﬃ</a:t>
            </a:r>
            <a:r>
              <a:rPr lang="en-US" b="1" dirty="0" err="1">
                <a:solidFill>
                  <a:srgbClr val="000000"/>
                </a:solidFill>
                <a:effectLst/>
                <a:latin typeface="Helvetica" pitchFamily="2" charset="0"/>
                <a:ea typeface="Calibri" panose="020F0502020204030204" pitchFamily="34" charset="0"/>
                <a:cs typeface="Helvetica" pitchFamily="2" charset="0"/>
              </a:rPr>
              <a:t>ces</a:t>
            </a:r>
            <a:r>
              <a:rPr lang="en-US" b="1" dirty="0">
                <a:solidFill>
                  <a:srgbClr val="000000"/>
                </a:solidFill>
                <a:effectLst/>
                <a:latin typeface="Helvetica" pitchFamily="2" charset="0"/>
                <a:ea typeface="Calibri" panose="020F0502020204030204" pitchFamily="34" charset="0"/>
                <a:cs typeface="Helvetica" pitchFamily="2" charset="0"/>
              </a:rPr>
              <a:t>: A cross-sectional</a:t>
            </a:r>
            <a:endParaRPr lang="pt-PT" b="1" dirty="0">
              <a:effectLst/>
              <a:latin typeface="Calibri" panose="020F0502020204030204" pitchFamily="34" charset="0"/>
              <a:ea typeface="Calibri" panose="020F0502020204030204" pitchFamily="34" charset="0"/>
              <a:cs typeface="Times New Roman" panose="02020603050405020304" pitchFamily="18" charset="0"/>
            </a:endParaRPr>
          </a:p>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dirty="0">
                <a:solidFill>
                  <a:srgbClr val="000000"/>
                </a:solidFill>
                <a:effectLst/>
                <a:latin typeface="Helvetica" pitchFamily="2" charset="0"/>
                <a:ea typeface="Calibri" panose="020F0502020204030204" pitchFamily="34" charset="0"/>
                <a:cs typeface="Helvetica" pitchFamily="2" charset="0"/>
              </a:rPr>
              <a:t>study in northwestern Germany, European Journal of General Practice, 28:1, 209-216, DOI:</a:t>
            </a:r>
            <a:r>
              <a:rPr lang="pt-PT" b="1" dirty="0">
                <a:solidFill>
                  <a:srgbClr val="000000"/>
                </a:solidFill>
                <a:effectLst/>
                <a:latin typeface="Helvetica" pitchFamily="2" charset="0"/>
                <a:ea typeface="Calibri" panose="020F0502020204030204" pitchFamily="34" charset="0"/>
                <a:cs typeface="Helvetica" pitchFamily="2" charset="0"/>
              </a:rPr>
              <a:t>10.1080/13814788.2022.2094912</a:t>
            </a:r>
            <a:endParaRPr lang="pt-PT"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5365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3" name="object 3"/>
          <p:cNvSpPr txBox="1">
            <a:spLocks noGrp="1"/>
          </p:cNvSpPr>
          <p:nvPr>
            <p:ph type="title"/>
          </p:nvPr>
        </p:nvSpPr>
        <p:spPr>
          <a:xfrm>
            <a:off x="1125269" y="1350127"/>
            <a:ext cx="13119100" cy="566822"/>
          </a:xfrm>
          <a:prstGeom prst="rect">
            <a:avLst/>
          </a:prstGeom>
        </p:spPr>
        <p:txBody>
          <a:bodyPr vert="horz" wrap="square" lIns="0" tIns="12700" rIns="0" bIns="0" rtlCol="0">
            <a:spAutoFit/>
          </a:bodyPr>
          <a:lstStyle/>
          <a:p>
            <a:pPr marL="360680" marR="5080" indent="-348615" algn="ctr">
              <a:lnSpc>
                <a:spcPct val="100000"/>
              </a:lnSpc>
              <a:spcBef>
                <a:spcPts val="100"/>
              </a:spcBef>
            </a:pPr>
            <a:r>
              <a:rPr lang="pt-PT" sz="3600" dirty="0">
                <a:latin typeface="Anton" pitchFamily="2" charset="77"/>
              </a:rPr>
              <a:t>TÍTULO 1</a:t>
            </a:r>
            <a:endParaRPr sz="3600" dirty="0">
              <a:latin typeface="Anton" pitchFamily="2" charset="77"/>
            </a:endParaRPr>
          </a:p>
        </p:txBody>
      </p:sp>
      <p:sp>
        <p:nvSpPr>
          <p:cNvPr id="4" name="object 4"/>
          <p:cNvSpPr txBox="1"/>
          <p:nvPr/>
        </p:nvSpPr>
        <p:spPr>
          <a:xfrm>
            <a:off x="881774" y="2832100"/>
            <a:ext cx="13748626" cy="3671711"/>
          </a:xfrm>
          <a:prstGeom prst="rect">
            <a:avLst/>
          </a:prstGeom>
        </p:spPr>
        <p:txBody>
          <a:bodyPr vert="horz" wrap="square" lIns="0" tIns="12700" rIns="0" bIns="0" rtlCol="0">
            <a:spAutoFit/>
          </a:bodyPr>
          <a:lstStyle/>
          <a:p>
            <a:pPr>
              <a:spcBef>
                <a:spcPts val="100"/>
              </a:spcBef>
            </a:pPr>
            <a:r>
              <a:rPr lang="pt-PT" sz="4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Atuação em Emergência nas Unidades CSP</a:t>
            </a: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800" b="1" dirty="0">
                <a:solidFill>
                  <a:srgbClr val="0E0E0E"/>
                </a:solidFill>
                <a:latin typeface="Open Sans" panose="020B0606030504020204" pitchFamily="34" charset="0"/>
                <a:ea typeface="Open Sans" panose="020B0606030504020204" pitchFamily="34" charset="0"/>
                <a:cs typeface="Open Sans" panose="020B0606030504020204" pitchFamily="34" charset="0"/>
              </a:rPr>
              <a:t>Importância da formação contínua</a:t>
            </a:r>
          </a:p>
          <a:p>
            <a:pPr marL="342900" indent="-3429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800" b="1" dirty="0">
              <a:solidFill>
                <a:srgbClr val="0E0E0E"/>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800" b="1"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Desafios no interior do país</a:t>
            </a:r>
          </a:p>
          <a:p>
            <a:pPr marL="342900" indent="-342900">
              <a:lnSpc>
                <a:spcPct val="20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800" b="1" dirty="0">
                <a:solidFill>
                  <a:srgbClr val="0E0E0E"/>
                </a:solidFill>
                <a:latin typeface="Open Sans" panose="020B0606030504020204" pitchFamily="34" charset="0"/>
                <a:ea typeface="Open Sans" panose="020B0606030504020204" pitchFamily="34" charset="0"/>
                <a:cs typeface="Open Sans" panose="020B0606030504020204" pitchFamily="34" charset="0"/>
              </a:rPr>
              <a:t>Missão das equipas dos CSP: </a:t>
            </a:r>
            <a:r>
              <a:rPr lang="pt-PT" sz="2800" b="1" u="sng" dirty="0">
                <a:solidFill>
                  <a:srgbClr val="0E0E0E"/>
                </a:solidFill>
                <a:latin typeface="Open Sans" panose="020B0606030504020204" pitchFamily="34" charset="0"/>
                <a:ea typeface="Open Sans" panose="020B0606030504020204" pitchFamily="34" charset="0"/>
                <a:cs typeface="Open Sans" panose="020B0606030504020204" pitchFamily="34" charset="0"/>
              </a:rPr>
              <a:t>Avaliar</a:t>
            </a:r>
            <a:r>
              <a:rPr lang="pt-PT" sz="2800" b="1" dirty="0">
                <a:solidFill>
                  <a:srgbClr val="0E0E0E"/>
                </a:solidFill>
                <a:latin typeface="Open Sans" panose="020B0606030504020204" pitchFamily="34" charset="0"/>
                <a:ea typeface="Open Sans" panose="020B0606030504020204" pitchFamily="34" charset="0"/>
                <a:cs typeface="Open Sans" panose="020B0606030504020204" pitchFamily="34" charset="0"/>
              </a:rPr>
              <a:t>, </a:t>
            </a:r>
            <a:r>
              <a:rPr lang="pt-PT" sz="2800" b="1" u="sng" dirty="0">
                <a:solidFill>
                  <a:srgbClr val="0E0E0E"/>
                </a:solidFill>
                <a:latin typeface="Open Sans" panose="020B0606030504020204" pitchFamily="34" charset="0"/>
                <a:ea typeface="Open Sans" panose="020B0606030504020204" pitchFamily="34" charset="0"/>
                <a:cs typeface="Open Sans" panose="020B0606030504020204" pitchFamily="34" charset="0"/>
              </a:rPr>
              <a:t>Estabilizar</a:t>
            </a:r>
            <a:r>
              <a:rPr lang="pt-PT" sz="2800" b="1" dirty="0">
                <a:solidFill>
                  <a:srgbClr val="0E0E0E"/>
                </a:solidFill>
                <a:latin typeface="Open Sans" panose="020B0606030504020204" pitchFamily="34" charset="0"/>
                <a:ea typeface="Open Sans" panose="020B0606030504020204" pitchFamily="34" charset="0"/>
                <a:cs typeface="Open Sans" panose="020B0606030504020204" pitchFamily="34" charset="0"/>
              </a:rPr>
              <a:t>, </a:t>
            </a:r>
            <a:r>
              <a:rPr lang="pt-PT" sz="2800" b="1" u="sng" dirty="0">
                <a:solidFill>
                  <a:srgbClr val="0E0E0E"/>
                </a:solidFill>
                <a:latin typeface="Open Sans" panose="020B0606030504020204" pitchFamily="34" charset="0"/>
                <a:ea typeface="Open Sans" panose="020B0606030504020204" pitchFamily="34" charset="0"/>
                <a:cs typeface="Open Sans" panose="020B0606030504020204" pitchFamily="34" charset="0"/>
              </a:rPr>
              <a:t>Garantir transporte</a:t>
            </a:r>
          </a:p>
          <a:p>
            <a:pPr lvl="3">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29</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1125269" y="1338434"/>
            <a:ext cx="12875162"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a:p>
        </p:txBody>
      </p:sp>
      <p:sp>
        <p:nvSpPr>
          <p:cNvPr id="8" name="ZoneTexte 13">
            <a:extLst>
              <a:ext uri="{FF2B5EF4-FFF2-40B4-BE49-F238E27FC236}">
                <a16:creationId xmlns:a16="http://schemas.microsoft.com/office/drawing/2014/main" id="{D85565F1-A4DF-7CAE-3C61-A66F7B8CE405}"/>
              </a:ext>
            </a:extLst>
          </p:cNvPr>
          <p:cNvSpPr txBox="1"/>
          <p:nvPr/>
        </p:nvSpPr>
        <p:spPr>
          <a:xfrm>
            <a:off x="1125269" y="1420846"/>
            <a:ext cx="12875162" cy="1569660"/>
          </a:xfrm>
          <a:prstGeom prst="rect">
            <a:avLst/>
          </a:prstGeom>
          <a:noFill/>
        </p:spPr>
        <p:txBody>
          <a:bodyPr wrap="square">
            <a:spAutoFit/>
          </a:bodyPr>
          <a:lstStyle/>
          <a:p>
            <a:pPr algn="ctr"/>
            <a:r>
              <a:rPr lang="fr-FR" sz="4800" dirty="0" err="1">
                <a:solidFill>
                  <a:schemeClr val="bg1"/>
                </a:solidFill>
                <a:latin typeface="Anton" pitchFamily="2" charset="77"/>
              </a:rPr>
              <a:t>Emergências</a:t>
            </a:r>
            <a:r>
              <a:rPr lang="fr-FR" sz="4800" dirty="0">
                <a:solidFill>
                  <a:schemeClr val="bg1"/>
                </a:solidFill>
                <a:latin typeface="Anton" pitchFamily="2" charset="77"/>
              </a:rPr>
              <a:t> </a:t>
            </a:r>
            <a:r>
              <a:rPr lang="fr-FR" sz="4800" dirty="0" err="1">
                <a:solidFill>
                  <a:schemeClr val="bg1"/>
                </a:solidFill>
                <a:latin typeface="Anton" pitchFamily="2" charset="77"/>
              </a:rPr>
              <a:t>em</a:t>
            </a:r>
            <a:r>
              <a:rPr lang="fr-FR" sz="4800" dirty="0">
                <a:solidFill>
                  <a:schemeClr val="bg1"/>
                </a:solidFill>
                <a:latin typeface="Anton" pitchFamily="2" charset="77"/>
              </a:rPr>
              <a:t> </a:t>
            </a:r>
            <a:r>
              <a:rPr lang="fr-FR" sz="4800" dirty="0" err="1">
                <a:solidFill>
                  <a:schemeClr val="bg1"/>
                </a:solidFill>
                <a:latin typeface="Anton" pitchFamily="2" charset="77"/>
              </a:rPr>
              <a:t>Cuidados</a:t>
            </a:r>
            <a:r>
              <a:rPr lang="fr-FR" sz="4800" dirty="0">
                <a:solidFill>
                  <a:schemeClr val="bg1"/>
                </a:solidFill>
                <a:latin typeface="Anton" pitchFamily="2" charset="77"/>
              </a:rPr>
              <a:t> de </a:t>
            </a:r>
            <a:r>
              <a:rPr lang="fr-FR" sz="4800" dirty="0" err="1">
                <a:solidFill>
                  <a:schemeClr val="bg1"/>
                </a:solidFill>
                <a:latin typeface="Anton" pitchFamily="2" charset="77"/>
              </a:rPr>
              <a:t>Saúde</a:t>
            </a:r>
            <a:r>
              <a:rPr lang="fr-FR" sz="4800" dirty="0">
                <a:solidFill>
                  <a:schemeClr val="bg1"/>
                </a:solidFill>
                <a:latin typeface="Anton" pitchFamily="2" charset="77"/>
              </a:rPr>
              <a:t> </a:t>
            </a:r>
            <a:r>
              <a:rPr lang="fr-FR" sz="4800" dirty="0" err="1">
                <a:solidFill>
                  <a:schemeClr val="bg1"/>
                </a:solidFill>
                <a:latin typeface="Anton" pitchFamily="2" charset="77"/>
              </a:rPr>
              <a:t>Primários</a:t>
            </a:r>
            <a:endParaRPr lang="fr-FR" sz="4800" dirty="0">
              <a:solidFill>
                <a:schemeClr val="bg1"/>
              </a:solidFill>
              <a:latin typeface="Anton" pitchFamily="2" charset="77"/>
            </a:endParaRPr>
          </a:p>
          <a:p>
            <a:pPr algn="ctr"/>
            <a:r>
              <a:rPr lang="fr-FR" sz="4800" dirty="0">
                <a:solidFill>
                  <a:schemeClr val="bg1"/>
                </a:solidFill>
                <a:latin typeface="Anton" pitchFamily="2" charset="77"/>
              </a:rPr>
              <a:t> </a:t>
            </a:r>
            <a:endParaRPr lang="fr-FR" sz="4800" dirty="0">
              <a:solidFill>
                <a:schemeClr val="bg1"/>
              </a:solidFill>
            </a:endParaRPr>
          </a:p>
        </p:txBody>
      </p:sp>
      <p:sp>
        <p:nvSpPr>
          <p:cNvPr id="6" name="CaixaDeTexto 5">
            <a:extLst>
              <a:ext uri="{FF2B5EF4-FFF2-40B4-BE49-F238E27FC236}">
                <a16:creationId xmlns:a16="http://schemas.microsoft.com/office/drawing/2014/main" id="{450DF62F-F5BE-12A1-DD9F-56481971CF97}"/>
              </a:ext>
            </a:extLst>
          </p:cNvPr>
          <p:cNvSpPr txBox="1"/>
          <p:nvPr/>
        </p:nvSpPr>
        <p:spPr>
          <a:xfrm>
            <a:off x="1660358" y="9343273"/>
            <a:ext cx="12103768" cy="523220"/>
          </a:xfrm>
          <a:prstGeom prst="rect">
            <a:avLst/>
          </a:prstGeom>
          <a:noFill/>
        </p:spPr>
        <p:txBody>
          <a:bodyPr wrap="square">
            <a:spAutoFit/>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400" b="1" dirty="0">
                <a:solidFill>
                  <a:schemeClr val="tx1"/>
                </a:solidFill>
                <a:effectLst/>
                <a:latin typeface="Helvetica" pitchFamily="2" charset="0"/>
                <a:ea typeface="Calibri" panose="020F0502020204030204" pitchFamily="34" charset="0"/>
                <a:cs typeface="Calibri" panose="020F0502020204030204" pitchFamily="34" charset="0"/>
              </a:rPr>
              <a:t>Pereira, I. Politécnico de Viseu. (2021). </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A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perspectiva</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dos enfermeiros dos cuidados de saúde primários face à emergência pré-hospitalar /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The</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perspective</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of</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nurses</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in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primary</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health</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care</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in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the</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face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of</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pre</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-hospital </a:t>
            </a:r>
            <a:r>
              <a:rPr lang="pt-PT" sz="1400" b="1" dirty="0" err="1">
                <a:solidFill>
                  <a:schemeClr val="tx1"/>
                </a:solidFill>
                <a:effectLst/>
                <a:latin typeface="Helvetica" pitchFamily="2" charset="0"/>
                <a:ea typeface="Times New Roman" panose="02020603050405020304" pitchFamily="18" charset="0"/>
                <a:cs typeface="Times New Roman" panose="02020603050405020304" pitchFamily="18" charset="0"/>
              </a:rPr>
              <a:t>emergency</a:t>
            </a:r>
            <a:r>
              <a:rPr lang="pt-PT" sz="1400" b="1" dirty="0">
                <a:solidFill>
                  <a:schemeClr val="tx1"/>
                </a:solidFill>
                <a:effectLst/>
                <a:latin typeface="Helvetica" pitchFamily="2" charset="0"/>
                <a:ea typeface="Times New Roman" panose="02020603050405020304" pitchFamily="18" charset="0"/>
                <a:cs typeface="Times New Roman" panose="02020603050405020304" pitchFamily="18" charset="0"/>
              </a:rPr>
              <a:t>. </a:t>
            </a:r>
            <a:r>
              <a:rPr lang="pt-PT" sz="1400" b="1" i="1" dirty="0">
                <a:solidFill>
                  <a:schemeClr val="tx1"/>
                </a:solidFill>
                <a:effectLst/>
                <a:latin typeface="Helvetica" pitchFamily="2" charset="0"/>
                <a:ea typeface="Times New Roman" panose="02020603050405020304" pitchFamily="18" charset="0"/>
                <a:cs typeface="Times New Roman" panose="02020603050405020304" pitchFamily="18" charset="0"/>
              </a:rPr>
              <a:t>Viseu; </a:t>
            </a:r>
            <a:r>
              <a:rPr lang="pt-PT" sz="1400" b="1" i="1" dirty="0" err="1">
                <a:solidFill>
                  <a:schemeClr val="tx1"/>
                </a:solidFill>
                <a:effectLst/>
                <a:latin typeface="Helvetica" pitchFamily="2" charset="0"/>
                <a:ea typeface="Times New Roman" panose="02020603050405020304" pitchFamily="18" charset="0"/>
                <a:cs typeface="Times New Roman" panose="02020603050405020304" pitchFamily="18" charset="0"/>
              </a:rPr>
              <a:t>s.n</a:t>
            </a:r>
            <a:r>
              <a:rPr lang="pt-PT" sz="1400" b="1" i="1" dirty="0">
                <a:solidFill>
                  <a:schemeClr val="tx1"/>
                </a:solidFill>
                <a:effectLst/>
                <a:latin typeface="Helvetica" pitchFamily="2" charset="0"/>
                <a:ea typeface="Times New Roman" panose="02020603050405020304" pitchFamily="18" charset="0"/>
                <a:cs typeface="Times New Roman" panose="02020603050405020304" pitchFamily="18" charset="0"/>
              </a:rPr>
              <a:t>; 20210000.</a:t>
            </a:r>
            <a:endParaRPr lang="pt-PT" sz="2000" b="1" dirty="0">
              <a:solidFill>
                <a:schemeClr val="tx1"/>
              </a:solidFill>
              <a:effectLst/>
              <a:latin typeface="Helvetica"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4224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56"/>
        <p:cNvGrpSpPr/>
        <p:nvPr/>
      </p:nvGrpSpPr>
      <p:grpSpPr>
        <a:xfrm>
          <a:off x="0" y="0"/>
          <a:ext cx="0" cy="0"/>
          <a:chOff x="0" y="0"/>
          <a:chExt cx="0" cy="0"/>
        </a:xfrm>
      </p:grpSpPr>
      <p:sp>
        <p:nvSpPr>
          <p:cNvPr id="57" name="Google Shape;57;p2"/>
          <p:cNvSpPr txBox="1"/>
          <p:nvPr/>
        </p:nvSpPr>
        <p:spPr>
          <a:xfrm>
            <a:off x="887299" y="474580"/>
            <a:ext cx="2967355" cy="364202"/>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PT" sz="1100" b="0" i="0" u="none" strike="noStrike" kern="0" cap="none" spc="0" normalizeH="0" baseline="0" noProof="0">
                <a:ln>
                  <a:noFill/>
                </a:ln>
                <a:solidFill>
                  <a:srgbClr val="1D1955"/>
                </a:solidFill>
                <a:effectLst/>
                <a:uLnTx/>
                <a:uFillTx/>
                <a:latin typeface="Anton"/>
                <a:ea typeface="Anton"/>
                <a:cs typeface="Anton"/>
                <a:sym typeface="Anton"/>
              </a:rPr>
              <a:t>MÉDICOS DO MUNDO</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2700" marR="0" lvl="0" indent="0" algn="l" defTabSz="914400" rtl="0" eaLnBrk="1" fontAlgn="auto" latinLnBrk="0" hangingPunct="1">
              <a:lnSpc>
                <a:spcPct val="100000"/>
              </a:lnSpc>
              <a:spcBef>
                <a:spcPts val="100"/>
              </a:spcBef>
              <a:spcAft>
                <a:spcPts val="0"/>
              </a:spcAft>
              <a:buClr>
                <a:srgbClr val="000000"/>
              </a:buClr>
              <a:buSzTx/>
              <a:buFont typeface="Arial"/>
              <a:buNone/>
              <a:tabLst/>
              <a:defRPr/>
            </a:pPr>
            <a:r>
              <a:rPr kumimoji="0" lang="pt-PT" sz="1100" b="0" i="0" u="none" strike="noStrike" kern="0" cap="none" spc="0" normalizeH="0" baseline="0" noProof="0">
                <a:ln>
                  <a:noFill/>
                </a:ln>
                <a:solidFill>
                  <a:srgbClr val="1D1955"/>
                </a:solidFill>
                <a:effectLst/>
                <a:uLnTx/>
                <a:uFillTx/>
                <a:latin typeface="Anton"/>
                <a:ea typeface="Anton"/>
                <a:cs typeface="Anton"/>
                <a:sym typeface="Anton"/>
              </a:rPr>
              <a:t>LUTAMOS TAMBÉM CONTRA A INJUSTIÇA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0" y="10234803"/>
            <a:ext cx="15120619" cy="457200"/>
          </a:xfrm>
          <a:custGeom>
            <a:avLst/>
            <a:gdLst/>
            <a:ahLst/>
            <a:cxnLst/>
            <a:rect l="l" t="t" r="r" b="b"/>
            <a:pathLst>
              <a:path w="15120619" h="457200" extrusionOk="0">
                <a:moveTo>
                  <a:pt x="15119997" y="0"/>
                </a:moveTo>
                <a:lnTo>
                  <a:pt x="0" y="0"/>
                </a:lnTo>
                <a:lnTo>
                  <a:pt x="0" y="457200"/>
                </a:lnTo>
                <a:lnTo>
                  <a:pt x="15119997" y="457200"/>
                </a:lnTo>
                <a:lnTo>
                  <a:pt x="15119997" y="0"/>
                </a:lnTo>
                <a:close/>
              </a:path>
            </a:pathLst>
          </a:custGeom>
          <a:solidFill>
            <a:srgbClr val="1D195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2"/>
          <p:cNvSpPr txBox="1">
            <a:spLocks noGrp="1"/>
          </p:cNvSpPr>
          <p:nvPr>
            <p:ph type="sldNum" idx="12"/>
          </p:nvPr>
        </p:nvSpPr>
        <p:spPr>
          <a:xfrm>
            <a:off x="7302066" y="10319284"/>
            <a:ext cx="554354" cy="207749"/>
          </a:xfrm>
          <a:prstGeom prst="rect">
            <a:avLst/>
          </a:prstGeom>
          <a:noFill/>
          <a:ln>
            <a:noFill/>
          </a:ln>
        </p:spPr>
        <p:txBody>
          <a:bodyPr spcFirstLastPara="1" wrap="square" lIns="0" tIns="2285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PT" sz="1200" b="1" i="0" u="none" strike="noStrike" kern="0" cap="none" spc="0" normalizeH="0" baseline="0" noProof="0">
                <a:ln>
                  <a:noFill/>
                </a:ln>
                <a:solidFill>
                  <a:srgbClr val="E9521E"/>
                </a:solidFill>
                <a:effectLst/>
                <a:uLnTx/>
                <a:uFillTx/>
                <a:latin typeface="Open Sans"/>
                <a:ea typeface="Open Sans"/>
                <a:cs typeface="Open Sans"/>
                <a:sym typeface="Open Sans"/>
              </a:rPr>
              <a:t>Pag. </a:t>
            </a:r>
            <a:fld id="{00000000-1234-1234-1234-123412341234}" type="slidenum">
              <a:rPr kumimoji="0" lang="pt-PT" sz="1200" b="1" i="0" u="none" strike="noStrike" kern="0" cap="none" spc="0" normalizeH="0" baseline="0" noProof="0">
                <a:ln>
                  <a:noFill/>
                </a:ln>
                <a:solidFill>
                  <a:srgbClr val="E9521E"/>
                </a:solidFill>
                <a:effectLst/>
                <a:uLnTx/>
                <a:uFillTx/>
                <a:latin typeface="Open Sans"/>
                <a:ea typeface="Open Sans"/>
                <a:cs typeface="Open Sans"/>
                <a:sym typeface="Open Sans"/>
              </a:rPr>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200" b="1" i="0" u="none" strike="noStrike" kern="0" cap="none" spc="0" normalizeH="0" baseline="0" noProof="0">
              <a:ln>
                <a:noFill/>
              </a:ln>
              <a:solidFill>
                <a:srgbClr val="E9521E"/>
              </a:solidFill>
              <a:effectLst/>
              <a:uLnTx/>
              <a:uFillTx/>
              <a:latin typeface="Open Sans"/>
              <a:ea typeface="Open Sans"/>
              <a:cs typeface="Open Sans"/>
              <a:sym typeface="Open Sans"/>
            </a:endParaRPr>
          </a:p>
        </p:txBody>
      </p:sp>
      <p:sp>
        <p:nvSpPr>
          <p:cNvPr id="6" name="Google Shape;58;p2">
            <a:extLst>
              <a:ext uri="{FF2B5EF4-FFF2-40B4-BE49-F238E27FC236}">
                <a16:creationId xmlns:a16="http://schemas.microsoft.com/office/drawing/2014/main" id="{3AC93F16-32FE-6861-BFC1-F2BCBBC25AF2}"/>
              </a:ext>
            </a:extLst>
          </p:cNvPr>
          <p:cNvSpPr txBox="1">
            <a:spLocks noGrp="1"/>
          </p:cNvSpPr>
          <p:nvPr>
            <p:ph type="title"/>
          </p:nvPr>
        </p:nvSpPr>
        <p:spPr>
          <a:xfrm>
            <a:off x="1177289" y="1198731"/>
            <a:ext cx="13119100" cy="936154"/>
          </a:xfrm>
          <a:prstGeom prst="rect">
            <a:avLst/>
          </a:prstGeom>
          <a:noFill/>
          <a:ln>
            <a:noFill/>
          </a:ln>
        </p:spPr>
        <p:txBody>
          <a:bodyPr spcFirstLastPara="1" wrap="square" lIns="0" tIns="12700" rIns="0" bIns="0" anchor="t" anchorCtr="0">
            <a:spAutoFit/>
          </a:bodyPr>
          <a:lstStyle/>
          <a:p>
            <a:pPr marL="360680" marR="5080" lvl="0" indent="-348615" rtl="0">
              <a:lnSpc>
                <a:spcPct val="100000"/>
              </a:lnSpc>
              <a:spcBef>
                <a:spcPts val="0"/>
              </a:spcBef>
              <a:spcAft>
                <a:spcPts val="0"/>
              </a:spcAft>
              <a:buNone/>
            </a:pPr>
            <a:r>
              <a:rPr lang="pt-PT" sz="6000">
                <a:latin typeface="Anton"/>
                <a:ea typeface="Anton"/>
                <a:cs typeface="Anton"/>
                <a:sym typeface="Anton"/>
              </a:rPr>
              <a:t>REDE INTERNACIONAL DA MÉDICOS DO MUNDO</a:t>
            </a:r>
            <a:endParaRPr sz="5400">
              <a:latin typeface="Anton"/>
              <a:ea typeface="Anton"/>
              <a:cs typeface="Anton"/>
              <a:sym typeface="Anton"/>
            </a:endParaRPr>
          </a:p>
        </p:txBody>
      </p:sp>
      <p:sp>
        <p:nvSpPr>
          <p:cNvPr id="8" name="Google Shape;58;p2">
            <a:extLst>
              <a:ext uri="{FF2B5EF4-FFF2-40B4-BE49-F238E27FC236}">
                <a16:creationId xmlns:a16="http://schemas.microsoft.com/office/drawing/2014/main" id="{FF219A11-AA31-7F70-DB54-67E6838C2F01}"/>
              </a:ext>
            </a:extLst>
          </p:cNvPr>
          <p:cNvSpPr txBox="1">
            <a:spLocks/>
          </p:cNvSpPr>
          <p:nvPr/>
        </p:nvSpPr>
        <p:spPr>
          <a:xfrm>
            <a:off x="1177289" y="2020098"/>
            <a:ext cx="10609578" cy="843821"/>
          </a:xfrm>
          <a:prstGeom prst="rect">
            <a:avLst/>
          </a:prstGeom>
          <a:noFill/>
          <a:ln>
            <a:noFill/>
          </a:ln>
        </p:spPr>
        <p:txBody>
          <a:bodyPr spcFirstLastPara="1" wrap="square" lIns="0" tIns="127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050" b="0" i="0" u="none" strike="noStrike" cap="none">
                <a:solidFill>
                  <a:srgbClr val="E9521E"/>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360680" marR="5080" lvl="0" indent="-348615"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PT" sz="5400">
                <a:solidFill>
                  <a:srgbClr val="002060"/>
                </a:solidFill>
                <a:latin typeface="Anton"/>
                <a:ea typeface="Anton"/>
                <a:cs typeface="Anton"/>
                <a:sym typeface="Anton"/>
              </a:rPr>
              <a:t>ONDE ESTAMOS?</a:t>
            </a:r>
            <a:endParaRPr kumimoji="0" lang="pt-PT" sz="5400" b="0" i="0" u="none" strike="noStrike" kern="0" cap="none" spc="0" normalizeH="0" baseline="0" noProof="0">
              <a:ln>
                <a:noFill/>
              </a:ln>
              <a:solidFill>
                <a:srgbClr val="002060"/>
              </a:solidFill>
              <a:effectLst/>
              <a:uLnTx/>
              <a:uFillTx/>
              <a:latin typeface="Anton"/>
              <a:ea typeface="Anton"/>
              <a:cs typeface="Anton"/>
              <a:sym typeface="Anton"/>
            </a:endParaRPr>
          </a:p>
        </p:txBody>
      </p:sp>
      <p:sp>
        <p:nvSpPr>
          <p:cNvPr id="9" name="Google Shape;107;p4">
            <a:extLst>
              <a:ext uri="{FF2B5EF4-FFF2-40B4-BE49-F238E27FC236}">
                <a16:creationId xmlns:a16="http://schemas.microsoft.com/office/drawing/2014/main" id="{4006F00C-A9D6-9EE1-F296-C8D27A0DE51E}"/>
              </a:ext>
            </a:extLst>
          </p:cNvPr>
          <p:cNvSpPr/>
          <p:nvPr/>
        </p:nvSpPr>
        <p:spPr>
          <a:xfrm>
            <a:off x="10205719" y="3008997"/>
            <a:ext cx="4914900" cy="7209822"/>
          </a:xfrm>
          <a:prstGeom prst="rect">
            <a:avLst/>
          </a:prstGeom>
          <a:solidFill>
            <a:srgbClr val="FEE003"/>
          </a:solidFill>
          <a:ln>
            <a:noFill/>
          </a:ln>
        </p:spPr>
        <p:txBody>
          <a:bodyPr spcFirstLastPara="1" wrap="square" lIns="36575" tIns="36575" rIns="36575" bIns="3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 name="Google Shape;229;p12">
            <a:extLst>
              <a:ext uri="{FF2B5EF4-FFF2-40B4-BE49-F238E27FC236}">
                <a16:creationId xmlns:a16="http://schemas.microsoft.com/office/drawing/2014/main" id="{C63E02AD-BCC8-4321-95E2-A5B074887209}"/>
              </a:ext>
            </a:extLst>
          </p:cNvPr>
          <p:cNvSpPr txBox="1"/>
          <p:nvPr/>
        </p:nvSpPr>
        <p:spPr>
          <a:xfrm>
            <a:off x="10770739" y="4491198"/>
            <a:ext cx="4120468" cy="5018194"/>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85296"/>
              </a:buClr>
              <a:buSzPts val="2400"/>
              <a:buFont typeface="Anton"/>
              <a:buNone/>
            </a:pPr>
            <a:r>
              <a:rPr lang="pt-PT" sz="2400" b="0" i="0" u="none" strike="noStrike" cap="none">
                <a:solidFill>
                  <a:srgbClr val="085296"/>
                </a:solidFill>
                <a:latin typeface="Anton"/>
                <a:ea typeface="Anton"/>
                <a:cs typeface="Anton"/>
                <a:sym typeface="Anton"/>
              </a:rPr>
              <a:t>17 </a:t>
            </a:r>
            <a:r>
              <a:rPr lang="pt-PT" sz="2400" b="0" i="0" u="none" strike="noStrike" cap="none">
                <a:solidFill>
                  <a:srgbClr val="1D1A55"/>
                </a:solidFill>
                <a:latin typeface="Anton"/>
                <a:ea typeface="Anton"/>
                <a:cs typeface="Anton"/>
                <a:sym typeface="Anton"/>
              </a:rPr>
              <a:t>organizações nacionais</a:t>
            </a:r>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1D1A55"/>
              </a:solidFill>
              <a:latin typeface="Anton"/>
              <a:ea typeface="Anton"/>
              <a:cs typeface="Anton"/>
              <a:sym typeface="Anton"/>
            </a:endParaRPr>
          </a:p>
          <a:p>
            <a:pPr marL="0" marR="0" lvl="0" indent="0" algn="l" rtl="0">
              <a:lnSpc>
                <a:spcPct val="100000"/>
              </a:lnSpc>
              <a:spcBef>
                <a:spcPts val="0"/>
              </a:spcBef>
              <a:spcAft>
                <a:spcPts val="0"/>
              </a:spcAft>
              <a:buClr>
                <a:srgbClr val="1D1A55"/>
              </a:buClr>
              <a:buSzPts val="2400"/>
              <a:buFont typeface="Anton"/>
              <a:buNone/>
            </a:pPr>
            <a:r>
              <a:rPr lang="pt-PT" sz="2400" b="0" i="0" u="none" strike="noStrike" cap="none">
                <a:solidFill>
                  <a:srgbClr val="1D1A55"/>
                </a:solidFill>
                <a:latin typeface="Anton"/>
                <a:ea typeface="Anton"/>
                <a:cs typeface="Anton"/>
                <a:sym typeface="Anton"/>
              </a:rPr>
              <a:t>Presentes em </a:t>
            </a:r>
            <a:r>
              <a:rPr lang="pt-PT" sz="2400" b="0" i="0" u="none" strike="noStrike" cap="none">
                <a:solidFill>
                  <a:srgbClr val="085296"/>
                </a:solidFill>
                <a:latin typeface="Anton"/>
                <a:ea typeface="Anton"/>
                <a:cs typeface="Anton"/>
                <a:sym typeface="Anton"/>
              </a:rPr>
              <a:t>76 </a:t>
            </a:r>
            <a:r>
              <a:rPr lang="pt-PT" sz="2400" b="0" i="0" u="none" strike="noStrike" cap="none">
                <a:solidFill>
                  <a:srgbClr val="1D1A55"/>
                </a:solidFill>
                <a:latin typeface="Anton"/>
                <a:ea typeface="Anton"/>
                <a:cs typeface="Anton"/>
                <a:sym typeface="Anton"/>
              </a:rPr>
              <a:t>países</a:t>
            </a:r>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1D1A55"/>
              </a:solidFill>
              <a:latin typeface="Anton"/>
              <a:ea typeface="Anton"/>
              <a:cs typeface="Anton"/>
              <a:sym typeface="Anton"/>
            </a:endParaRPr>
          </a:p>
          <a:p>
            <a:pPr marL="0" marR="0" lvl="0" indent="0" algn="l" rtl="0">
              <a:lnSpc>
                <a:spcPct val="100000"/>
              </a:lnSpc>
              <a:spcBef>
                <a:spcPts val="0"/>
              </a:spcBef>
              <a:spcAft>
                <a:spcPts val="0"/>
              </a:spcAft>
              <a:buClr>
                <a:srgbClr val="1D1A55"/>
              </a:buClr>
              <a:buSzPts val="2400"/>
              <a:buFont typeface="Anton"/>
              <a:buNone/>
            </a:pPr>
            <a:r>
              <a:rPr lang="pt-PT" sz="2400" b="0" i="0" u="none" strike="noStrike" cap="none">
                <a:solidFill>
                  <a:srgbClr val="1D1A55"/>
                </a:solidFill>
                <a:latin typeface="Anton"/>
                <a:ea typeface="Anton"/>
                <a:cs typeface="Anton"/>
                <a:sym typeface="Anton"/>
              </a:rPr>
              <a:t>Com mais de </a:t>
            </a:r>
            <a:r>
              <a:rPr lang="pt-PT" sz="2400" b="0" i="0" u="none" strike="noStrike" cap="none">
                <a:solidFill>
                  <a:srgbClr val="085296"/>
                </a:solidFill>
                <a:latin typeface="Anton"/>
                <a:ea typeface="Anton"/>
                <a:cs typeface="Anton"/>
                <a:sym typeface="Anton"/>
              </a:rPr>
              <a:t>452 </a:t>
            </a:r>
            <a:r>
              <a:rPr lang="pt-PT" sz="2400" b="0" i="0" u="none" strike="noStrike" cap="none">
                <a:solidFill>
                  <a:srgbClr val="1D1A55"/>
                </a:solidFill>
                <a:latin typeface="Anton"/>
                <a:ea typeface="Anton"/>
                <a:cs typeface="Anton"/>
                <a:sym typeface="Anton"/>
              </a:rPr>
              <a:t>projetos</a:t>
            </a:r>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1D1A55"/>
              </a:solidFill>
              <a:latin typeface="Anton"/>
              <a:ea typeface="Anton"/>
              <a:cs typeface="Anton"/>
              <a:sym typeface="Anton"/>
            </a:endParaRPr>
          </a:p>
          <a:p>
            <a:pPr marL="0" marR="0" lvl="0" indent="0" algn="l" rtl="0">
              <a:lnSpc>
                <a:spcPct val="100000"/>
              </a:lnSpc>
              <a:spcBef>
                <a:spcPts val="0"/>
              </a:spcBef>
              <a:spcAft>
                <a:spcPts val="0"/>
              </a:spcAft>
              <a:buClr>
                <a:srgbClr val="1D1A55"/>
              </a:buClr>
              <a:buSzPts val="2400"/>
              <a:buFont typeface="Anton"/>
              <a:buNone/>
            </a:pPr>
            <a:r>
              <a:rPr lang="pt-PT" sz="2400" b="0" i="0" u="none" strike="noStrike" cap="none">
                <a:solidFill>
                  <a:srgbClr val="1D1A55"/>
                </a:solidFill>
                <a:latin typeface="Anton"/>
                <a:ea typeface="Anton"/>
                <a:cs typeface="Anton"/>
                <a:sym typeface="Anton"/>
              </a:rPr>
              <a:t>Que apoiam </a:t>
            </a:r>
            <a:r>
              <a:rPr lang="pt-PT" sz="2400" b="0" i="0" u="none" strike="noStrike" cap="none">
                <a:solidFill>
                  <a:srgbClr val="085296"/>
                </a:solidFill>
                <a:latin typeface="Anton"/>
                <a:ea typeface="Anton"/>
                <a:cs typeface="Anton"/>
                <a:sym typeface="Anton"/>
              </a:rPr>
              <a:t>11 milhões </a:t>
            </a:r>
            <a:r>
              <a:rPr lang="pt-PT" sz="2400" b="0" i="0" u="none" strike="noStrike" cap="none">
                <a:solidFill>
                  <a:srgbClr val="1D1A55"/>
                </a:solidFill>
                <a:latin typeface="Anton"/>
                <a:ea typeface="Anton"/>
                <a:cs typeface="Anton"/>
                <a:sym typeface="Anton"/>
              </a:rPr>
              <a:t>de pessoas</a:t>
            </a:r>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1D1A55"/>
              </a:solidFill>
              <a:latin typeface="Anton"/>
              <a:ea typeface="Anton"/>
              <a:cs typeface="Anton"/>
              <a:sym typeface="Anton"/>
            </a:endParaRPr>
          </a:p>
          <a:p>
            <a:pPr marL="0" marR="0" lvl="0" indent="0" algn="l" rtl="0">
              <a:lnSpc>
                <a:spcPct val="100000"/>
              </a:lnSpc>
              <a:spcBef>
                <a:spcPts val="0"/>
              </a:spcBef>
              <a:spcAft>
                <a:spcPts val="0"/>
              </a:spcAft>
              <a:buClr>
                <a:srgbClr val="1D1A55"/>
              </a:buClr>
              <a:buSzPts val="2400"/>
              <a:buFont typeface="Anton"/>
              <a:buNone/>
            </a:pPr>
            <a:r>
              <a:rPr lang="pt-PT" sz="2400" b="0" i="0" u="none" strike="noStrike" cap="none">
                <a:solidFill>
                  <a:srgbClr val="1D1A55"/>
                </a:solidFill>
                <a:latin typeface="Anton"/>
                <a:ea typeface="Anton"/>
                <a:cs typeface="Anton"/>
                <a:sym typeface="Anton"/>
              </a:rPr>
              <a:t>Graças a </a:t>
            </a:r>
            <a:r>
              <a:rPr lang="pt-PT" sz="2400" b="0" i="0" u="none" strike="noStrike" cap="none">
                <a:solidFill>
                  <a:srgbClr val="085296"/>
                </a:solidFill>
                <a:latin typeface="Anton"/>
                <a:ea typeface="Anton"/>
                <a:cs typeface="Anton"/>
                <a:sym typeface="Anton"/>
              </a:rPr>
              <a:t>4.981 </a:t>
            </a:r>
            <a:r>
              <a:rPr lang="pt-PT" sz="2400" b="0" i="0" u="none" strike="noStrike" cap="none">
                <a:solidFill>
                  <a:srgbClr val="1D1A55"/>
                </a:solidFill>
                <a:latin typeface="Anton"/>
                <a:ea typeface="Anton"/>
                <a:cs typeface="Anton"/>
                <a:sym typeface="Anton"/>
              </a:rPr>
              <a:t>colaboradores</a:t>
            </a:r>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1D1A55"/>
              </a:solidFill>
              <a:latin typeface="Anton"/>
              <a:ea typeface="Anton"/>
              <a:cs typeface="Anton"/>
              <a:sym typeface="Anton"/>
            </a:endParaRPr>
          </a:p>
          <a:p>
            <a:pPr marL="0" marR="0" lvl="0" indent="0" algn="l" rtl="0">
              <a:lnSpc>
                <a:spcPct val="100000"/>
              </a:lnSpc>
              <a:spcBef>
                <a:spcPts val="0"/>
              </a:spcBef>
              <a:spcAft>
                <a:spcPts val="0"/>
              </a:spcAft>
              <a:buClr>
                <a:srgbClr val="1D1A55"/>
              </a:buClr>
              <a:buSzPts val="2400"/>
              <a:buFont typeface="Anton"/>
              <a:buNone/>
            </a:pPr>
            <a:r>
              <a:rPr lang="pt-PT" sz="2400" b="0" i="0" u="none" strike="noStrike" cap="none">
                <a:solidFill>
                  <a:srgbClr val="1D1A55"/>
                </a:solidFill>
                <a:latin typeface="Anton"/>
                <a:ea typeface="Anton"/>
                <a:cs typeface="Anton"/>
                <a:sym typeface="Anton"/>
              </a:rPr>
              <a:t>E a </a:t>
            </a:r>
            <a:r>
              <a:rPr lang="pt-PT" sz="2400" b="0" i="0" u="none" strike="noStrike" cap="none">
                <a:solidFill>
                  <a:srgbClr val="085296"/>
                </a:solidFill>
                <a:latin typeface="Anton"/>
                <a:ea typeface="Anton"/>
                <a:cs typeface="Anton"/>
                <a:sym typeface="Anton"/>
              </a:rPr>
              <a:t>6.30</a:t>
            </a:r>
            <a:r>
              <a:rPr lang="pt-PT" sz="2400">
                <a:solidFill>
                  <a:srgbClr val="085296"/>
                </a:solidFill>
                <a:latin typeface="Anton"/>
                <a:ea typeface="Anton"/>
                <a:cs typeface="Anton"/>
                <a:sym typeface="Anton"/>
              </a:rPr>
              <a:t>2</a:t>
            </a:r>
            <a:r>
              <a:rPr lang="pt-PT" sz="2400" b="0" i="0" u="none" strike="noStrike" cap="none">
                <a:solidFill>
                  <a:srgbClr val="085296"/>
                </a:solidFill>
                <a:latin typeface="Anton"/>
                <a:ea typeface="Anton"/>
                <a:cs typeface="Anton"/>
                <a:sym typeface="Anton"/>
              </a:rPr>
              <a:t> </a:t>
            </a:r>
            <a:r>
              <a:rPr lang="pt-PT" sz="2400" b="0" i="0" u="none" strike="noStrike" cap="none">
                <a:solidFill>
                  <a:srgbClr val="1D1A55"/>
                </a:solidFill>
                <a:latin typeface="Anton"/>
                <a:ea typeface="Anton"/>
                <a:cs typeface="Anton"/>
                <a:sym typeface="Anton"/>
              </a:rPr>
              <a:t>voluntários</a:t>
            </a:r>
          </a:p>
          <a:p>
            <a:pPr marL="0" marR="0" lvl="0" indent="0" algn="l" rtl="0">
              <a:lnSpc>
                <a:spcPct val="100000"/>
              </a:lnSpc>
              <a:spcBef>
                <a:spcPts val="0"/>
              </a:spcBef>
              <a:spcAft>
                <a:spcPts val="0"/>
              </a:spcAft>
              <a:buClr>
                <a:srgbClr val="1D1A55"/>
              </a:buClr>
              <a:buSzPts val="2400"/>
              <a:buFont typeface="Anton"/>
              <a:buNone/>
            </a:pPr>
            <a:endParaRPr lang="pt-PT" sz="2400">
              <a:solidFill>
                <a:srgbClr val="1D1A55"/>
              </a:solidFill>
              <a:latin typeface="Anton"/>
              <a:sym typeface="Anton"/>
            </a:endParaRPr>
          </a:p>
          <a:p>
            <a:pPr marL="0" marR="0" lvl="0" indent="0" algn="l" rtl="0">
              <a:lnSpc>
                <a:spcPct val="100000"/>
              </a:lnSpc>
              <a:spcBef>
                <a:spcPts val="0"/>
              </a:spcBef>
              <a:spcAft>
                <a:spcPts val="0"/>
              </a:spcAft>
              <a:buClr>
                <a:srgbClr val="1D1A55"/>
              </a:buClr>
              <a:buSzPts val="2400"/>
              <a:buFont typeface="Anton"/>
              <a:buNone/>
            </a:pPr>
            <a:r>
              <a:rPr lang="pt-PT" sz="2400" b="0" i="1" u="none" strike="noStrike" cap="none" baseline="-25000">
                <a:solidFill>
                  <a:srgbClr val="1D1A55"/>
                </a:solidFill>
                <a:latin typeface="Open Sans" panose="020B0606030504020204" pitchFamily="34" charset="0"/>
                <a:ea typeface="Open Sans" panose="020B0606030504020204" pitchFamily="34" charset="0"/>
                <a:cs typeface="Open Sans" panose="020B0606030504020204" pitchFamily="34" charset="0"/>
                <a:sym typeface="Anton"/>
              </a:rPr>
              <a:t>*Em 2023</a:t>
            </a:r>
            <a:endParaRPr sz="2400" b="0" i="1" u="none" strike="noStrike" cap="none" baseline="-2500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16" name="Google Shape;234;p12">
            <a:extLst>
              <a:ext uri="{FF2B5EF4-FFF2-40B4-BE49-F238E27FC236}">
                <a16:creationId xmlns:a16="http://schemas.microsoft.com/office/drawing/2014/main" id="{5C81B8F3-098F-D519-F077-DBE102533A3D}"/>
              </a:ext>
            </a:extLst>
          </p:cNvPr>
          <p:cNvPicPr preferRelativeResize="0"/>
          <p:nvPr/>
        </p:nvPicPr>
        <p:blipFill rotWithShape="1">
          <a:blip r:embed="rId3">
            <a:alphaModFix/>
          </a:blip>
          <a:srcRect/>
          <a:stretch/>
        </p:blipFill>
        <p:spPr>
          <a:xfrm>
            <a:off x="13105119" y="3635374"/>
            <a:ext cx="784858" cy="658081"/>
          </a:xfrm>
          <a:prstGeom prst="rect">
            <a:avLst/>
          </a:prstGeom>
          <a:noFill/>
          <a:ln>
            <a:noFill/>
          </a:ln>
        </p:spPr>
      </p:pic>
      <p:sp>
        <p:nvSpPr>
          <p:cNvPr id="17" name="Google Shape;232;p12">
            <a:extLst>
              <a:ext uri="{FF2B5EF4-FFF2-40B4-BE49-F238E27FC236}">
                <a16:creationId xmlns:a16="http://schemas.microsoft.com/office/drawing/2014/main" id="{97A8A253-BE23-2091-60E8-4B65CB558B97}"/>
              </a:ext>
            </a:extLst>
          </p:cNvPr>
          <p:cNvSpPr/>
          <p:nvPr/>
        </p:nvSpPr>
        <p:spPr>
          <a:xfrm>
            <a:off x="10770739" y="3727785"/>
            <a:ext cx="2197967" cy="473257"/>
          </a:xfrm>
          <a:prstGeom prst="rect">
            <a:avLst/>
          </a:prstGeom>
          <a:solidFill>
            <a:srgbClr val="1D1A55"/>
          </a:solidFill>
          <a:ln>
            <a:noFill/>
          </a:ln>
        </p:spPr>
        <p:txBody>
          <a:bodyPr spcFirstLastPara="1" wrap="square" lIns="36575" tIns="36575" rIns="36575" bIns="36575"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 name="Google Shape;233;p12">
            <a:extLst>
              <a:ext uri="{FF2B5EF4-FFF2-40B4-BE49-F238E27FC236}">
                <a16:creationId xmlns:a16="http://schemas.microsoft.com/office/drawing/2014/main" id="{4ED3D3A7-B803-00A7-14CA-5E1CB3CD6E0F}"/>
              </a:ext>
            </a:extLst>
          </p:cNvPr>
          <p:cNvSpPr txBox="1"/>
          <p:nvPr/>
        </p:nvSpPr>
        <p:spPr>
          <a:xfrm>
            <a:off x="10870920" y="3753482"/>
            <a:ext cx="2097786" cy="44756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FFFFFF"/>
              </a:buClr>
              <a:buSzPts val="2400"/>
              <a:buFont typeface="Anton"/>
              <a:buNone/>
            </a:pPr>
            <a:r>
              <a:rPr lang="pt-PT" sz="2400" b="0" i="0" u="none" strike="noStrike" cap="none">
                <a:solidFill>
                  <a:srgbClr val="FFFFFF"/>
                </a:solidFill>
                <a:latin typeface="Anton"/>
                <a:ea typeface="Anton"/>
                <a:cs typeface="Anton"/>
                <a:sym typeface="Anton"/>
              </a:rPr>
              <a:t>Números-chave</a:t>
            </a:r>
            <a:endParaRPr sz="2400" b="0" i="0" u="none" strike="noStrike" cap="none">
              <a:solidFill>
                <a:schemeClr val="dk1"/>
              </a:solidFill>
              <a:latin typeface="Arial"/>
              <a:ea typeface="Arial"/>
              <a:cs typeface="Arial"/>
              <a:sym typeface="Arial"/>
            </a:endParaRPr>
          </a:p>
        </p:txBody>
      </p:sp>
      <p:pic>
        <p:nvPicPr>
          <p:cNvPr id="2" name="Imagem 1" descr="Mapa&#10;&#10;Descrição gerada automaticamente">
            <a:extLst>
              <a:ext uri="{FF2B5EF4-FFF2-40B4-BE49-F238E27FC236}">
                <a16:creationId xmlns:a16="http://schemas.microsoft.com/office/drawing/2014/main" id="{80360183-D2F8-EBB0-C9CC-9CD1E4BC868F}"/>
              </a:ext>
            </a:extLst>
          </p:cNvPr>
          <p:cNvPicPr>
            <a:picLocks noChangeAspect="1"/>
          </p:cNvPicPr>
          <p:nvPr/>
        </p:nvPicPr>
        <p:blipFill>
          <a:blip r:embed="rId4"/>
          <a:stretch>
            <a:fillRect/>
          </a:stretch>
        </p:blipFill>
        <p:spPr>
          <a:xfrm>
            <a:off x="101864" y="2862179"/>
            <a:ext cx="10054937" cy="7389610"/>
          </a:xfrm>
          <a:prstGeom prst="rect">
            <a:avLst/>
          </a:prstGeom>
        </p:spPr>
      </p:pic>
    </p:spTree>
    <p:extLst>
      <p:ext uri="{BB962C8B-B14F-4D97-AF65-F5344CB8AC3E}">
        <p14:creationId xmlns:p14="http://schemas.microsoft.com/office/powerpoint/2010/main" val="2454053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3" name="object 3"/>
          <p:cNvSpPr txBox="1">
            <a:spLocks noGrp="1"/>
          </p:cNvSpPr>
          <p:nvPr>
            <p:ph type="title"/>
          </p:nvPr>
        </p:nvSpPr>
        <p:spPr>
          <a:xfrm>
            <a:off x="1125269" y="1350127"/>
            <a:ext cx="13119100" cy="566822"/>
          </a:xfrm>
          <a:prstGeom prst="rect">
            <a:avLst/>
          </a:prstGeom>
        </p:spPr>
        <p:txBody>
          <a:bodyPr vert="horz" wrap="square" lIns="0" tIns="12700" rIns="0" bIns="0" rtlCol="0">
            <a:spAutoFit/>
          </a:bodyPr>
          <a:lstStyle/>
          <a:p>
            <a:pPr marL="360680" marR="5080" indent="-348615" algn="ctr">
              <a:lnSpc>
                <a:spcPct val="100000"/>
              </a:lnSpc>
              <a:spcBef>
                <a:spcPts val="100"/>
              </a:spcBef>
            </a:pPr>
            <a:r>
              <a:rPr lang="pt-PT" sz="3600" dirty="0">
                <a:latin typeface="Anton" pitchFamily="2" charset="77"/>
              </a:rPr>
              <a:t>TÍTULO 1</a:t>
            </a:r>
            <a:endParaRPr sz="3600" dirty="0">
              <a:latin typeface="Anton" pitchFamily="2" charset="77"/>
            </a:endParaRPr>
          </a:p>
        </p:txBody>
      </p:sp>
      <p:sp>
        <p:nvSpPr>
          <p:cNvPr id="4" name="object 4"/>
          <p:cNvSpPr txBox="1"/>
          <p:nvPr/>
        </p:nvSpPr>
        <p:spPr>
          <a:xfrm>
            <a:off x="1125268" y="2723842"/>
            <a:ext cx="4361132" cy="4421723"/>
          </a:xfrm>
          <a:prstGeom prst="rect">
            <a:avLst/>
          </a:prstGeom>
        </p:spPr>
        <p:txBody>
          <a:bodyPr vert="horz" wrap="square" lIns="0" tIns="12700" rIns="0" bIns="0" rtlCol="0">
            <a:spAutoFit/>
          </a:bodyPr>
          <a:lstStyle/>
          <a:p>
            <a:pPr>
              <a:spcBef>
                <a:spcPts val="100"/>
              </a:spcBef>
            </a:pPr>
            <a:r>
              <a:rPr lang="pt-PT" sz="4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Atuação em Emergência nas </a:t>
            </a:r>
          </a:p>
          <a:p>
            <a:pPr>
              <a:spcBef>
                <a:spcPts val="100"/>
              </a:spcBef>
            </a:pPr>
            <a:r>
              <a:rPr lang="pt-PT" sz="4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Unidades CSP</a:t>
            </a:r>
          </a:p>
          <a:p>
            <a:pPr>
              <a:spcBef>
                <a:spcPts val="100"/>
              </a:spcBef>
            </a:pPr>
            <a:r>
              <a:rPr lang="pt-PT" sz="320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pt-PT" sz="3200" b="1"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Necessidade de Material adequado -</a:t>
            </a:r>
          </a:p>
          <a:p>
            <a:pPr>
              <a:spcBef>
                <a:spcPts val="100"/>
              </a:spcBef>
            </a:pPr>
            <a:endParaRPr lang="pt-PT" sz="4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30</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1125269" y="1338434"/>
            <a:ext cx="12875162"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a:p>
        </p:txBody>
      </p:sp>
      <p:sp>
        <p:nvSpPr>
          <p:cNvPr id="8" name="ZoneTexte 13">
            <a:extLst>
              <a:ext uri="{FF2B5EF4-FFF2-40B4-BE49-F238E27FC236}">
                <a16:creationId xmlns:a16="http://schemas.microsoft.com/office/drawing/2014/main" id="{D85565F1-A4DF-7CAE-3C61-A66F7B8CE405}"/>
              </a:ext>
            </a:extLst>
          </p:cNvPr>
          <p:cNvSpPr txBox="1"/>
          <p:nvPr/>
        </p:nvSpPr>
        <p:spPr>
          <a:xfrm>
            <a:off x="1125269" y="1420846"/>
            <a:ext cx="12875162" cy="1569660"/>
          </a:xfrm>
          <a:prstGeom prst="rect">
            <a:avLst/>
          </a:prstGeom>
          <a:noFill/>
        </p:spPr>
        <p:txBody>
          <a:bodyPr wrap="square">
            <a:spAutoFit/>
          </a:bodyPr>
          <a:lstStyle/>
          <a:p>
            <a:pPr algn="ctr"/>
            <a:r>
              <a:rPr lang="fr-FR" sz="4800" dirty="0" err="1">
                <a:solidFill>
                  <a:schemeClr val="bg1"/>
                </a:solidFill>
                <a:latin typeface="Anton" pitchFamily="2" charset="77"/>
              </a:rPr>
              <a:t>Emergências</a:t>
            </a:r>
            <a:r>
              <a:rPr lang="fr-FR" sz="4800" dirty="0">
                <a:solidFill>
                  <a:schemeClr val="bg1"/>
                </a:solidFill>
                <a:latin typeface="Anton" pitchFamily="2" charset="77"/>
              </a:rPr>
              <a:t> </a:t>
            </a:r>
            <a:r>
              <a:rPr lang="fr-FR" sz="4800" dirty="0" err="1">
                <a:solidFill>
                  <a:schemeClr val="bg1"/>
                </a:solidFill>
                <a:latin typeface="Anton" pitchFamily="2" charset="77"/>
              </a:rPr>
              <a:t>em</a:t>
            </a:r>
            <a:r>
              <a:rPr lang="fr-FR" sz="4800" dirty="0">
                <a:solidFill>
                  <a:schemeClr val="bg1"/>
                </a:solidFill>
                <a:latin typeface="Anton" pitchFamily="2" charset="77"/>
              </a:rPr>
              <a:t> </a:t>
            </a:r>
            <a:r>
              <a:rPr lang="fr-FR" sz="4800" dirty="0" err="1">
                <a:solidFill>
                  <a:schemeClr val="bg1"/>
                </a:solidFill>
                <a:latin typeface="Anton" pitchFamily="2" charset="77"/>
              </a:rPr>
              <a:t>Cuidados</a:t>
            </a:r>
            <a:r>
              <a:rPr lang="fr-FR" sz="4800" dirty="0">
                <a:solidFill>
                  <a:schemeClr val="bg1"/>
                </a:solidFill>
                <a:latin typeface="Anton" pitchFamily="2" charset="77"/>
              </a:rPr>
              <a:t> de </a:t>
            </a:r>
            <a:r>
              <a:rPr lang="fr-FR" sz="4800" dirty="0" err="1">
                <a:solidFill>
                  <a:schemeClr val="bg1"/>
                </a:solidFill>
                <a:latin typeface="Anton" pitchFamily="2" charset="77"/>
              </a:rPr>
              <a:t>Saúde</a:t>
            </a:r>
            <a:r>
              <a:rPr lang="fr-FR" sz="4800" dirty="0">
                <a:solidFill>
                  <a:schemeClr val="bg1"/>
                </a:solidFill>
                <a:latin typeface="Anton" pitchFamily="2" charset="77"/>
              </a:rPr>
              <a:t> </a:t>
            </a:r>
            <a:r>
              <a:rPr lang="fr-FR" sz="4800" dirty="0" err="1">
                <a:solidFill>
                  <a:schemeClr val="bg1"/>
                </a:solidFill>
                <a:latin typeface="Anton" pitchFamily="2" charset="77"/>
              </a:rPr>
              <a:t>Primários</a:t>
            </a:r>
            <a:endParaRPr lang="fr-FR" sz="4800" dirty="0">
              <a:solidFill>
                <a:schemeClr val="bg1"/>
              </a:solidFill>
              <a:latin typeface="Anton" pitchFamily="2" charset="77"/>
            </a:endParaRPr>
          </a:p>
          <a:p>
            <a:pPr algn="ctr"/>
            <a:r>
              <a:rPr lang="fr-FR" sz="4800" dirty="0">
                <a:solidFill>
                  <a:schemeClr val="bg1"/>
                </a:solidFill>
                <a:latin typeface="Anton" pitchFamily="2" charset="77"/>
              </a:rPr>
              <a:t> </a:t>
            </a:r>
            <a:endParaRPr lang="fr-FR" sz="4800" dirty="0">
              <a:solidFill>
                <a:schemeClr val="bg1"/>
              </a:solidFill>
            </a:endParaRPr>
          </a:p>
        </p:txBody>
      </p:sp>
      <p:sp>
        <p:nvSpPr>
          <p:cNvPr id="6" name="CaixaDeTexto 5">
            <a:extLst>
              <a:ext uri="{FF2B5EF4-FFF2-40B4-BE49-F238E27FC236}">
                <a16:creationId xmlns:a16="http://schemas.microsoft.com/office/drawing/2014/main" id="{D1B93A1F-02B2-B019-F0C8-E4503F74C3EE}"/>
              </a:ext>
            </a:extLst>
          </p:cNvPr>
          <p:cNvSpPr txBox="1"/>
          <p:nvPr/>
        </p:nvSpPr>
        <p:spPr>
          <a:xfrm>
            <a:off x="1125269" y="9620300"/>
            <a:ext cx="13119100" cy="523220"/>
          </a:xfrm>
          <a:prstGeom prst="rect">
            <a:avLst/>
          </a:prstGeom>
          <a:noFill/>
        </p:spPr>
        <p:txBody>
          <a:bodyPr wrap="square">
            <a:spAutoFit/>
          </a:bodyPr>
          <a:lstStyle/>
          <a:p>
            <a:pPr algn="r"/>
            <a:r>
              <a:rPr lang="pt-PT" b="1" i="0" u="none" strike="noStrike" dirty="0">
                <a:solidFill>
                  <a:schemeClr val="tx1"/>
                </a:solidFill>
                <a:effectLst/>
                <a:latin typeface="Helvetica" pitchFamily="2" charset="0"/>
              </a:rPr>
              <a:t>Equipamento e fármacos de emergência nos cuidados de saúde primários. (2010). </a:t>
            </a:r>
            <a:r>
              <a:rPr lang="pt-PT" b="1" i="1" u="none" strike="noStrike" dirty="0">
                <a:solidFill>
                  <a:schemeClr val="tx1"/>
                </a:solidFill>
                <a:effectLst/>
                <a:latin typeface="Helvetica" pitchFamily="2" charset="0"/>
              </a:rPr>
              <a:t>Revista Portuguesa De Medicina Geral E Familiar</a:t>
            </a:r>
            <a:r>
              <a:rPr lang="pt-PT" b="1" i="0" u="none" strike="noStrike" dirty="0">
                <a:solidFill>
                  <a:schemeClr val="tx1"/>
                </a:solidFill>
                <a:effectLst/>
                <a:latin typeface="Helvetica" pitchFamily="2" charset="0"/>
              </a:rPr>
              <a:t>, </a:t>
            </a:r>
            <a:r>
              <a:rPr lang="pt-PT" b="1" i="1" u="none" strike="noStrike" dirty="0">
                <a:solidFill>
                  <a:schemeClr val="tx1"/>
                </a:solidFill>
                <a:effectLst/>
                <a:latin typeface="Helvetica" pitchFamily="2" charset="0"/>
              </a:rPr>
              <a:t>26</a:t>
            </a:r>
            <a:r>
              <a:rPr lang="pt-PT" b="1" i="0" u="none" strike="noStrike" dirty="0">
                <a:solidFill>
                  <a:schemeClr val="tx1"/>
                </a:solidFill>
                <a:effectLst/>
                <a:latin typeface="Helvetica" pitchFamily="2" charset="0"/>
              </a:rPr>
              <a:t>(3), 292.4. </a:t>
            </a:r>
          </a:p>
          <a:p>
            <a:pPr algn="r"/>
            <a:r>
              <a:rPr lang="pt-PT" b="1" i="0" u="none" strike="noStrike" dirty="0">
                <a:solidFill>
                  <a:schemeClr val="tx1"/>
                </a:solidFill>
                <a:effectLst/>
                <a:latin typeface="Helvetica" pitchFamily="2" charset="0"/>
              </a:rPr>
              <a:t> </a:t>
            </a:r>
            <a:r>
              <a:rPr lang="pt-PT" b="1" i="0" dirty="0">
                <a:solidFill>
                  <a:schemeClr val="tx1"/>
                </a:solidFill>
                <a:effectLst/>
                <a:latin typeface="Helvetica" pitchFamily="2" charset="0"/>
                <a:hlinkClick r:id="rId3">
                  <a:extLst>
                    <a:ext uri="{A12FA001-AC4F-418D-AE19-62706E023703}">
                      <ahyp:hlinkClr xmlns:ahyp="http://schemas.microsoft.com/office/drawing/2018/hyperlinkcolor" val="tx"/>
                    </a:ext>
                  </a:extLst>
                </a:hlinkClick>
              </a:rPr>
              <a:t>https://doi.org/10.32385/rpmgf.v26i3.11184</a:t>
            </a:r>
            <a:endParaRPr lang="pt-PT" b="1" dirty="0">
              <a:solidFill>
                <a:schemeClr val="tx1"/>
              </a:solidFill>
              <a:latin typeface="Helvetica" pitchFamily="2" charset="0"/>
            </a:endParaRPr>
          </a:p>
        </p:txBody>
      </p:sp>
      <p:pic>
        <p:nvPicPr>
          <p:cNvPr id="10" name="Imagem 9" descr="Uma imagem com texto, captura de ecrã, número, software&#10;&#10;Descrição gerada automaticamente">
            <a:extLst>
              <a:ext uri="{FF2B5EF4-FFF2-40B4-BE49-F238E27FC236}">
                <a16:creationId xmlns:a16="http://schemas.microsoft.com/office/drawing/2014/main" id="{241DD6CD-1645-635B-63F9-CA8122CC98FB}"/>
              </a:ext>
            </a:extLst>
          </p:cNvPr>
          <p:cNvPicPr>
            <a:picLocks noChangeAspect="1"/>
          </p:cNvPicPr>
          <p:nvPr/>
        </p:nvPicPr>
        <p:blipFill>
          <a:blip r:embed="rId4"/>
          <a:stretch>
            <a:fillRect/>
          </a:stretch>
        </p:blipFill>
        <p:spPr>
          <a:xfrm>
            <a:off x="5269832" y="2277376"/>
            <a:ext cx="8708189" cy="7325631"/>
          </a:xfrm>
          <a:prstGeom prst="rect">
            <a:avLst/>
          </a:prstGeom>
        </p:spPr>
      </p:pic>
    </p:spTree>
    <p:extLst>
      <p:ext uri="{BB962C8B-B14F-4D97-AF65-F5344CB8AC3E}">
        <p14:creationId xmlns:p14="http://schemas.microsoft.com/office/powerpoint/2010/main" val="2496142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3" name="object 3"/>
          <p:cNvSpPr txBox="1">
            <a:spLocks noGrp="1"/>
          </p:cNvSpPr>
          <p:nvPr>
            <p:ph type="title"/>
          </p:nvPr>
        </p:nvSpPr>
        <p:spPr>
          <a:xfrm>
            <a:off x="1125269" y="1350127"/>
            <a:ext cx="13119100" cy="566822"/>
          </a:xfrm>
          <a:prstGeom prst="rect">
            <a:avLst/>
          </a:prstGeom>
        </p:spPr>
        <p:txBody>
          <a:bodyPr vert="horz" wrap="square" lIns="0" tIns="12700" rIns="0" bIns="0" rtlCol="0">
            <a:spAutoFit/>
          </a:bodyPr>
          <a:lstStyle/>
          <a:p>
            <a:pPr marL="360680" marR="5080" indent="-348615" algn="ctr">
              <a:lnSpc>
                <a:spcPct val="100000"/>
              </a:lnSpc>
              <a:spcBef>
                <a:spcPts val="100"/>
              </a:spcBef>
            </a:pPr>
            <a:r>
              <a:rPr lang="pt-PT" sz="3600" dirty="0">
                <a:latin typeface="Anton" pitchFamily="2" charset="77"/>
              </a:rPr>
              <a:t>TÍTULO 1</a:t>
            </a:r>
            <a:endParaRPr sz="3600" dirty="0">
              <a:latin typeface="Anton" pitchFamily="2" charset="77"/>
            </a:endParaRPr>
          </a:p>
        </p:txBody>
      </p:sp>
      <p:sp>
        <p:nvSpPr>
          <p:cNvPr id="4" name="object 4"/>
          <p:cNvSpPr txBox="1"/>
          <p:nvPr/>
        </p:nvSpPr>
        <p:spPr>
          <a:xfrm>
            <a:off x="881774" y="2832100"/>
            <a:ext cx="13748626" cy="4964372"/>
          </a:xfrm>
          <a:prstGeom prst="rect">
            <a:avLst/>
          </a:prstGeom>
        </p:spPr>
        <p:txBody>
          <a:bodyPr vert="horz" wrap="square" lIns="0" tIns="12700" rIns="0" bIns="0" rtlCol="0">
            <a:spAutoFit/>
          </a:bodyPr>
          <a:lstStyle/>
          <a:p>
            <a:pPr>
              <a:spcBef>
                <a:spcPts val="100"/>
              </a:spcBef>
            </a:pPr>
            <a:r>
              <a:rPr lang="pt-PT" sz="4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Atuação em Emergência nos CSP</a:t>
            </a: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20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800" b="1"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Formação da comunidade em primeiros socorros e SBV</a:t>
            </a:r>
          </a:p>
          <a:p>
            <a:pPr marL="342900" indent="-342900">
              <a:lnSpc>
                <a:spcPct val="20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800" b="1" dirty="0">
                <a:solidFill>
                  <a:srgbClr val="0E0E0E"/>
                </a:solidFill>
                <a:latin typeface="Open Sans" panose="020B0606030504020204" pitchFamily="34" charset="0"/>
                <a:ea typeface="Open Sans" panose="020B0606030504020204" pitchFamily="34" charset="0"/>
                <a:cs typeface="Open Sans" panose="020B0606030504020204" pitchFamily="34" charset="0"/>
              </a:rPr>
              <a:t>Papel do profissional de saúde dos CSP</a:t>
            </a:r>
          </a:p>
          <a:p>
            <a:pPr marL="342900" indent="-342900">
              <a:lnSpc>
                <a:spcPct val="20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800" b="1"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Treino regular e simulação de emergências</a:t>
            </a:r>
          </a:p>
          <a:p>
            <a:pPr marL="342900" indent="-342900">
              <a:lnSpc>
                <a:spcPct val="20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800" b="1" dirty="0">
                <a:solidFill>
                  <a:srgbClr val="0E0E0E"/>
                </a:solidFill>
                <a:latin typeface="Open Sans" panose="020B0606030504020204" pitchFamily="34" charset="0"/>
                <a:ea typeface="Open Sans" panose="020B0606030504020204" pitchFamily="34" charset="0"/>
                <a:cs typeface="Open Sans" panose="020B0606030504020204" pitchFamily="34" charset="0"/>
              </a:rPr>
              <a:t>Documentar a ocorrência! 	</a:t>
            </a:r>
            <a:r>
              <a:rPr lang="pt-PT" sz="2400" b="1"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Melhoria contínua</a:t>
            </a:r>
            <a:endParaRPr lang="pt-PT" sz="28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lvl="3">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31</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1125269" y="1338434"/>
            <a:ext cx="12875162"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a:p>
        </p:txBody>
      </p:sp>
      <p:sp>
        <p:nvSpPr>
          <p:cNvPr id="8" name="ZoneTexte 13">
            <a:extLst>
              <a:ext uri="{FF2B5EF4-FFF2-40B4-BE49-F238E27FC236}">
                <a16:creationId xmlns:a16="http://schemas.microsoft.com/office/drawing/2014/main" id="{D85565F1-A4DF-7CAE-3C61-A66F7B8CE405}"/>
              </a:ext>
            </a:extLst>
          </p:cNvPr>
          <p:cNvSpPr txBox="1"/>
          <p:nvPr/>
        </p:nvSpPr>
        <p:spPr>
          <a:xfrm>
            <a:off x="1125269" y="1420846"/>
            <a:ext cx="12875162" cy="1569660"/>
          </a:xfrm>
          <a:prstGeom prst="rect">
            <a:avLst/>
          </a:prstGeom>
          <a:noFill/>
        </p:spPr>
        <p:txBody>
          <a:bodyPr wrap="square">
            <a:spAutoFit/>
          </a:bodyPr>
          <a:lstStyle/>
          <a:p>
            <a:pPr algn="ctr"/>
            <a:r>
              <a:rPr lang="fr-FR" sz="4800" dirty="0" err="1">
                <a:solidFill>
                  <a:schemeClr val="bg1"/>
                </a:solidFill>
                <a:latin typeface="Anton" pitchFamily="2" charset="77"/>
              </a:rPr>
              <a:t>Emergências</a:t>
            </a:r>
            <a:r>
              <a:rPr lang="fr-FR" sz="4800" dirty="0">
                <a:solidFill>
                  <a:schemeClr val="bg1"/>
                </a:solidFill>
                <a:latin typeface="Anton" pitchFamily="2" charset="77"/>
              </a:rPr>
              <a:t> </a:t>
            </a:r>
            <a:r>
              <a:rPr lang="fr-FR" sz="4800" dirty="0" err="1">
                <a:solidFill>
                  <a:schemeClr val="bg1"/>
                </a:solidFill>
                <a:latin typeface="Anton" pitchFamily="2" charset="77"/>
              </a:rPr>
              <a:t>em</a:t>
            </a:r>
            <a:r>
              <a:rPr lang="fr-FR" sz="4800" dirty="0">
                <a:solidFill>
                  <a:schemeClr val="bg1"/>
                </a:solidFill>
                <a:latin typeface="Anton" pitchFamily="2" charset="77"/>
              </a:rPr>
              <a:t> </a:t>
            </a:r>
            <a:r>
              <a:rPr lang="fr-FR" sz="4800" dirty="0" err="1">
                <a:solidFill>
                  <a:schemeClr val="bg1"/>
                </a:solidFill>
                <a:latin typeface="Anton" pitchFamily="2" charset="77"/>
              </a:rPr>
              <a:t>Cuidados</a:t>
            </a:r>
            <a:r>
              <a:rPr lang="fr-FR" sz="4800" dirty="0">
                <a:solidFill>
                  <a:schemeClr val="bg1"/>
                </a:solidFill>
                <a:latin typeface="Anton" pitchFamily="2" charset="77"/>
              </a:rPr>
              <a:t> de </a:t>
            </a:r>
            <a:r>
              <a:rPr lang="fr-FR" sz="4800" dirty="0" err="1">
                <a:solidFill>
                  <a:schemeClr val="bg1"/>
                </a:solidFill>
                <a:latin typeface="Anton" pitchFamily="2" charset="77"/>
              </a:rPr>
              <a:t>Saúde</a:t>
            </a:r>
            <a:r>
              <a:rPr lang="fr-FR" sz="4800" dirty="0">
                <a:solidFill>
                  <a:schemeClr val="bg1"/>
                </a:solidFill>
                <a:latin typeface="Anton" pitchFamily="2" charset="77"/>
              </a:rPr>
              <a:t> </a:t>
            </a:r>
            <a:r>
              <a:rPr lang="fr-FR" sz="4800" dirty="0" err="1">
                <a:solidFill>
                  <a:schemeClr val="bg1"/>
                </a:solidFill>
                <a:latin typeface="Anton" pitchFamily="2" charset="77"/>
              </a:rPr>
              <a:t>Primários</a:t>
            </a:r>
            <a:endParaRPr lang="fr-FR" sz="4800" dirty="0">
              <a:solidFill>
                <a:schemeClr val="bg1"/>
              </a:solidFill>
              <a:latin typeface="Anton" pitchFamily="2" charset="77"/>
            </a:endParaRPr>
          </a:p>
          <a:p>
            <a:pPr algn="ctr"/>
            <a:r>
              <a:rPr lang="fr-FR" sz="4800" dirty="0">
                <a:solidFill>
                  <a:schemeClr val="bg1"/>
                </a:solidFill>
                <a:latin typeface="Anton" pitchFamily="2" charset="77"/>
              </a:rPr>
              <a:t> </a:t>
            </a:r>
            <a:endParaRPr lang="fr-FR" sz="4800" dirty="0">
              <a:solidFill>
                <a:schemeClr val="bg1"/>
              </a:solidFill>
            </a:endParaRPr>
          </a:p>
        </p:txBody>
      </p:sp>
      <p:sp>
        <p:nvSpPr>
          <p:cNvPr id="5" name="CaixaDeTexto 4">
            <a:extLst>
              <a:ext uri="{FF2B5EF4-FFF2-40B4-BE49-F238E27FC236}">
                <a16:creationId xmlns:a16="http://schemas.microsoft.com/office/drawing/2014/main" id="{9BADD617-4B61-D4A7-CDB0-EF2BD0833E39}"/>
              </a:ext>
            </a:extLst>
          </p:cNvPr>
          <p:cNvSpPr txBox="1"/>
          <p:nvPr/>
        </p:nvSpPr>
        <p:spPr>
          <a:xfrm>
            <a:off x="1510277" y="9807683"/>
            <a:ext cx="12223767" cy="523220"/>
          </a:xfrm>
          <a:prstGeom prst="rect">
            <a:avLst/>
          </a:prstGeom>
          <a:noFill/>
        </p:spPr>
        <p:txBody>
          <a:bodyPr wrap="square">
            <a:spAutoFit/>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b="1" dirty="0">
                <a:solidFill>
                  <a:srgbClr val="000000"/>
                </a:solidFill>
                <a:effectLst/>
                <a:latin typeface="Helvetica" pitchFamily="2" charset="0"/>
                <a:ea typeface="Calibri" panose="020F0502020204030204" pitchFamily="34" charset="0"/>
                <a:cs typeface="Helvetica" pitchFamily="2" charset="0"/>
              </a:rPr>
              <a:t>Marquês M, </a:t>
            </a:r>
            <a:r>
              <a:rPr lang="pt-PT" b="1" dirty="0" err="1">
                <a:solidFill>
                  <a:srgbClr val="000000"/>
                </a:solidFill>
                <a:effectLst/>
                <a:latin typeface="Helvetica" pitchFamily="2" charset="0"/>
                <a:ea typeface="Calibri" panose="020F0502020204030204" pitchFamily="34" charset="0"/>
                <a:cs typeface="Helvetica" pitchFamily="2" charset="0"/>
              </a:rPr>
              <a:t>Fragoeiro</a:t>
            </a:r>
            <a:r>
              <a:rPr lang="pt-PT" b="1" dirty="0">
                <a:solidFill>
                  <a:srgbClr val="000000"/>
                </a:solidFill>
                <a:effectLst/>
                <a:latin typeface="Helvetica" pitchFamily="2" charset="0"/>
                <a:ea typeface="Calibri" panose="020F0502020204030204" pitchFamily="34" charset="0"/>
                <a:cs typeface="Helvetica" pitchFamily="2" charset="0"/>
              </a:rPr>
              <a:t> M, Sousa M. “Emergências Médicas em Cuidados de Saúde Primários”, publicação in </a:t>
            </a:r>
            <a:r>
              <a:rPr lang="pt-PT" b="1" dirty="0" err="1">
                <a:solidFill>
                  <a:srgbClr val="000000"/>
                </a:solidFill>
                <a:effectLst/>
                <a:latin typeface="Helvetica" pitchFamily="2" charset="0"/>
                <a:ea typeface="Calibri" panose="020F0502020204030204" pitchFamily="34" charset="0"/>
                <a:cs typeface="Helvetica" pitchFamily="2" charset="0"/>
              </a:rPr>
              <a:t>Rev</a:t>
            </a:r>
            <a:r>
              <a:rPr lang="pt-PT" b="1" dirty="0">
                <a:solidFill>
                  <a:srgbClr val="000000"/>
                </a:solidFill>
                <a:effectLst/>
                <a:latin typeface="Helvetica" pitchFamily="2" charset="0"/>
                <a:ea typeface="Calibri" panose="020F0502020204030204" pitchFamily="34" charset="0"/>
                <a:cs typeface="Helvetica" pitchFamily="2" charset="0"/>
              </a:rPr>
              <a:t> </a:t>
            </a:r>
            <a:r>
              <a:rPr lang="pt-PT" b="1" dirty="0" err="1">
                <a:solidFill>
                  <a:srgbClr val="000000"/>
                </a:solidFill>
                <a:effectLst/>
                <a:latin typeface="Helvetica" pitchFamily="2" charset="0"/>
                <a:ea typeface="Calibri" panose="020F0502020204030204" pitchFamily="34" charset="0"/>
                <a:cs typeface="Helvetica" pitchFamily="2" charset="0"/>
              </a:rPr>
              <a:t>Port</a:t>
            </a:r>
            <a:r>
              <a:rPr lang="pt-PT" b="1" dirty="0">
                <a:solidFill>
                  <a:srgbClr val="000000"/>
                </a:solidFill>
                <a:effectLst/>
                <a:latin typeface="Helvetica" pitchFamily="2" charset="0"/>
                <a:ea typeface="Calibri" panose="020F0502020204030204" pitchFamily="34" charset="0"/>
                <a:cs typeface="Helvetica" pitchFamily="2" charset="0"/>
              </a:rPr>
              <a:t> </a:t>
            </a:r>
            <a:r>
              <a:rPr lang="pt-PT" b="1" dirty="0" err="1">
                <a:solidFill>
                  <a:srgbClr val="000000"/>
                </a:solidFill>
                <a:effectLst/>
                <a:latin typeface="Helvetica" pitchFamily="2" charset="0"/>
                <a:ea typeface="Calibri" panose="020F0502020204030204" pitchFamily="34" charset="0"/>
                <a:cs typeface="Helvetica" pitchFamily="2" charset="0"/>
              </a:rPr>
              <a:t>Clin</a:t>
            </a:r>
            <a:r>
              <a:rPr lang="pt-PT" b="1" dirty="0">
                <a:solidFill>
                  <a:srgbClr val="000000"/>
                </a:solidFill>
                <a:effectLst/>
                <a:latin typeface="Helvetica" pitchFamily="2" charset="0"/>
                <a:ea typeface="Calibri" panose="020F0502020204030204" pitchFamily="34" charset="0"/>
                <a:cs typeface="Helvetica" pitchFamily="2" charset="0"/>
              </a:rPr>
              <a:t> Geral 2010; 26:282-3.</a:t>
            </a:r>
            <a:endParaRPr lang="pt-PT" b="1" dirty="0">
              <a:solidFill>
                <a:schemeClr val="tx1"/>
              </a:solidFill>
              <a:effectLst/>
              <a:latin typeface="Helvetica"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641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3" name="object 3"/>
          <p:cNvSpPr txBox="1">
            <a:spLocks noGrp="1"/>
          </p:cNvSpPr>
          <p:nvPr>
            <p:ph type="title"/>
          </p:nvPr>
        </p:nvSpPr>
        <p:spPr>
          <a:xfrm>
            <a:off x="1125269" y="1350127"/>
            <a:ext cx="13119100" cy="566822"/>
          </a:xfrm>
          <a:prstGeom prst="rect">
            <a:avLst/>
          </a:prstGeom>
        </p:spPr>
        <p:txBody>
          <a:bodyPr vert="horz" wrap="square" lIns="0" tIns="12700" rIns="0" bIns="0" rtlCol="0">
            <a:spAutoFit/>
          </a:bodyPr>
          <a:lstStyle/>
          <a:p>
            <a:pPr marL="360680" marR="5080" indent="-348615" algn="ctr">
              <a:lnSpc>
                <a:spcPct val="100000"/>
              </a:lnSpc>
              <a:spcBef>
                <a:spcPts val="100"/>
              </a:spcBef>
            </a:pPr>
            <a:r>
              <a:rPr lang="pt-PT" sz="3600" dirty="0">
                <a:latin typeface="Anton" pitchFamily="2" charset="77"/>
              </a:rPr>
              <a:t>TÍTULO 1</a:t>
            </a:r>
            <a:endParaRPr sz="3600" dirty="0">
              <a:latin typeface="Anton" pitchFamily="2" charset="77"/>
            </a:endParaRPr>
          </a:p>
        </p:txBody>
      </p:sp>
      <p:sp>
        <p:nvSpPr>
          <p:cNvPr id="4" name="object 4"/>
          <p:cNvSpPr txBox="1"/>
          <p:nvPr/>
        </p:nvSpPr>
        <p:spPr>
          <a:xfrm>
            <a:off x="881774" y="2832100"/>
            <a:ext cx="13748626" cy="5333704"/>
          </a:xfrm>
          <a:prstGeom prst="rect">
            <a:avLst/>
          </a:prstGeom>
        </p:spPr>
        <p:txBody>
          <a:bodyPr vert="horz" wrap="square" lIns="0" tIns="12700" rIns="0" bIns="0" rtlCol="0">
            <a:spAutoFit/>
          </a:bodyPr>
          <a:lstStyle/>
          <a:p>
            <a:pPr>
              <a:spcBef>
                <a:spcPts val="100"/>
              </a:spcBef>
            </a:pPr>
            <a:r>
              <a:rPr lang="pt-PT" sz="4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Atuação em Emergência nos CSP</a:t>
            </a:r>
          </a:p>
          <a:p>
            <a:pPr>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800" dirty="0">
                <a:solidFill>
                  <a:srgbClr val="0E0E0E"/>
                </a:solidFill>
                <a:effectLst/>
                <a:latin typeface="System Font"/>
                <a:ea typeface="Calibri" panose="020F0502020204030204" pitchFamily="34" charset="0"/>
                <a:cs typeface="System Font"/>
              </a:rPr>
              <a:t> </a:t>
            </a: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20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800" b="1"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Prioridades para salvar vidas:</a:t>
            </a:r>
          </a:p>
          <a:p>
            <a:pPr lvl="1">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400" b="1" dirty="0">
                <a:solidFill>
                  <a:srgbClr val="0E0E0E"/>
                </a:solidFill>
                <a:latin typeface="Open Sans" panose="020B0606030504020204" pitchFamily="34" charset="0"/>
                <a:ea typeface="Open Sans" panose="020B0606030504020204" pitchFamily="34" charset="0"/>
                <a:cs typeface="Open Sans" panose="020B0606030504020204" pitchFamily="34" charset="0"/>
              </a:rPr>
              <a:t>			- Treinar os leigos em primeiros socorros, SAV e DAE</a:t>
            </a:r>
          </a:p>
          <a:p>
            <a:pPr lvl="1">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400" b="1" dirty="0">
                <a:solidFill>
                  <a:srgbClr val="0E0E0E"/>
                </a:solidFill>
                <a:latin typeface="Open Sans" panose="020B0606030504020204" pitchFamily="34" charset="0"/>
                <a:ea typeface="Open Sans" panose="020B0606030504020204" pitchFamily="34" charset="0"/>
                <a:cs typeface="Open Sans" panose="020B0606030504020204" pitchFamily="34" charset="0"/>
              </a:rPr>
              <a:t>			- Assegurar a existência e a manutenção dos equipamentos necessários</a:t>
            </a:r>
          </a:p>
          <a:p>
            <a:pPr lvl="1">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400" b="1"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			- Promover formação contínua e atualização na emergência pré-hospitalar</a:t>
            </a:r>
          </a:p>
          <a:p>
            <a:pPr lvl="1">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2400" b="1" dirty="0">
                <a:solidFill>
                  <a:srgbClr val="0E0E0E"/>
                </a:solidFill>
                <a:latin typeface="Open Sans" panose="020B0606030504020204" pitchFamily="34" charset="0"/>
                <a:ea typeface="Open Sans" panose="020B0606030504020204" pitchFamily="34" charset="0"/>
                <a:cs typeface="Open Sans" panose="020B0606030504020204" pitchFamily="34" charset="0"/>
              </a:rPr>
              <a:t>			- Atuar de forma eficaz para manter a cadeia de sobrevivência</a:t>
            </a: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a:p>
            <a:pPr lvl="3">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32</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1125269" y="1338434"/>
            <a:ext cx="12875162"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a:p>
        </p:txBody>
      </p:sp>
      <p:sp>
        <p:nvSpPr>
          <p:cNvPr id="8" name="ZoneTexte 13">
            <a:extLst>
              <a:ext uri="{FF2B5EF4-FFF2-40B4-BE49-F238E27FC236}">
                <a16:creationId xmlns:a16="http://schemas.microsoft.com/office/drawing/2014/main" id="{D85565F1-A4DF-7CAE-3C61-A66F7B8CE405}"/>
              </a:ext>
            </a:extLst>
          </p:cNvPr>
          <p:cNvSpPr txBox="1"/>
          <p:nvPr/>
        </p:nvSpPr>
        <p:spPr>
          <a:xfrm>
            <a:off x="1125269" y="1420846"/>
            <a:ext cx="12875162" cy="1569660"/>
          </a:xfrm>
          <a:prstGeom prst="rect">
            <a:avLst/>
          </a:prstGeom>
          <a:noFill/>
        </p:spPr>
        <p:txBody>
          <a:bodyPr wrap="square">
            <a:spAutoFit/>
          </a:bodyPr>
          <a:lstStyle/>
          <a:p>
            <a:pPr algn="ctr"/>
            <a:r>
              <a:rPr lang="fr-FR" sz="4800" dirty="0" err="1">
                <a:solidFill>
                  <a:schemeClr val="bg1"/>
                </a:solidFill>
                <a:latin typeface="Anton" pitchFamily="2" charset="77"/>
              </a:rPr>
              <a:t>Emergências</a:t>
            </a:r>
            <a:r>
              <a:rPr lang="fr-FR" sz="4800" dirty="0">
                <a:solidFill>
                  <a:schemeClr val="bg1"/>
                </a:solidFill>
                <a:latin typeface="Anton" pitchFamily="2" charset="77"/>
              </a:rPr>
              <a:t> </a:t>
            </a:r>
            <a:r>
              <a:rPr lang="fr-FR" sz="4800" dirty="0" err="1">
                <a:solidFill>
                  <a:schemeClr val="bg1"/>
                </a:solidFill>
                <a:latin typeface="Anton" pitchFamily="2" charset="77"/>
              </a:rPr>
              <a:t>em</a:t>
            </a:r>
            <a:r>
              <a:rPr lang="fr-FR" sz="4800" dirty="0">
                <a:solidFill>
                  <a:schemeClr val="bg1"/>
                </a:solidFill>
                <a:latin typeface="Anton" pitchFamily="2" charset="77"/>
              </a:rPr>
              <a:t> </a:t>
            </a:r>
            <a:r>
              <a:rPr lang="fr-FR" sz="4800" dirty="0" err="1">
                <a:solidFill>
                  <a:schemeClr val="bg1"/>
                </a:solidFill>
                <a:latin typeface="Anton" pitchFamily="2" charset="77"/>
              </a:rPr>
              <a:t>Cuidados</a:t>
            </a:r>
            <a:r>
              <a:rPr lang="fr-FR" sz="4800" dirty="0">
                <a:solidFill>
                  <a:schemeClr val="bg1"/>
                </a:solidFill>
                <a:latin typeface="Anton" pitchFamily="2" charset="77"/>
              </a:rPr>
              <a:t> de </a:t>
            </a:r>
            <a:r>
              <a:rPr lang="fr-FR" sz="4800" dirty="0" err="1">
                <a:solidFill>
                  <a:schemeClr val="bg1"/>
                </a:solidFill>
                <a:latin typeface="Anton" pitchFamily="2" charset="77"/>
              </a:rPr>
              <a:t>Saúde</a:t>
            </a:r>
            <a:r>
              <a:rPr lang="fr-FR" sz="4800" dirty="0">
                <a:solidFill>
                  <a:schemeClr val="bg1"/>
                </a:solidFill>
                <a:latin typeface="Anton" pitchFamily="2" charset="77"/>
              </a:rPr>
              <a:t> </a:t>
            </a:r>
            <a:r>
              <a:rPr lang="fr-FR" sz="4800" dirty="0" err="1">
                <a:solidFill>
                  <a:schemeClr val="bg1"/>
                </a:solidFill>
                <a:latin typeface="Anton" pitchFamily="2" charset="77"/>
              </a:rPr>
              <a:t>Primários</a:t>
            </a:r>
            <a:endParaRPr lang="fr-FR" sz="4800" dirty="0">
              <a:solidFill>
                <a:schemeClr val="bg1"/>
              </a:solidFill>
              <a:latin typeface="Anton" pitchFamily="2" charset="77"/>
            </a:endParaRPr>
          </a:p>
          <a:p>
            <a:pPr algn="ctr"/>
            <a:r>
              <a:rPr lang="fr-FR" sz="4800" dirty="0">
                <a:solidFill>
                  <a:schemeClr val="bg1"/>
                </a:solidFill>
                <a:latin typeface="Anton" pitchFamily="2" charset="77"/>
              </a:rPr>
              <a:t> </a:t>
            </a:r>
            <a:endParaRPr lang="fr-FR" sz="4800" dirty="0">
              <a:solidFill>
                <a:schemeClr val="bg1"/>
              </a:solidFill>
            </a:endParaRPr>
          </a:p>
        </p:txBody>
      </p:sp>
      <p:sp>
        <p:nvSpPr>
          <p:cNvPr id="5" name="CaixaDeTexto 4">
            <a:extLst>
              <a:ext uri="{FF2B5EF4-FFF2-40B4-BE49-F238E27FC236}">
                <a16:creationId xmlns:a16="http://schemas.microsoft.com/office/drawing/2014/main" id="{3BBF38A4-FF8D-C990-42E9-8077B59C19F2}"/>
              </a:ext>
            </a:extLst>
          </p:cNvPr>
          <p:cNvSpPr txBox="1"/>
          <p:nvPr/>
        </p:nvSpPr>
        <p:spPr>
          <a:xfrm>
            <a:off x="1510277" y="9807683"/>
            <a:ext cx="12223767" cy="523220"/>
          </a:xfrm>
          <a:prstGeom prst="rect">
            <a:avLst/>
          </a:prstGeom>
          <a:noFill/>
        </p:spPr>
        <p:txBody>
          <a:bodyPr wrap="square">
            <a:spAutoFit/>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b="1" dirty="0">
                <a:solidFill>
                  <a:srgbClr val="000000"/>
                </a:solidFill>
                <a:effectLst/>
                <a:latin typeface="Helvetica" pitchFamily="2" charset="0"/>
                <a:ea typeface="Calibri" panose="020F0502020204030204" pitchFamily="34" charset="0"/>
                <a:cs typeface="Helvetica" pitchFamily="2" charset="0"/>
              </a:rPr>
              <a:t>Marquês M, </a:t>
            </a:r>
            <a:r>
              <a:rPr lang="pt-PT" b="1" dirty="0" err="1">
                <a:solidFill>
                  <a:srgbClr val="000000"/>
                </a:solidFill>
                <a:effectLst/>
                <a:latin typeface="Helvetica" pitchFamily="2" charset="0"/>
                <a:ea typeface="Calibri" panose="020F0502020204030204" pitchFamily="34" charset="0"/>
                <a:cs typeface="Helvetica" pitchFamily="2" charset="0"/>
              </a:rPr>
              <a:t>Fragoeiro</a:t>
            </a:r>
            <a:r>
              <a:rPr lang="pt-PT" b="1" dirty="0">
                <a:solidFill>
                  <a:srgbClr val="000000"/>
                </a:solidFill>
                <a:effectLst/>
                <a:latin typeface="Helvetica" pitchFamily="2" charset="0"/>
                <a:ea typeface="Calibri" panose="020F0502020204030204" pitchFamily="34" charset="0"/>
                <a:cs typeface="Helvetica" pitchFamily="2" charset="0"/>
              </a:rPr>
              <a:t> M, Sousa M. “Emergências Médicas em Cuidados de Saúde Primários”, publicação in </a:t>
            </a:r>
            <a:r>
              <a:rPr lang="pt-PT" b="1" dirty="0" err="1">
                <a:solidFill>
                  <a:srgbClr val="000000"/>
                </a:solidFill>
                <a:effectLst/>
                <a:latin typeface="Helvetica" pitchFamily="2" charset="0"/>
                <a:ea typeface="Calibri" panose="020F0502020204030204" pitchFamily="34" charset="0"/>
                <a:cs typeface="Helvetica" pitchFamily="2" charset="0"/>
              </a:rPr>
              <a:t>Rev</a:t>
            </a:r>
            <a:r>
              <a:rPr lang="pt-PT" b="1" dirty="0">
                <a:solidFill>
                  <a:srgbClr val="000000"/>
                </a:solidFill>
                <a:effectLst/>
                <a:latin typeface="Helvetica" pitchFamily="2" charset="0"/>
                <a:ea typeface="Calibri" panose="020F0502020204030204" pitchFamily="34" charset="0"/>
                <a:cs typeface="Helvetica" pitchFamily="2" charset="0"/>
              </a:rPr>
              <a:t> </a:t>
            </a:r>
            <a:r>
              <a:rPr lang="pt-PT" b="1" dirty="0" err="1">
                <a:solidFill>
                  <a:srgbClr val="000000"/>
                </a:solidFill>
                <a:effectLst/>
                <a:latin typeface="Helvetica" pitchFamily="2" charset="0"/>
                <a:ea typeface="Calibri" panose="020F0502020204030204" pitchFamily="34" charset="0"/>
                <a:cs typeface="Helvetica" pitchFamily="2" charset="0"/>
              </a:rPr>
              <a:t>Port</a:t>
            </a:r>
            <a:r>
              <a:rPr lang="pt-PT" b="1" dirty="0">
                <a:solidFill>
                  <a:srgbClr val="000000"/>
                </a:solidFill>
                <a:effectLst/>
                <a:latin typeface="Helvetica" pitchFamily="2" charset="0"/>
                <a:ea typeface="Calibri" panose="020F0502020204030204" pitchFamily="34" charset="0"/>
                <a:cs typeface="Helvetica" pitchFamily="2" charset="0"/>
              </a:rPr>
              <a:t> </a:t>
            </a:r>
            <a:r>
              <a:rPr lang="pt-PT" b="1" dirty="0" err="1">
                <a:solidFill>
                  <a:srgbClr val="000000"/>
                </a:solidFill>
                <a:effectLst/>
                <a:latin typeface="Helvetica" pitchFamily="2" charset="0"/>
                <a:ea typeface="Calibri" panose="020F0502020204030204" pitchFamily="34" charset="0"/>
                <a:cs typeface="Helvetica" pitchFamily="2" charset="0"/>
              </a:rPr>
              <a:t>Clin</a:t>
            </a:r>
            <a:r>
              <a:rPr lang="pt-PT" b="1" dirty="0">
                <a:solidFill>
                  <a:srgbClr val="000000"/>
                </a:solidFill>
                <a:effectLst/>
                <a:latin typeface="Helvetica" pitchFamily="2" charset="0"/>
                <a:ea typeface="Calibri" panose="020F0502020204030204" pitchFamily="34" charset="0"/>
                <a:cs typeface="Helvetica" pitchFamily="2" charset="0"/>
              </a:rPr>
              <a:t> Geral 2010; 26:282-3.</a:t>
            </a:r>
            <a:endParaRPr lang="pt-PT" b="1" dirty="0">
              <a:solidFill>
                <a:schemeClr val="tx1"/>
              </a:solidFill>
              <a:effectLst/>
              <a:latin typeface="Helvetica"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8730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3" name="object 3"/>
          <p:cNvSpPr txBox="1">
            <a:spLocks noGrp="1"/>
          </p:cNvSpPr>
          <p:nvPr>
            <p:ph type="title"/>
          </p:nvPr>
        </p:nvSpPr>
        <p:spPr>
          <a:xfrm>
            <a:off x="1125269" y="1350127"/>
            <a:ext cx="13119100" cy="566822"/>
          </a:xfrm>
          <a:prstGeom prst="rect">
            <a:avLst/>
          </a:prstGeom>
        </p:spPr>
        <p:txBody>
          <a:bodyPr vert="horz" wrap="square" lIns="0" tIns="12700" rIns="0" bIns="0" rtlCol="0">
            <a:spAutoFit/>
          </a:bodyPr>
          <a:lstStyle/>
          <a:p>
            <a:pPr marL="360680" marR="5080" indent="-348615" algn="ctr">
              <a:lnSpc>
                <a:spcPct val="100000"/>
              </a:lnSpc>
              <a:spcBef>
                <a:spcPts val="100"/>
              </a:spcBef>
            </a:pPr>
            <a:r>
              <a:rPr lang="pt-PT" sz="3600" dirty="0">
                <a:latin typeface="Anton" pitchFamily="2" charset="77"/>
              </a:rPr>
              <a:t>TÍTULO 1</a:t>
            </a:r>
            <a:endParaRPr sz="3600" dirty="0">
              <a:latin typeface="Anton" pitchFamily="2" charset="77"/>
            </a:endParaRPr>
          </a:p>
        </p:txBody>
      </p:sp>
      <p:sp>
        <p:nvSpPr>
          <p:cNvPr id="4" name="object 4"/>
          <p:cNvSpPr txBox="1"/>
          <p:nvPr/>
        </p:nvSpPr>
        <p:spPr>
          <a:xfrm>
            <a:off x="881774" y="2832100"/>
            <a:ext cx="13748626" cy="4624279"/>
          </a:xfrm>
          <a:prstGeom prst="rect">
            <a:avLst/>
          </a:prstGeom>
        </p:spPr>
        <p:txBody>
          <a:bodyPr vert="horz" wrap="square" lIns="0" tIns="12700" rIns="0" bIns="0" rtlCol="0">
            <a:spAutoFit/>
          </a:bodyPr>
          <a:lstStyle/>
          <a:p>
            <a:pPr>
              <a:spcBef>
                <a:spcPts val="100"/>
              </a:spcBef>
            </a:pPr>
            <a:r>
              <a:rPr lang="pt-PT" sz="4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Recomendações para </a:t>
            </a:r>
          </a:p>
          <a:p>
            <a:pPr>
              <a:spcBef>
                <a:spcPts val="100"/>
              </a:spcBef>
            </a:pPr>
            <a:r>
              <a:rPr lang="pt-PT" sz="44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Melhoria de Cuidados de Emergência em CSP</a:t>
            </a:r>
          </a:p>
          <a:p>
            <a:pPr>
              <a:spcBef>
                <a:spcPts val="200"/>
              </a:spcBef>
            </a:pPr>
            <a:r>
              <a:rPr lang="pt-PT" sz="2400" dirty="0">
                <a:solidFill>
                  <a:srgbClr val="0E0E0E"/>
                </a:solidFill>
                <a:effectLst/>
                <a:latin typeface="Open Sans" panose="020B0606030504020204" pitchFamily="34" charset="0"/>
                <a:ea typeface="Open Sans" panose="020B0606030504020204" pitchFamily="34" charset="0"/>
                <a:cs typeface="Open Sans" panose="020B0606030504020204" pitchFamily="34" charset="0"/>
              </a:rPr>
              <a:t> </a:t>
            </a:r>
            <a:r>
              <a:rPr lang="pt-PT" sz="24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p>
          <a:p>
            <a:pPr marL="342900" lvl="0" indent="-342900">
              <a:buSzPts val="1000"/>
              <a:buFont typeface="Symbol" pitchFamily="2" charset="2"/>
              <a:buChar char=""/>
              <a:tabLst>
                <a:tab pos="457200" algn="l"/>
              </a:tabLst>
            </a:pPr>
            <a:endParaRPr lang="pt-PT"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buSzPts val="1000"/>
              <a:buFont typeface="Symbol" pitchFamily="2" charset="2"/>
              <a:buChar char=""/>
              <a:tabLst>
                <a:tab pos="457200" algn="l"/>
              </a:tabLst>
            </a:pPr>
            <a:r>
              <a:rPr lang="pt-PT"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Alinhamento de Politicas de saúde</a:t>
            </a:r>
          </a:p>
          <a:p>
            <a:pPr marL="342900" lvl="0" indent="-342900">
              <a:lnSpc>
                <a:spcPct val="200000"/>
              </a:lnSpc>
              <a:buSzPts val="1000"/>
              <a:buFont typeface="Symbol" pitchFamily="2" charset="2"/>
              <a:buChar char=""/>
              <a:tabLst>
                <a:tab pos="457200" algn="l"/>
              </a:tabLst>
            </a:pPr>
            <a:r>
              <a:rPr lang="pt-PT" sz="2400" b="1" dirty="0">
                <a:latin typeface="Open Sans" panose="020B0606030504020204" pitchFamily="34" charset="0"/>
                <a:ea typeface="Open Sans" panose="020B0606030504020204" pitchFamily="34" charset="0"/>
                <a:cs typeface="Open Sans" panose="020B0606030504020204" pitchFamily="34" charset="0"/>
              </a:rPr>
              <a:t>Integração do Sistema de Emergência</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200000"/>
              </a:lnSpc>
              <a:buSzPts val="1000"/>
              <a:buFont typeface="Symbol" pitchFamily="2" charset="2"/>
              <a:buChar char=""/>
              <a:tabLst>
                <a:tab pos="457200" algn="l"/>
              </a:tabLst>
            </a:pPr>
            <a:r>
              <a:rPr lang="pt-PT"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Aumentar a Capacidade </a:t>
            </a:r>
          </a:p>
          <a:p>
            <a:pPr marL="342900" lvl="0" indent="-342900">
              <a:lnSpc>
                <a:spcPct val="200000"/>
              </a:lnSpc>
              <a:buSzPts val="1000"/>
              <a:buFont typeface="Symbol" pitchFamily="2" charset="2"/>
              <a:buChar char=""/>
              <a:tabLst>
                <a:tab pos="457200" algn="l"/>
              </a:tabLst>
            </a:pPr>
            <a:r>
              <a:rPr lang="pt-PT"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Evidência e Advocacia</a:t>
            </a: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33</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1125269" y="1338434"/>
            <a:ext cx="12875162"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a:p>
        </p:txBody>
      </p:sp>
      <p:sp>
        <p:nvSpPr>
          <p:cNvPr id="8" name="ZoneTexte 13">
            <a:extLst>
              <a:ext uri="{FF2B5EF4-FFF2-40B4-BE49-F238E27FC236}">
                <a16:creationId xmlns:a16="http://schemas.microsoft.com/office/drawing/2014/main" id="{D85565F1-A4DF-7CAE-3C61-A66F7B8CE405}"/>
              </a:ext>
            </a:extLst>
          </p:cNvPr>
          <p:cNvSpPr txBox="1"/>
          <p:nvPr/>
        </p:nvSpPr>
        <p:spPr>
          <a:xfrm>
            <a:off x="1125269" y="1420846"/>
            <a:ext cx="12875162" cy="1569660"/>
          </a:xfrm>
          <a:prstGeom prst="rect">
            <a:avLst/>
          </a:prstGeom>
          <a:noFill/>
        </p:spPr>
        <p:txBody>
          <a:bodyPr wrap="square">
            <a:spAutoFit/>
          </a:bodyPr>
          <a:lstStyle/>
          <a:p>
            <a:pPr algn="ctr"/>
            <a:r>
              <a:rPr lang="fr-FR" sz="4800" dirty="0" err="1">
                <a:solidFill>
                  <a:schemeClr val="bg1"/>
                </a:solidFill>
                <a:latin typeface="Anton" pitchFamily="2" charset="77"/>
              </a:rPr>
              <a:t>Emergências</a:t>
            </a:r>
            <a:r>
              <a:rPr lang="fr-FR" sz="4800" dirty="0">
                <a:solidFill>
                  <a:schemeClr val="bg1"/>
                </a:solidFill>
                <a:latin typeface="Anton" pitchFamily="2" charset="77"/>
              </a:rPr>
              <a:t> </a:t>
            </a:r>
            <a:r>
              <a:rPr lang="fr-FR" sz="4800" dirty="0" err="1">
                <a:solidFill>
                  <a:schemeClr val="bg1"/>
                </a:solidFill>
                <a:latin typeface="Anton" pitchFamily="2" charset="77"/>
              </a:rPr>
              <a:t>em</a:t>
            </a:r>
            <a:r>
              <a:rPr lang="fr-FR" sz="4800" dirty="0">
                <a:solidFill>
                  <a:schemeClr val="bg1"/>
                </a:solidFill>
                <a:latin typeface="Anton" pitchFamily="2" charset="77"/>
              </a:rPr>
              <a:t> </a:t>
            </a:r>
            <a:r>
              <a:rPr lang="fr-FR" sz="4800" dirty="0" err="1">
                <a:solidFill>
                  <a:schemeClr val="bg1"/>
                </a:solidFill>
                <a:latin typeface="Anton" pitchFamily="2" charset="77"/>
              </a:rPr>
              <a:t>Cuidados</a:t>
            </a:r>
            <a:r>
              <a:rPr lang="fr-FR" sz="4800" dirty="0">
                <a:solidFill>
                  <a:schemeClr val="bg1"/>
                </a:solidFill>
                <a:latin typeface="Anton" pitchFamily="2" charset="77"/>
              </a:rPr>
              <a:t> de </a:t>
            </a:r>
            <a:r>
              <a:rPr lang="fr-FR" sz="4800" dirty="0" err="1">
                <a:solidFill>
                  <a:schemeClr val="bg1"/>
                </a:solidFill>
                <a:latin typeface="Anton" pitchFamily="2" charset="77"/>
              </a:rPr>
              <a:t>Saúde</a:t>
            </a:r>
            <a:r>
              <a:rPr lang="fr-FR" sz="4800" dirty="0">
                <a:solidFill>
                  <a:schemeClr val="bg1"/>
                </a:solidFill>
                <a:latin typeface="Anton" pitchFamily="2" charset="77"/>
              </a:rPr>
              <a:t> </a:t>
            </a:r>
            <a:r>
              <a:rPr lang="fr-FR" sz="4800" dirty="0" err="1">
                <a:solidFill>
                  <a:schemeClr val="bg1"/>
                </a:solidFill>
                <a:latin typeface="Anton" pitchFamily="2" charset="77"/>
              </a:rPr>
              <a:t>Primários</a:t>
            </a:r>
            <a:endParaRPr lang="fr-FR" sz="4800" dirty="0">
              <a:solidFill>
                <a:schemeClr val="bg1"/>
              </a:solidFill>
              <a:latin typeface="Anton" pitchFamily="2" charset="77"/>
            </a:endParaRPr>
          </a:p>
          <a:p>
            <a:pPr algn="ctr"/>
            <a:r>
              <a:rPr lang="fr-FR" sz="4800" dirty="0">
                <a:solidFill>
                  <a:schemeClr val="bg1"/>
                </a:solidFill>
                <a:latin typeface="Anton" pitchFamily="2" charset="77"/>
              </a:rPr>
              <a:t> </a:t>
            </a:r>
            <a:endParaRPr lang="fr-FR" sz="4800" dirty="0">
              <a:solidFill>
                <a:schemeClr val="bg1"/>
              </a:solidFill>
            </a:endParaRPr>
          </a:p>
        </p:txBody>
      </p:sp>
      <p:sp>
        <p:nvSpPr>
          <p:cNvPr id="5" name="CaixaDeTexto 4">
            <a:extLst>
              <a:ext uri="{FF2B5EF4-FFF2-40B4-BE49-F238E27FC236}">
                <a16:creationId xmlns:a16="http://schemas.microsoft.com/office/drawing/2014/main" id="{260370FA-6C98-B578-BAF4-9382F1B0BE46}"/>
              </a:ext>
            </a:extLst>
          </p:cNvPr>
          <p:cNvSpPr txBox="1"/>
          <p:nvPr/>
        </p:nvSpPr>
        <p:spPr>
          <a:xfrm>
            <a:off x="1756609" y="9641051"/>
            <a:ext cx="12055642" cy="738664"/>
          </a:xfrm>
          <a:prstGeom prst="rect">
            <a:avLst/>
          </a:prstGeom>
          <a:noFill/>
        </p:spPr>
        <p:txBody>
          <a:bodyPr wrap="square" rtlCol="0">
            <a:spAutoFit/>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dirty="0">
                <a:solidFill>
                  <a:schemeClr val="tx1"/>
                </a:solidFill>
                <a:effectLst/>
                <a:latin typeface="Helvetica" pitchFamily="2" charset="0"/>
                <a:ea typeface="Calibri" panose="020F0502020204030204" pitchFamily="34" charset="0"/>
                <a:cs typeface="Helvetica" pitchFamily="2" charset="0"/>
              </a:rPr>
              <a:t>Meghan </a:t>
            </a:r>
            <a:r>
              <a:rPr lang="en-US" sz="1400" b="1" dirty="0" err="1">
                <a:solidFill>
                  <a:schemeClr val="tx1"/>
                </a:solidFill>
                <a:effectLst/>
                <a:latin typeface="Helvetica" pitchFamily="2" charset="0"/>
                <a:ea typeface="Calibri" panose="020F0502020204030204" pitchFamily="34" charset="0"/>
                <a:cs typeface="Helvetica" pitchFamily="2" charset="0"/>
              </a:rPr>
              <a:t>Botes</a:t>
            </a:r>
            <a:r>
              <a:rPr lang="en-US" sz="1400" b="1" dirty="0">
                <a:solidFill>
                  <a:schemeClr val="tx1"/>
                </a:solidFill>
                <a:effectLst/>
                <a:latin typeface="Helvetica" pitchFamily="2" charset="0"/>
                <a:ea typeface="Calibri" panose="020F0502020204030204" pitchFamily="34" charset="0"/>
                <a:cs typeface="Helvetica" pitchFamily="2" charset="0"/>
              </a:rPr>
              <a:t>, Judith Bruce &amp; Richard Cooke (2023) Consensus-based</a:t>
            </a:r>
            <a:r>
              <a:rPr lang="pt-PT" b="1" dirty="0">
                <a:solidFill>
                  <a:schemeClr val="tx1"/>
                </a:solidFill>
                <a:latin typeface="Helvetica" pitchFamily="2" charset="0"/>
                <a:ea typeface="Calibri" panose="020F0502020204030204" pitchFamily="34" charset="0"/>
                <a:cs typeface="Times New Roman" panose="02020603050405020304" pitchFamily="18" charset="0"/>
              </a:rPr>
              <a:t> </a:t>
            </a:r>
            <a:r>
              <a:rPr lang="en-US" sz="1400" b="1" dirty="0">
                <a:solidFill>
                  <a:schemeClr val="tx1"/>
                </a:solidFill>
                <a:effectLst/>
                <a:latin typeface="Helvetica" pitchFamily="2" charset="0"/>
                <a:ea typeface="Calibri" panose="020F0502020204030204" pitchFamily="34" charset="0"/>
                <a:cs typeface="Helvetica" pitchFamily="2" charset="0"/>
              </a:rPr>
              <a:t>recommendations for strengthening emergency care at primary health care level: a Delphi</a:t>
            </a:r>
            <a:r>
              <a:rPr lang="pt-PT" b="1" dirty="0">
                <a:solidFill>
                  <a:schemeClr val="tx1"/>
                </a:solidFill>
                <a:latin typeface="Helvetica" pitchFamily="2" charset="0"/>
                <a:ea typeface="Calibri" panose="020F0502020204030204" pitchFamily="34" charset="0"/>
                <a:cs typeface="Times New Roman" panose="02020603050405020304" pitchFamily="18" charset="0"/>
              </a:rPr>
              <a:t> </a:t>
            </a:r>
            <a:r>
              <a:rPr lang="en-US" sz="1400" b="1" dirty="0">
                <a:solidFill>
                  <a:schemeClr val="tx1"/>
                </a:solidFill>
                <a:effectLst/>
                <a:latin typeface="Helvetica" pitchFamily="2" charset="0"/>
                <a:ea typeface="Calibri" panose="020F0502020204030204" pitchFamily="34" charset="0"/>
                <a:cs typeface="Helvetica" pitchFamily="2" charset="0"/>
              </a:rPr>
              <a:t>study, Global Health Action, 16:1, 2156114, DOI: 10.1080/16549716.2022.2156114</a:t>
            </a:r>
            <a:endParaRPr lang="pt-PT" sz="1400" b="1" dirty="0">
              <a:solidFill>
                <a:schemeClr val="tx1"/>
              </a:solidFill>
              <a:effectLst/>
              <a:latin typeface="Helvetica" pitchFamily="2" charset="0"/>
              <a:ea typeface="Calibri" panose="020F0502020204030204" pitchFamily="34" charset="0"/>
              <a:cs typeface="Times New Roman" panose="02020603050405020304" pitchFamily="18" charset="0"/>
            </a:endParaRPr>
          </a:p>
          <a:p>
            <a:pPr algn="r"/>
            <a:endParaRPr lang="pt-PT" b="1" dirty="0">
              <a:solidFill>
                <a:schemeClr val="tx1"/>
              </a:solidFill>
              <a:latin typeface="Helvetica" pitchFamily="2" charset="0"/>
            </a:endParaRPr>
          </a:p>
        </p:txBody>
      </p:sp>
    </p:spTree>
    <p:extLst>
      <p:ext uri="{BB962C8B-B14F-4D97-AF65-F5344CB8AC3E}">
        <p14:creationId xmlns:p14="http://schemas.microsoft.com/office/powerpoint/2010/main" val="3460202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3" name="object 3"/>
          <p:cNvSpPr txBox="1">
            <a:spLocks noGrp="1"/>
          </p:cNvSpPr>
          <p:nvPr>
            <p:ph type="title"/>
          </p:nvPr>
        </p:nvSpPr>
        <p:spPr>
          <a:xfrm>
            <a:off x="1125269" y="1350127"/>
            <a:ext cx="13119100" cy="566822"/>
          </a:xfrm>
          <a:prstGeom prst="rect">
            <a:avLst/>
          </a:prstGeom>
        </p:spPr>
        <p:txBody>
          <a:bodyPr vert="horz" wrap="square" lIns="0" tIns="12700" rIns="0" bIns="0" rtlCol="0">
            <a:spAutoFit/>
          </a:bodyPr>
          <a:lstStyle/>
          <a:p>
            <a:pPr marL="360680" marR="5080" indent="-348615" algn="ctr">
              <a:lnSpc>
                <a:spcPct val="100000"/>
              </a:lnSpc>
              <a:spcBef>
                <a:spcPts val="100"/>
              </a:spcBef>
            </a:pPr>
            <a:r>
              <a:rPr lang="pt-PT" sz="3600" dirty="0">
                <a:latin typeface="Anton" pitchFamily="2" charset="77"/>
              </a:rPr>
              <a:t>TÍTULO 1</a:t>
            </a:r>
            <a:endParaRPr sz="3600" dirty="0">
              <a:latin typeface="Anton" pitchFamily="2" charset="77"/>
            </a:endParaRPr>
          </a:p>
        </p:txBody>
      </p:sp>
      <p:sp>
        <p:nvSpPr>
          <p:cNvPr id="4" name="object 4"/>
          <p:cNvSpPr txBox="1"/>
          <p:nvPr/>
        </p:nvSpPr>
        <p:spPr>
          <a:xfrm>
            <a:off x="887299" y="2832100"/>
            <a:ext cx="13357070" cy="6132384"/>
          </a:xfrm>
          <a:prstGeom prst="rect">
            <a:avLst/>
          </a:prstGeom>
        </p:spPr>
        <p:txBody>
          <a:bodyPr vert="horz" wrap="square" lIns="0" tIns="12700" rIns="0" bIns="0" rtlCol="0">
            <a:spAutoFit/>
          </a:bodyPr>
          <a:lstStyle/>
          <a:p>
            <a:pPr>
              <a:spcBef>
                <a:spcPts val="100"/>
              </a:spcBef>
            </a:pPr>
            <a:r>
              <a:rPr lang="pt-PT" sz="4000" dirty="0" err="1">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Messagens</a:t>
            </a:r>
            <a:r>
              <a:rPr lang="pt-PT" sz="40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 chave para fortalecimento dos CSP </a:t>
            </a:r>
          </a:p>
          <a:p>
            <a:pPr>
              <a:spcBef>
                <a:spcPts val="100"/>
              </a:spcBef>
            </a:pPr>
            <a:r>
              <a:rPr lang="pt-PT" sz="40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na gestão de Epidemias </a:t>
            </a:r>
            <a:r>
              <a:rPr lang="pt-PT" sz="36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 Lições da COVID-19</a:t>
            </a:r>
          </a:p>
          <a:p>
            <a:pPr>
              <a:spcBef>
                <a:spcPts val="200"/>
              </a:spcBef>
            </a:pPr>
            <a:endParaRPr lang="pt-PT" sz="2000" dirty="0">
              <a:solidFill>
                <a:srgbClr val="0E0E0E"/>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200000"/>
              </a:lnSpc>
              <a:spcBef>
                <a:spcPts val="200"/>
              </a:spcBef>
              <a:buFont typeface="Courier New" panose="02070309020205020404" pitchFamily="49" charset="0"/>
              <a:buChar char="o"/>
            </a:pPr>
            <a:r>
              <a:rPr lang="pt-PT" sz="2400" dirty="0">
                <a:solidFill>
                  <a:srgbClr val="0E0E0E"/>
                </a:solidFill>
                <a:latin typeface="Open Sans" panose="020B0606030504020204" pitchFamily="34" charset="0"/>
                <a:ea typeface="Open Sans" panose="020B0606030504020204" pitchFamily="34" charset="0"/>
                <a:cs typeface="Open Sans" panose="020B0606030504020204" pitchFamily="34" charset="0"/>
              </a:rPr>
              <a:t>CSP são cruciais para a gestão de epidemias de doenças </a:t>
            </a:r>
            <a:r>
              <a:rPr lang="pt-PT" sz="2400" dirty="0" err="1">
                <a:solidFill>
                  <a:srgbClr val="0E0E0E"/>
                </a:solidFill>
                <a:latin typeface="Open Sans" panose="020B0606030504020204" pitchFamily="34" charset="0"/>
                <a:ea typeface="Open Sans" panose="020B0606030504020204" pitchFamily="34" charset="0"/>
                <a:cs typeface="Open Sans" panose="020B0606030504020204" pitchFamily="34" charset="0"/>
              </a:rPr>
              <a:t>infecciosas</a:t>
            </a:r>
            <a:endParaRPr lang="pt-PT" sz="2400" dirty="0">
              <a:solidFill>
                <a:srgbClr val="0E0E0E"/>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200000"/>
              </a:lnSpc>
              <a:spcBef>
                <a:spcPts val="200"/>
              </a:spcBef>
              <a:buFont typeface="Courier New" panose="02070309020205020404" pitchFamily="49" charset="0"/>
              <a:buChar char="o"/>
            </a:pPr>
            <a:r>
              <a:rPr lang="pt-PT" sz="2400" dirty="0">
                <a:solidFill>
                  <a:srgbClr val="0E0E0E"/>
                </a:solidFill>
                <a:latin typeface="Open Sans" panose="020B0606030504020204" pitchFamily="34" charset="0"/>
                <a:ea typeface="Open Sans" panose="020B0606030504020204" pitchFamily="34" charset="0"/>
                <a:cs typeface="Open Sans" panose="020B0606030504020204" pitchFamily="34" charset="0"/>
              </a:rPr>
              <a:t>Lições do passado podem melhorar respostas do sistema de saúde futuras</a:t>
            </a:r>
          </a:p>
          <a:p>
            <a:pPr marL="342900" indent="-342900">
              <a:lnSpc>
                <a:spcPct val="200000"/>
              </a:lnSpc>
              <a:spcBef>
                <a:spcPts val="200"/>
              </a:spcBef>
              <a:buFont typeface="Courier New" panose="02070309020205020404" pitchFamily="49" charset="0"/>
              <a:buChar char="o"/>
            </a:pPr>
            <a:r>
              <a:rPr lang="pt-PT" sz="2400" dirty="0">
                <a:solidFill>
                  <a:srgbClr val="0E0E0E"/>
                </a:solidFill>
                <a:latin typeface="Open Sans" panose="020B0606030504020204" pitchFamily="34" charset="0"/>
                <a:ea typeface="Open Sans" panose="020B0606030504020204" pitchFamily="34" charset="0"/>
                <a:cs typeface="Open Sans" panose="020B0606030504020204" pitchFamily="34" charset="0"/>
              </a:rPr>
              <a:t>Integração adequada de Saúde Pública e CSP assegurará uma resposta coesa</a:t>
            </a:r>
          </a:p>
          <a:p>
            <a:pPr marL="342900" indent="-342900">
              <a:lnSpc>
                <a:spcPct val="200000"/>
              </a:lnSpc>
              <a:spcBef>
                <a:spcPts val="200"/>
              </a:spcBef>
              <a:buFont typeface="Courier New" panose="02070309020205020404" pitchFamily="49" charset="0"/>
              <a:buChar char="o"/>
            </a:pPr>
            <a:r>
              <a:rPr lang="pt-PT" sz="2400" dirty="0">
                <a:solidFill>
                  <a:srgbClr val="0E0E0E"/>
                </a:solidFill>
                <a:latin typeface="Open Sans" panose="020B0606030504020204" pitchFamily="34" charset="0"/>
                <a:ea typeface="Open Sans" panose="020B0606030504020204" pitchFamily="34" charset="0"/>
                <a:cs typeface="Open Sans" panose="020B0606030504020204" pitchFamily="34" charset="0"/>
              </a:rPr>
              <a:t>Uma resposta </a:t>
            </a:r>
            <a:r>
              <a:rPr lang="pt-PT" sz="2400" dirty="0" err="1">
                <a:solidFill>
                  <a:srgbClr val="0E0E0E"/>
                </a:solidFill>
                <a:latin typeface="Open Sans" panose="020B0606030504020204" pitchFamily="34" charset="0"/>
                <a:ea typeface="Open Sans" panose="020B0606030504020204" pitchFamily="34" charset="0"/>
                <a:cs typeface="Open Sans" panose="020B0606030504020204" pitchFamily="34" charset="0"/>
              </a:rPr>
              <a:t>efectiva</a:t>
            </a:r>
            <a:r>
              <a:rPr lang="pt-PT" sz="2400" dirty="0">
                <a:solidFill>
                  <a:srgbClr val="0E0E0E"/>
                </a:solidFill>
                <a:latin typeface="Open Sans" panose="020B0606030504020204" pitchFamily="34" charset="0"/>
                <a:ea typeface="Open Sans" panose="020B0606030504020204" pitchFamily="34" charset="0"/>
                <a:cs typeface="Open Sans" panose="020B0606030504020204" pitchFamily="34" charset="0"/>
              </a:rPr>
              <a:t> requer mensagens claras e papeis definidos CSP</a:t>
            </a:r>
          </a:p>
          <a:p>
            <a:pPr marL="342900" indent="-342900">
              <a:lnSpc>
                <a:spcPct val="200000"/>
              </a:lnSpc>
              <a:spcBef>
                <a:spcPts val="200"/>
              </a:spcBef>
              <a:buFont typeface="Courier New" panose="02070309020205020404" pitchFamily="49" charset="0"/>
              <a:buChar char="o"/>
            </a:pPr>
            <a:r>
              <a:rPr lang="pt-PT" sz="2400" dirty="0">
                <a:solidFill>
                  <a:srgbClr val="0E0E0E"/>
                </a:solidFill>
                <a:latin typeface="Open Sans" panose="020B0606030504020204" pitchFamily="34" charset="0"/>
                <a:ea typeface="Open Sans" panose="020B0606030504020204" pitchFamily="34" charset="0"/>
                <a:cs typeface="Open Sans" panose="020B0606030504020204" pitchFamily="34" charset="0"/>
              </a:rPr>
              <a:t>Necessário apoio e </a:t>
            </a:r>
            <a:r>
              <a:rPr lang="pt-PT" sz="2400" dirty="0" err="1">
                <a:solidFill>
                  <a:srgbClr val="0E0E0E"/>
                </a:solidFill>
                <a:latin typeface="Open Sans" panose="020B0606030504020204" pitchFamily="34" charset="0"/>
                <a:ea typeface="Open Sans" panose="020B0606030504020204" pitchFamily="34" charset="0"/>
                <a:cs typeface="Open Sans" panose="020B0606030504020204" pitchFamily="34" charset="0"/>
              </a:rPr>
              <a:t>protecção</a:t>
            </a:r>
            <a:r>
              <a:rPr lang="pt-PT" sz="2400" dirty="0">
                <a:solidFill>
                  <a:srgbClr val="0E0E0E"/>
                </a:solidFill>
                <a:latin typeface="Open Sans" panose="020B0606030504020204" pitchFamily="34" charset="0"/>
                <a:ea typeface="Open Sans" panose="020B0606030504020204" pitchFamily="34" charset="0"/>
                <a:cs typeface="Open Sans" panose="020B0606030504020204" pitchFamily="34" charset="0"/>
              </a:rPr>
              <a:t> para força de trabalho funcionante de profissionais CSP</a:t>
            </a:r>
          </a:p>
          <a:p>
            <a:pPr marL="342900" indent="-342900">
              <a:lnSpc>
                <a:spcPct val="200000"/>
              </a:lnSpc>
              <a:spcBef>
                <a:spcPts val="200"/>
              </a:spcBef>
              <a:buFont typeface="Courier New" panose="02070309020205020404" pitchFamily="49" charset="0"/>
              <a:buChar char="o"/>
            </a:pPr>
            <a:r>
              <a:rPr lang="pt-PT" sz="2400" dirty="0">
                <a:solidFill>
                  <a:srgbClr val="0E0E0E"/>
                </a:solidFill>
                <a:latin typeface="Open Sans" panose="020B0606030504020204" pitchFamily="34" charset="0"/>
                <a:ea typeface="Open Sans" panose="020B0606030504020204" pitchFamily="34" charset="0"/>
                <a:cs typeface="Open Sans" panose="020B0606030504020204" pitchFamily="34" charset="0"/>
              </a:rPr>
              <a:t>Avaliação assegurará uma resposta a epidemia baseada na evidência e robusta</a:t>
            </a:r>
            <a:endParaRPr lang="pt-PT" sz="2400" b="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34</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1125269" y="1338434"/>
            <a:ext cx="12875162"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a:p>
        </p:txBody>
      </p:sp>
      <p:sp>
        <p:nvSpPr>
          <p:cNvPr id="8" name="ZoneTexte 13">
            <a:extLst>
              <a:ext uri="{FF2B5EF4-FFF2-40B4-BE49-F238E27FC236}">
                <a16:creationId xmlns:a16="http://schemas.microsoft.com/office/drawing/2014/main" id="{D85565F1-A4DF-7CAE-3C61-A66F7B8CE405}"/>
              </a:ext>
            </a:extLst>
          </p:cNvPr>
          <p:cNvSpPr txBox="1"/>
          <p:nvPr/>
        </p:nvSpPr>
        <p:spPr>
          <a:xfrm>
            <a:off x="1125269" y="1420846"/>
            <a:ext cx="12875162" cy="1569660"/>
          </a:xfrm>
          <a:prstGeom prst="rect">
            <a:avLst/>
          </a:prstGeom>
          <a:noFill/>
        </p:spPr>
        <p:txBody>
          <a:bodyPr wrap="square">
            <a:spAutoFit/>
          </a:bodyPr>
          <a:lstStyle/>
          <a:p>
            <a:pPr algn="ctr"/>
            <a:r>
              <a:rPr lang="fr-FR" sz="4800" dirty="0" err="1">
                <a:solidFill>
                  <a:schemeClr val="bg1"/>
                </a:solidFill>
                <a:latin typeface="Anton" pitchFamily="2" charset="77"/>
              </a:rPr>
              <a:t>Emergências</a:t>
            </a:r>
            <a:r>
              <a:rPr lang="fr-FR" sz="4800" dirty="0">
                <a:solidFill>
                  <a:schemeClr val="bg1"/>
                </a:solidFill>
                <a:latin typeface="Anton" pitchFamily="2" charset="77"/>
              </a:rPr>
              <a:t> </a:t>
            </a:r>
            <a:r>
              <a:rPr lang="fr-FR" sz="4800" dirty="0" err="1">
                <a:solidFill>
                  <a:schemeClr val="bg1"/>
                </a:solidFill>
                <a:latin typeface="Anton" pitchFamily="2" charset="77"/>
              </a:rPr>
              <a:t>em</a:t>
            </a:r>
            <a:r>
              <a:rPr lang="fr-FR" sz="4800" dirty="0">
                <a:solidFill>
                  <a:schemeClr val="bg1"/>
                </a:solidFill>
                <a:latin typeface="Anton" pitchFamily="2" charset="77"/>
              </a:rPr>
              <a:t> </a:t>
            </a:r>
            <a:r>
              <a:rPr lang="fr-FR" sz="4800" dirty="0" err="1">
                <a:solidFill>
                  <a:schemeClr val="bg1"/>
                </a:solidFill>
                <a:latin typeface="Anton" pitchFamily="2" charset="77"/>
              </a:rPr>
              <a:t>Cuidados</a:t>
            </a:r>
            <a:r>
              <a:rPr lang="fr-FR" sz="4800" dirty="0">
                <a:solidFill>
                  <a:schemeClr val="bg1"/>
                </a:solidFill>
                <a:latin typeface="Anton" pitchFamily="2" charset="77"/>
              </a:rPr>
              <a:t> de </a:t>
            </a:r>
            <a:r>
              <a:rPr lang="fr-FR" sz="4800" dirty="0" err="1">
                <a:solidFill>
                  <a:schemeClr val="bg1"/>
                </a:solidFill>
                <a:latin typeface="Anton" pitchFamily="2" charset="77"/>
              </a:rPr>
              <a:t>Saúde</a:t>
            </a:r>
            <a:r>
              <a:rPr lang="fr-FR" sz="4800" dirty="0">
                <a:solidFill>
                  <a:schemeClr val="bg1"/>
                </a:solidFill>
                <a:latin typeface="Anton" pitchFamily="2" charset="77"/>
              </a:rPr>
              <a:t> </a:t>
            </a:r>
            <a:r>
              <a:rPr lang="fr-FR" sz="4800" dirty="0" err="1">
                <a:solidFill>
                  <a:schemeClr val="bg1"/>
                </a:solidFill>
                <a:latin typeface="Anton" pitchFamily="2" charset="77"/>
              </a:rPr>
              <a:t>Primários</a:t>
            </a:r>
            <a:endParaRPr lang="fr-FR" sz="4800" dirty="0">
              <a:solidFill>
                <a:schemeClr val="bg1"/>
              </a:solidFill>
              <a:latin typeface="Anton" pitchFamily="2" charset="77"/>
            </a:endParaRPr>
          </a:p>
          <a:p>
            <a:pPr algn="ctr"/>
            <a:r>
              <a:rPr lang="fr-FR" sz="4800" dirty="0">
                <a:solidFill>
                  <a:schemeClr val="bg1"/>
                </a:solidFill>
                <a:latin typeface="Anton" pitchFamily="2" charset="77"/>
              </a:rPr>
              <a:t> </a:t>
            </a:r>
            <a:endParaRPr lang="fr-FR" sz="4800" dirty="0">
              <a:solidFill>
                <a:schemeClr val="bg1"/>
              </a:solidFill>
            </a:endParaRPr>
          </a:p>
        </p:txBody>
      </p:sp>
      <p:sp>
        <p:nvSpPr>
          <p:cNvPr id="5" name="CaixaDeTexto 4">
            <a:extLst>
              <a:ext uri="{FF2B5EF4-FFF2-40B4-BE49-F238E27FC236}">
                <a16:creationId xmlns:a16="http://schemas.microsoft.com/office/drawing/2014/main" id="{B0DC30D2-5257-3DDA-A3C3-81DAF08F3E20}"/>
              </a:ext>
            </a:extLst>
          </p:cNvPr>
          <p:cNvSpPr txBox="1"/>
          <p:nvPr/>
        </p:nvSpPr>
        <p:spPr>
          <a:xfrm>
            <a:off x="2430379" y="9616988"/>
            <a:ext cx="11381872" cy="738664"/>
          </a:xfrm>
          <a:prstGeom prst="rect">
            <a:avLst/>
          </a:prstGeom>
          <a:noFill/>
        </p:spPr>
        <p:txBody>
          <a:bodyPr wrap="square" rtlCol="0">
            <a:spAutoFit/>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dirty="0" err="1">
                <a:solidFill>
                  <a:schemeClr val="tx1"/>
                </a:solidFill>
                <a:effectLst/>
                <a:latin typeface="Helvetica" pitchFamily="2" charset="0"/>
                <a:ea typeface="Calibri" panose="020F0502020204030204" pitchFamily="34" charset="0"/>
                <a:cs typeface="Helvetica" pitchFamily="2" charset="0"/>
              </a:rPr>
              <a:t>Desborough</a:t>
            </a:r>
            <a:r>
              <a:rPr lang="en-US" b="1" dirty="0">
                <a:solidFill>
                  <a:schemeClr val="tx1"/>
                </a:solidFill>
                <a:effectLst/>
                <a:latin typeface="Helvetica" pitchFamily="2" charset="0"/>
                <a:ea typeface="Calibri" panose="020F0502020204030204" pitchFamily="34" charset="0"/>
                <a:cs typeface="Helvetica" pitchFamily="2" charset="0"/>
              </a:rPr>
              <a:t> J. et al. Lessons for the global primary care response to COVID-19: a rapid review of evidence from past epidemics. Family Practice, 2021, 811–825. doi:10.1093/</a:t>
            </a:r>
            <a:r>
              <a:rPr lang="en-US" b="1" dirty="0" err="1">
                <a:solidFill>
                  <a:schemeClr val="tx1"/>
                </a:solidFill>
                <a:effectLst/>
                <a:latin typeface="Helvetica" pitchFamily="2" charset="0"/>
                <a:ea typeface="Calibri" panose="020F0502020204030204" pitchFamily="34" charset="0"/>
                <a:cs typeface="Helvetica" pitchFamily="2" charset="0"/>
              </a:rPr>
              <a:t>fampra</a:t>
            </a:r>
            <a:r>
              <a:rPr lang="en-US" b="1" dirty="0">
                <a:solidFill>
                  <a:schemeClr val="tx1"/>
                </a:solidFill>
                <a:effectLst/>
                <a:latin typeface="Helvetica" pitchFamily="2" charset="0"/>
                <a:ea typeface="Calibri" panose="020F0502020204030204" pitchFamily="34" charset="0"/>
                <a:cs typeface="Helvetica" pitchFamily="2" charset="0"/>
              </a:rPr>
              <a:t>/cmaa142</a:t>
            </a:r>
            <a:endParaRPr lang="pt-PT" b="1" dirty="0">
              <a:solidFill>
                <a:schemeClr val="tx1"/>
              </a:solidFill>
              <a:effectLst/>
              <a:latin typeface="Helvetica" pitchFamily="2" charset="0"/>
              <a:ea typeface="Calibri" panose="020F0502020204030204" pitchFamily="34" charset="0"/>
              <a:cs typeface="Times New Roman" panose="02020603050405020304" pitchFamily="18" charset="0"/>
            </a:endParaRPr>
          </a:p>
          <a:p>
            <a:pPr algn="r"/>
            <a:endParaRPr lang="pt-PT" b="1" dirty="0">
              <a:solidFill>
                <a:schemeClr val="tx1"/>
              </a:solidFill>
              <a:latin typeface="Helvetica" pitchFamily="2" charset="0"/>
            </a:endParaRPr>
          </a:p>
        </p:txBody>
      </p:sp>
    </p:spTree>
    <p:extLst>
      <p:ext uri="{BB962C8B-B14F-4D97-AF65-F5344CB8AC3E}">
        <p14:creationId xmlns:p14="http://schemas.microsoft.com/office/powerpoint/2010/main" val="3485085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377DC556-14A0-9334-58F5-DD66E66AF73E}"/>
              </a:ext>
            </a:extLst>
          </p:cNvPr>
          <p:cNvSpPr txBox="1">
            <a:spLocks noGrp="1"/>
          </p:cNvSpPr>
          <p:nvPr>
            <p:ph type="title"/>
          </p:nvPr>
        </p:nvSpPr>
        <p:spPr>
          <a:xfrm>
            <a:off x="4629150" y="4601624"/>
            <a:ext cx="5867400" cy="1490152"/>
          </a:xfrm>
          <a:prstGeom prst="rect">
            <a:avLst/>
          </a:prstGeom>
        </p:spPr>
        <p:txBody>
          <a:bodyPr vert="horz" wrap="square" lIns="0" tIns="12700" rIns="0" bIns="0" rtlCol="0">
            <a:spAutoFit/>
          </a:bodyPr>
          <a:lstStyle/>
          <a:p>
            <a:pPr marL="360680" marR="5080" indent="-348615" algn="ctr">
              <a:lnSpc>
                <a:spcPct val="100000"/>
              </a:lnSpc>
              <a:spcBef>
                <a:spcPts val="100"/>
              </a:spcBef>
            </a:pPr>
            <a:r>
              <a:rPr lang="pt-PT" sz="8000" dirty="0">
                <a:latin typeface="Anton" pitchFamily="2" charset="77"/>
              </a:rPr>
              <a:t>OBRIGADA</a:t>
            </a:r>
            <a:r>
              <a:rPr lang="pt-PT" sz="9600" dirty="0">
                <a:latin typeface="Anton" pitchFamily="2" charset="77"/>
              </a:rPr>
              <a:t> </a:t>
            </a:r>
            <a:endParaRPr sz="9600" dirty="0">
              <a:latin typeface="Anton" pitchFamily="2" charset="77"/>
            </a:endParaRPr>
          </a:p>
        </p:txBody>
      </p:sp>
      <p:pic>
        <p:nvPicPr>
          <p:cNvPr id="10" name="Imagem 9" descr="Uma imagem com texto, sinalizar&#10;&#10;Descrição gerada automaticamente">
            <a:extLst>
              <a:ext uri="{FF2B5EF4-FFF2-40B4-BE49-F238E27FC236}">
                <a16:creationId xmlns:a16="http://schemas.microsoft.com/office/drawing/2014/main" id="{0D0FE76D-E0FD-2B64-102C-2CFCF57A23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00000">
            <a:off x="9160419" y="5458730"/>
            <a:ext cx="940735" cy="929632"/>
          </a:xfrm>
          <a:prstGeom prst="rect">
            <a:avLst/>
          </a:prstGeom>
        </p:spPr>
      </p:pic>
      <p:pic>
        <p:nvPicPr>
          <p:cNvPr id="2" name="Imagem 1" descr="Uma imagem com texto, Cara humana, óculos, pessoa&#10;&#10;Descrição gerada automaticamente">
            <a:extLst>
              <a:ext uri="{FF2B5EF4-FFF2-40B4-BE49-F238E27FC236}">
                <a16:creationId xmlns:a16="http://schemas.microsoft.com/office/drawing/2014/main" id="{F872E93B-A796-C240-98A7-6643A778EE12}"/>
              </a:ext>
            </a:extLst>
          </p:cNvPr>
          <p:cNvPicPr>
            <a:picLocks noChangeAspect="1"/>
          </p:cNvPicPr>
          <p:nvPr/>
        </p:nvPicPr>
        <p:blipFill>
          <a:blip r:embed="rId4"/>
          <a:stretch>
            <a:fillRect/>
          </a:stretch>
        </p:blipFill>
        <p:spPr>
          <a:xfrm>
            <a:off x="3676650" y="734410"/>
            <a:ext cx="7772400" cy="2647183"/>
          </a:xfrm>
          <a:prstGeom prst="rect">
            <a:avLst/>
          </a:prstGeom>
        </p:spPr>
      </p:pic>
      <p:pic>
        <p:nvPicPr>
          <p:cNvPr id="3" name="Imagem 2" descr="Uma imagem com texto, Cara humana, captura de ecrã, pessoa&#10;&#10;Descrição gerada automaticamente">
            <a:extLst>
              <a:ext uri="{FF2B5EF4-FFF2-40B4-BE49-F238E27FC236}">
                <a16:creationId xmlns:a16="http://schemas.microsoft.com/office/drawing/2014/main" id="{EAF2875E-ABEC-52BC-74BF-9C76D7065151}"/>
              </a:ext>
            </a:extLst>
          </p:cNvPr>
          <p:cNvPicPr>
            <a:picLocks noChangeAspect="1"/>
          </p:cNvPicPr>
          <p:nvPr/>
        </p:nvPicPr>
        <p:blipFill>
          <a:blip r:embed="rId5"/>
          <a:stretch>
            <a:fillRect/>
          </a:stretch>
        </p:blipFill>
        <p:spPr>
          <a:xfrm>
            <a:off x="230144" y="5346700"/>
            <a:ext cx="4947430" cy="5212901"/>
          </a:xfrm>
          <a:prstGeom prst="rect">
            <a:avLst/>
          </a:prstGeom>
        </p:spPr>
      </p:pic>
      <p:pic>
        <p:nvPicPr>
          <p:cNvPr id="5" name="Imagem 4" descr="Uma imagem com texto, Cara humana, sorrir, pessoa&#10;&#10;Descrição gerada automaticamente">
            <a:extLst>
              <a:ext uri="{FF2B5EF4-FFF2-40B4-BE49-F238E27FC236}">
                <a16:creationId xmlns:a16="http://schemas.microsoft.com/office/drawing/2014/main" id="{78B875AF-7344-679A-B549-95B34392E4ED}"/>
              </a:ext>
            </a:extLst>
          </p:cNvPr>
          <p:cNvPicPr>
            <a:picLocks noChangeAspect="1"/>
          </p:cNvPicPr>
          <p:nvPr/>
        </p:nvPicPr>
        <p:blipFill>
          <a:blip r:embed="rId6"/>
          <a:stretch>
            <a:fillRect/>
          </a:stretch>
        </p:blipFill>
        <p:spPr>
          <a:xfrm>
            <a:off x="5476533" y="6874266"/>
            <a:ext cx="9122460" cy="252560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364"/>
        <p:cNvGrpSpPr/>
        <p:nvPr/>
      </p:nvGrpSpPr>
      <p:grpSpPr>
        <a:xfrm>
          <a:off x="0" y="0"/>
          <a:ext cx="0" cy="0"/>
          <a:chOff x="0" y="0"/>
          <a:chExt cx="0" cy="0"/>
        </a:xfrm>
      </p:grpSpPr>
      <p:sp>
        <p:nvSpPr>
          <p:cNvPr id="365" name="Google Shape;365;p18"/>
          <p:cNvSpPr/>
          <p:nvPr/>
        </p:nvSpPr>
        <p:spPr>
          <a:xfrm>
            <a:off x="8890" y="24431"/>
            <a:ext cx="15107919" cy="10679430"/>
          </a:xfrm>
          <a:custGeom>
            <a:avLst/>
            <a:gdLst/>
            <a:ahLst/>
            <a:cxnLst/>
            <a:rect l="l" t="t" r="r" b="b"/>
            <a:pathLst>
              <a:path w="15107919" h="10679430" extrusionOk="0">
                <a:moveTo>
                  <a:pt x="15107297" y="0"/>
                </a:moveTo>
                <a:lnTo>
                  <a:pt x="0" y="0"/>
                </a:lnTo>
                <a:lnTo>
                  <a:pt x="0" y="10679290"/>
                </a:lnTo>
                <a:lnTo>
                  <a:pt x="15107297" y="10679290"/>
                </a:lnTo>
                <a:lnTo>
                  <a:pt x="15107297" y="0"/>
                </a:lnTo>
                <a:close/>
              </a:path>
            </a:pathLst>
          </a:custGeom>
          <a:solidFill>
            <a:srgbClr val="1D195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6" name="Google Shape;366;p18"/>
          <p:cNvSpPr/>
          <p:nvPr/>
        </p:nvSpPr>
        <p:spPr>
          <a:xfrm>
            <a:off x="5662255" y="6496701"/>
            <a:ext cx="3801187" cy="581660"/>
          </a:xfrm>
          <a:custGeom>
            <a:avLst/>
            <a:gdLst/>
            <a:ahLst/>
            <a:cxnLst/>
            <a:rect l="l" t="t" r="r" b="b"/>
            <a:pathLst>
              <a:path w="3939540" h="581659" extrusionOk="0">
                <a:moveTo>
                  <a:pt x="3939070" y="0"/>
                </a:moveTo>
                <a:lnTo>
                  <a:pt x="0" y="0"/>
                </a:lnTo>
                <a:lnTo>
                  <a:pt x="0" y="581469"/>
                </a:lnTo>
                <a:lnTo>
                  <a:pt x="3939070" y="581469"/>
                </a:lnTo>
                <a:lnTo>
                  <a:pt x="3939070" y="0"/>
                </a:lnTo>
                <a:close/>
              </a:path>
            </a:pathLst>
          </a:custGeom>
          <a:solidFill>
            <a:srgbClr val="E9521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 name="Google Shape;367;p18"/>
          <p:cNvSpPr txBox="1"/>
          <p:nvPr/>
        </p:nvSpPr>
        <p:spPr>
          <a:xfrm>
            <a:off x="5729642" y="6577981"/>
            <a:ext cx="3725338" cy="6045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pt-PT" sz="3800">
                <a:solidFill>
                  <a:srgbClr val="FFFFFF"/>
                </a:solidFill>
                <a:latin typeface="Anton"/>
                <a:ea typeface="Anton"/>
                <a:cs typeface="Anton"/>
                <a:sym typeface="Anton"/>
              </a:rPr>
              <a:t>MÉDICOS DO MUNDO</a:t>
            </a:r>
            <a:endParaRPr sz="3800">
              <a:solidFill>
                <a:schemeClr val="dk1"/>
              </a:solidFill>
              <a:latin typeface="Anton"/>
              <a:ea typeface="Anton"/>
              <a:cs typeface="Anton"/>
              <a:sym typeface="Anton"/>
            </a:endParaRPr>
          </a:p>
        </p:txBody>
      </p:sp>
      <p:sp>
        <p:nvSpPr>
          <p:cNvPr id="368" name="Google Shape;368;p18"/>
          <p:cNvSpPr txBox="1"/>
          <p:nvPr/>
        </p:nvSpPr>
        <p:spPr>
          <a:xfrm>
            <a:off x="5125338" y="7400588"/>
            <a:ext cx="5105511" cy="1774781"/>
          </a:xfrm>
          <a:prstGeom prst="rect">
            <a:avLst/>
          </a:prstGeom>
          <a:noFill/>
          <a:ln>
            <a:noFill/>
          </a:ln>
        </p:spPr>
        <p:txBody>
          <a:bodyPr spcFirstLastPara="1" wrap="square" lIns="0" tIns="12700" rIns="0" bIns="0" anchor="t" anchorCtr="0">
            <a:spAutoFit/>
          </a:bodyPr>
          <a:lstStyle/>
          <a:p>
            <a:pPr marL="12700" marR="18415" lvl="0" indent="0" algn="ctr" rtl="0">
              <a:lnSpc>
                <a:spcPct val="100000"/>
              </a:lnSpc>
              <a:spcBef>
                <a:spcPts val="0"/>
              </a:spcBef>
              <a:spcAft>
                <a:spcPts val="0"/>
              </a:spcAft>
              <a:buNone/>
            </a:pPr>
            <a:br>
              <a:rPr lang="pt-PT" sz="1600" b="1" dirty="0">
                <a:solidFill>
                  <a:srgbClr val="E9521E"/>
                </a:solidFill>
                <a:latin typeface="Open Sans SemiBold"/>
                <a:ea typeface="Open Sans SemiBold"/>
                <a:cs typeface="Open Sans SemiBold"/>
                <a:sym typeface="Open Sans SemiBold"/>
              </a:rPr>
            </a:br>
            <a:r>
              <a:rPr lang="pt-PT" sz="500" b="1" dirty="0">
                <a:solidFill>
                  <a:srgbClr val="E9521E"/>
                </a:solidFill>
                <a:latin typeface="Open Sans SemiBold"/>
                <a:ea typeface="Open Sans SemiBold"/>
                <a:cs typeface="Open Sans SemiBold"/>
                <a:sym typeface="Open Sans SemiBold"/>
              </a:rPr>
              <a:t> </a:t>
            </a:r>
            <a:r>
              <a:rPr lang="pt-PT" sz="1600" b="1" dirty="0">
                <a:solidFill>
                  <a:srgbClr val="E9521E"/>
                </a:solidFill>
                <a:latin typeface="Open Sans SemiBold"/>
                <a:ea typeface="Open Sans SemiBold"/>
                <a:cs typeface="Open Sans SemiBold"/>
                <a:sym typeface="Open Sans SemiBold"/>
              </a:rPr>
              <a:t>Av. de Ceuta (Sul), Lote 4, Loja 1, 1300-125 Lisboa</a:t>
            </a:r>
            <a:endParaRPr sz="1600" b="1" dirty="0">
              <a:solidFill>
                <a:srgbClr val="E9521E"/>
              </a:solidFill>
              <a:latin typeface="Open Sans SemiBold"/>
              <a:ea typeface="Open Sans SemiBold"/>
              <a:cs typeface="Open Sans SemiBold"/>
              <a:sym typeface="Open Sans SemiBold"/>
            </a:endParaRPr>
          </a:p>
          <a:p>
            <a:pPr marL="12700" marR="5080" lvl="0" indent="0" algn="ctr" rtl="0">
              <a:lnSpc>
                <a:spcPct val="104200"/>
              </a:lnSpc>
              <a:spcBef>
                <a:spcPts val="0"/>
              </a:spcBef>
              <a:spcAft>
                <a:spcPts val="0"/>
              </a:spcAft>
              <a:buNone/>
            </a:pPr>
            <a:r>
              <a:rPr lang="pt-PT" sz="1600" b="1" dirty="0" err="1">
                <a:solidFill>
                  <a:srgbClr val="E9521E"/>
                </a:solidFill>
                <a:latin typeface="Open Sans SemiBold"/>
                <a:ea typeface="Open Sans SemiBold"/>
                <a:cs typeface="Open Sans SemiBold"/>
                <a:sym typeface="Open Sans SemiBold"/>
              </a:rPr>
              <a:t>Telm</a:t>
            </a:r>
            <a:r>
              <a:rPr lang="pt-PT" sz="1600" b="1" dirty="0">
                <a:solidFill>
                  <a:srgbClr val="E9521E"/>
                </a:solidFill>
                <a:latin typeface="Open Sans SemiBold"/>
                <a:ea typeface="Open Sans SemiBold"/>
                <a:cs typeface="Open Sans SemiBold"/>
                <a:sym typeface="Open Sans SemiBold"/>
              </a:rPr>
              <a:t>.: +351 962 004 074</a:t>
            </a:r>
            <a:endParaRPr sz="1600" b="1" dirty="0">
              <a:solidFill>
                <a:srgbClr val="E9521E"/>
              </a:solidFill>
              <a:latin typeface="Open Sans SemiBold"/>
              <a:ea typeface="Open Sans SemiBold"/>
              <a:cs typeface="Open Sans SemiBold"/>
              <a:sym typeface="Open Sans SemiBold"/>
            </a:endParaRPr>
          </a:p>
          <a:p>
            <a:pPr marL="12700" marR="5080" lvl="0" indent="0" algn="ctr" rtl="0">
              <a:lnSpc>
                <a:spcPct val="104200"/>
              </a:lnSpc>
              <a:spcBef>
                <a:spcPts val="0"/>
              </a:spcBef>
              <a:spcAft>
                <a:spcPts val="0"/>
              </a:spcAft>
              <a:buNone/>
            </a:pPr>
            <a:r>
              <a:rPr lang="pt-PT" sz="1600" b="1" dirty="0" err="1">
                <a:solidFill>
                  <a:srgbClr val="E9521E"/>
                </a:solidFill>
                <a:latin typeface="Open Sans SemiBold"/>
                <a:ea typeface="Open Sans SemiBold"/>
                <a:cs typeface="Open Sans SemiBold"/>
                <a:sym typeface="Open Sans SemiBold"/>
              </a:rPr>
              <a:t>www.medicosdomundo.pt</a:t>
            </a:r>
            <a:endParaRPr dirty="0"/>
          </a:p>
          <a:p>
            <a:pPr marL="12700" marR="5080" lvl="0" indent="0" algn="ctr" rtl="0">
              <a:lnSpc>
                <a:spcPct val="104200"/>
              </a:lnSpc>
              <a:spcBef>
                <a:spcPts val="0"/>
              </a:spcBef>
              <a:spcAft>
                <a:spcPts val="0"/>
              </a:spcAft>
              <a:buNone/>
            </a:pPr>
            <a:r>
              <a:rPr lang="pt-PT" sz="1600" b="1" dirty="0">
                <a:solidFill>
                  <a:srgbClr val="E9521E"/>
                </a:solidFill>
                <a:latin typeface="Open Sans SemiBold"/>
                <a:ea typeface="Open Sans SemiBold"/>
                <a:cs typeface="Open Sans SemiBold"/>
                <a:sym typeface="Open Sans SemiBold"/>
              </a:rPr>
              <a:t>Twitter : @</a:t>
            </a:r>
            <a:r>
              <a:rPr lang="pt-PT" sz="1600" b="1" dirty="0" err="1">
                <a:solidFill>
                  <a:srgbClr val="E9521E"/>
                </a:solidFill>
                <a:latin typeface="Open Sans SemiBold"/>
                <a:ea typeface="Open Sans SemiBold"/>
                <a:cs typeface="Open Sans SemiBold"/>
                <a:sym typeface="Open Sans SemiBold"/>
              </a:rPr>
              <a:t>medicodomundo</a:t>
            </a:r>
            <a:endParaRPr dirty="0"/>
          </a:p>
          <a:p>
            <a:pPr marL="12700" marR="5080" lvl="0" indent="0" algn="ctr" rtl="0">
              <a:lnSpc>
                <a:spcPct val="104200"/>
              </a:lnSpc>
              <a:spcBef>
                <a:spcPts val="0"/>
              </a:spcBef>
              <a:spcAft>
                <a:spcPts val="0"/>
              </a:spcAft>
              <a:buNone/>
            </a:pPr>
            <a:r>
              <a:rPr lang="pt-PT" sz="1600" b="1" dirty="0">
                <a:solidFill>
                  <a:srgbClr val="E9521E"/>
                </a:solidFill>
                <a:latin typeface="Open Sans SemiBold"/>
                <a:ea typeface="Open Sans SemiBold"/>
                <a:cs typeface="Open Sans SemiBold"/>
                <a:sym typeface="Open Sans SemiBold"/>
              </a:rPr>
              <a:t>Instagram: @</a:t>
            </a:r>
            <a:r>
              <a:rPr lang="pt-PT" sz="1600" b="1" dirty="0" err="1">
                <a:solidFill>
                  <a:srgbClr val="E9521E"/>
                </a:solidFill>
                <a:latin typeface="Open Sans SemiBold"/>
                <a:ea typeface="Open Sans SemiBold"/>
                <a:cs typeface="Open Sans SemiBold"/>
                <a:sym typeface="Open Sans SemiBold"/>
              </a:rPr>
              <a:t>medicosdomundo</a:t>
            </a:r>
            <a:endParaRPr dirty="0"/>
          </a:p>
          <a:p>
            <a:pPr marL="12700" marR="5080" lvl="0" indent="0" algn="ctr" rtl="0">
              <a:lnSpc>
                <a:spcPct val="104200"/>
              </a:lnSpc>
              <a:spcBef>
                <a:spcPts val="0"/>
              </a:spcBef>
              <a:spcAft>
                <a:spcPts val="0"/>
              </a:spcAft>
              <a:buNone/>
            </a:pPr>
            <a:r>
              <a:rPr lang="pt-PT" sz="1600" b="1" dirty="0">
                <a:solidFill>
                  <a:srgbClr val="E9521E"/>
                </a:solidFill>
                <a:latin typeface="Open Sans SemiBold"/>
                <a:ea typeface="Open Sans SemiBold"/>
                <a:cs typeface="Open Sans SemiBold"/>
                <a:sym typeface="Open Sans SemiBold"/>
              </a:rPr>
              <a:t>Facebook: @</a:t>
            </a:r>
            <a:r>
              <a:rPr lang="pt-PT" sz="1600" b="1" dirty="0" err="1">
                <a:solidFill>
                  <a:srgbClr val="E9521E"/>
                </a:solidFill>
                <a:latin typeface="Open Sans SemiBold"/>
                <a:ea typeface="Open Sans SemiBold"/>
                <a:cs typeface="Open Sans SemiBold"/>
                <a:sym typeface="Open Sans SemiBold"/>
              </a:rPr>
              <a:t>medicosdomundo</a:t>
            </a:r>
            <a:endParaRPr sz="1600" b="1" dirty="0">
              <a:solidFill>
                <a:schemeClr val="dk1"/>
              </a:solidFill>
              <a:latin typeface="Open Sans SemiBold"/>
              <a:ea typeface="Open Sans SemiBold"/>
              <a:cs typeface="Open Sans SemiBold"/>
              <a:sym typeface="Open Sans SemiBold"/>
            </a:endParaRPr>
          </a:p>
        </p:txBody>
      </p:sp>
      <p:pic>
        <p:nvPicPr>
          <p:cNvPr id="369" name="Google Shape;369;p18" descr="Uma imagem com texto&#10;&#10;Descrição gerada automaticamente"/>
          <p:cNvPicPr preferRelativeResize="0"/>
          <p:nvPr/>
        </p:nvPicPr>
        <p:blipFill rotWithShape="1">
          <a:blip r:embed="rId3">
            <a:alphaModFix/>
          </a:blip>
          <a:srcRect/>
          <a:stretch/>
        </p:blipFill>
        <p:spPr>
          <a:xfrm>
            <a:off x="1749949" y="2004207"/>
            <a:ext cx="11856287" cy="3960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56"/>
        <p:cNvGrpSpPr/>
        <p:nvPr/>
      </p:nvGrpSpPr>
      <p:grpSpPr>
        <a:xfrm>
          <a:off x="0" y="0"/>
          <a:ext cx="0" cy="0"/>
          <a:chOff x="0" y="0"/>
          <a:chExt cx="0" cy="0"/>
        </a:xfrm>
      </p:grpSpPr>
      <p:sp>
        <p:nvSpPr>
          <p:cNvPr id="57" name="Google Shape;57;p2"/>
          <p:cNvSpPr txBox="1"/>
          <p:nvPr/>
        </p:nvSpPr>
        <p:spPr>
          <a:xfrm>
            <a:off x="887299" y="474580"/>
            <a:ext cx="2967355" cy="364202"/>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pt-PT" sz="1100">
                <a:solidFill>
                  <a:srgbClr val="1D1955"/>
                </a:solidFill>
                <a:latin typeface="Anton"/>
                <a:ea typeface="Anton"/>
                <a:cs typeface="Anton"/>
                <a:sym typeface="Anton"/>
              </a:rPr>
              <a:t>MÉDICOS DO MUNDO</a:t>
            </a:r>
            <a:endParaRPr/>
          </a:p>
          <a:p>
            <a:pPr marL="12700" marR="0" lvl="0" indent="0" algn="l" rtl="0">
              <a:lnSpc>
                <a:spcPct val="100000"/>
              </a:lnSpc>
              <a:spcBef>
                <a:spcPts val="100"/>
              </a:spcBef>
              <a:spcAft>
                <a:spcPts val="0"/>
              </a:spcAft>
              <a:buNone/>
            </a:pPr>
            <a:r>
              <a:rPr lang="pt-PT" sz="1100">
                <a:solidFill>
                  <a:srgbClr val="1D1955"/>
                </a:solidFill>
                <a:latin typeface="Anton"/>
                <a:ea typeface="Anton"/>
                <a:cs typeface="Anton"/>
                <a:sym typeface="Anton"/>
              </a:rPr>
              <a:t>LUTAMOS TAMBÉM CONTRA A INJUSTIÇA</a:t>
            </a:r>
            <a:endParaRPr/>
          </a:p>
        </p:txBody>
      </p:sp>
      <p:sp>
        <p:nvSpPr>
          <p:cNvPr id="59" name="Google Shape;59;p2"/>
          <p:cNvSpPr txBox="1"/>
          <p:nvPr/>
        </p:nvSpPr>
        <p:spPr>
          <a:xfrm>
            <a:off x="4698838" y="3235521"/>
            <a:ext cx="3953019" cy="2598147"/>
          </a:xfrm>
          <a:prstGeom prst="rect">
            <a:avLst/>
          </a:prstGeom>
          <a:noFill/>
          <a:ln>
            <a:noFill/>
          </a:ln>
        </p:spPr>
        <p:txBody>
          <a:bodyPr spcFirstLastPara="1" wrap="square" lIns="0" tIns="12700" rIns="0" bIns="0" anchor="t" anchorCtr="0">
            <a:spAutoFit/>
          </a:bodyPr>
          <a:lstStyle/>
          <a:p>
            <a:r>
              <a:rPr lang="pt-PT" sz="2400">
                <a:solidFill>
                  <a:srgbClr val="1D1A55"/>
                </a:solidFill>
                <a:latin typeface="Open Sans" pitchFamily="2" charset="0"/>
                <a:ea typeface="Open Sans" pitchFamily="2" charset="0"/>
                <a:cs typeface="Open Sans" pitchFamily="2" charset="0"/>
              </a:rPr>
              <a:t>Somos uma organização internacional de direitos humanos que presta cuidados médicos de emergência e de continuidade a populações vulneráveis. </a:t>
            </a:r>
          </a:p>
        </p:txBody>
      </p:sp>
      <p:sp>
        <p:nvSpPr>
          <p:cNvPr id="60" name="Google Shape;60;p2"/>
          <p:cNvSpPr txBox="1"/>
          <p:nvPr/>
        </p:nvSpPr>
        <p:spPr>
          <a:xfrm>
            <a:off x="4596205" y="6823348"/>
            <a:ext cx="3811648" cy="2221116"/>
          </a:xfrm>
          <a:prstGeom prst="rect">
            <a:avLst/>
          </a:prstGeom>
          <a:noFill/>
          <a:ln>
            <a:noFill/>
          </a:ln>
        </p:spPr>
        <p:txBody>
          <a:bodyPr spcFirstLastPara="1" wrap="square" lIns="0" tIns="5075" rIns="0" bIns="0" anchor="t" anchorCtr="0">
            <a:spAutoFit/>
          </a:bodyPr>
          <a:lstStyle/>
          <a:p>
            <a:pPr marL="146601" indent="0"/>
            <a:r>
              <a:rPr lang="pt-PT" sz="2400">
                <a:solidFill>
                  <a:srgbClr val="1D1A55"/>
                </a:solidFill>
                <a:latin typeface="Open Sans" pitchFamily="2" charset="0"/>
                <a:ea typeface="Open Sans" pitchFamily="2" charset="0"/>
                <a:cs typeface="Open Sans" pitchFamily="2" charset="0"/>
              </a:rPr>
              <a:t>A nossa Rede Internacional é composta por 17 delegações nacionais que contam com projetos nacionais e internacionais. </a:t>
            </a:r>
          </a:p>
        </p:txBody>
      </p:sp>
      <p:sp>
        <p:nvSpPr>
          <p:cNvPr id="62" name="Google Shape;62;p2"/>
          <p:cNvSpPr/>
          <p:nvPr/>
        </p:nvSpPr>
        <p:spPr>
          <a:xfrm>
            <a:off x="0" y="10234803"/>
            <a:ext cx="15120619" cy="457200"/>
          </a:xfrm>
          <a:custGeom>
            <a:avLst/>
            <a:gdLst/>
            <a:ahLst/>
            <a:cxnLst/>
            <a:rect l="l" t="t" r="r" b="b"/>
            <a:pathLst>
              <a:path w="15120619" h="457200" extrusionOk="0">
                <a:moveTo>
                  <a:pt x="15119997" y="0"/>
                </a:moveTo>
                <a:lnTo>
                  <a:pt x="0" y="0"/>
                </a:lnTo>
                <a:lnTo>
                  <a:pt x="0" y="457200"/>
                </a:lnTo>
                <a:lnTo>
                  <a:pt x="15119997" y="457200"/>
                </a:lnTo>
                <a:lnTo>
                  <a:pt x="15119997" y="0"/>
                </a:lnTo>
                <a:close/>
              </a:path>
            </a:pathLst>
          </a:custGeom>
          <a:solidFill>
            <a:srgbClr val="1D195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 name="Google Shape;63;p2"/>
          <p:cNvSpPr txBox="1">
            <a:spLocks noGrp="1"/>
          </p:cNvSpPr>
          <p:nvPr>
            <p:ph type="sldNum" idx="12"/>
          </p:nvPr>
        </p:nvSpPr>
        <p:spPr>
          <a:xfrm>
            <a:off x="7302066" y="10319284"/>
            <a:ext cx="554354" cy="207749"/>
          </a:xfrm>
          <a:prstGeom prst="rect">
            <a:avLst/>
          </a:prstGeom>
          <a:noFill/>
          <a:ln>
            <a:noFill/>
          </a:ln>
        </p:spPr>
        <p:txBody>
          <a:bodyPr spcFirstLastPara="1" wrap="square" lIns="0" tIns="22850" rIns="0" bIns="0" anchor="t" anchorCtr="0">
            <a:spAutoFit/>
          </a:bodyPr>
          <a:lstStyle/>
          <a:p>
            <a:pPr marL="12700" lvl="0" indent="0" algn="l" rtl="0">
              <a:lnSpc>
                <a:spcPct val="100000"/>
              </a:lnSpc>
              <a:spcBef>
                <a:spcPts val="0"/>
              </a:spcBef>
              <a:spcAft>
                <a:spcPts val="0"/>
              </a:spcAft>
              <a:buNone/>
            </a:pPr>
            <a:r>
              <a:rPr lang="pt-PT">
                <a:latin typeface="Open Sans"/>
                <a:ea typeface="Open Sans"/>
                <a:cs typeface="Open Sans"/>
                <a:sym typeface="Open Sans"/>
              </a:rPr>
              <a:t>Pag. </a:t>
            </a:r>
            <a:fld id="{00000000-1234-1234-1234-123412341234}" type="slidenum">
              <a:rPr lang="pt-PT">
                <a:latin typeface="Open Sans"/>
                <a:ea typeface="Open Sans"/>
                <a:cs typeface="Open Sans"/>
                <a:sym typeface="Open Sans"/>
              </a:rPr>
              <a:t>4</a:t>
            </a:fld>
            <a:endParaRPr>
              <a:latin typeface="Open Sans"/>
              <a:ea typeface="Open Sans"/>
              <a:cs typeface="Open Sans"/>
              <a:sym typeface="Open Sans"/>
            </a:endParaRPr>
          </a:p>
        </p:txBody>
      </p:sp>
      <p:pic>
        <p:nvPicPr>
          <p:cNvPr id="66" name="Google Shape;66;p2"/>
          <p:cNvPicPr preferRelativeResize="0"/>
          <p:nvPr/>
        </p:nvPicPr>
        <p:blipFill rotWithShape="1">
          <a:blip r:embed="rId3">
            <a:alphaModFix/>
          </a:blip>
          <a:srcRect/>
          <a:stretch/>
        </p:blipFill>
        <p:spPr>
          <a:xfrm>
            <a:off x="-1" y="6525155"/>
            <a:ext cx="4489041" cy="2984237"/>
          </a:xfrm>
          <a:prstGeom prst="rect">
            <a:avLst/>
          </a:prstGeom>
          <a:noFill/>
          <a:ln>
            <a:noFill/>
          </a:ln>
        </p:spPr>
      </p:pic>
      <p:pic>
        <p:nvPicPr>
          <p:cNvPr id="2" name="Imagem 1" descr="Uma imagem com vestuário, ar livre, veículo, Veículo terrestre&#10;&#10;Descrição gerada automaticamente">
            <a:extLst>
              <a:ext uri="{FF2B5EF4-FFF2-40B4-BE49-F238E27FC236}">
                <a16:creationId xmlns:a16="http://schemas.microsoft.com/office/drawing/2014/main" id="{604D66CC-4E93-87E9-692D-726578E5D07B}"/>
              </a:ext>
            </a:extLst>
          </p:cNvPr>
          <p:cNvPicPr>
            <a:picLocks noChangeAspect="1"/>
          </p:cNvPicPr>
          <p:nvPr/>
        </p:nvPicPr>
        <p:blipFill>
          <a:blip r:embed="rId4"/>
          <a:stretch>
            <a:fillRect/>
          </a:stretch>
        </p:blipFill>
        <p:spPr>
          <a:xfrm>
            <a:off x="0" y="3038099"/>
            <a:ext cx="4489041" cy="2992993"/>
          </a:xfrm>
          <a:prstGeom prst="rect">
            <a:avLst/>
          </a:prstGeom>
        </p:spPr>
      </p:pic>
      <p:sp>
        <p:nvSpPr>
          <p:cNvPr id="6" name="Google Shape;58;p2">
            <a:extLst>
              <a:ext uri="{FF2B5EF4-FFF2-40B4-BE49-F238E27FC236}">
                <a16:creationId xmlns:a16="http://schemas.microsoft.com/office/drawing/2014/main" id="{3AC93F16-32FE-6861-BFC1-F2BCBBC25AF2}"/>
              </a:ext>
            </a:extLst>
          </p:cNvPr>
          <p:cNvSpPr txBox="1">
            <a:spLocks noGrp="1"/>
          </p:cNvSpPr>
          <p:nvPr>
            <p:ph type="title"/>
          </p:nvPr>
        </p:nvSpPr>
        <p:spPr>
          <a:xfrm>
            <a:off x="1177289" y="1198731"/>
            <a:ext cx="13119100" cy="936154"/>
          </a:xfrm>
          <a:prstGeom prst="rect">
            <a:avLst/>
          </a:prstGeom>
          <a:noFill/>
          <a:ln>
            <a:noFill/>
          </a:ln>
        </p:spPr>
        <p:txBody>
          <a:bodyPr spcFirstLastPara="1" wrap="square" lIns="0" tIns="12700" rIns="0" bIns="0" anchor="t" anchorCtr="0">
            <a:spAutoFit/>
          </a:bodyPr>
          <a:lstStyle/>
          <a:p>
            <a:pPr marL="360680" marR="5080" lvl="0" indent="-348615" rtl="0">
              <a:lnSpc>
                <a:spcPct val="100000"/>
              </a:lnSpc>
              <a:spcBef>
                <a:spcPts val="0"/>
              </a:spcBef>
              <a:spcAft>
                <a:spcPts val="0"/>
              </a:spcAft>
              <a:buNone/>
            </a:pPr>
            <a:r>
              <a:rPr lang="pt-PT" sz="6000">
                <a:latin typeface="Anton"/>
                <a:ea typeface="Anton"/>
                <a:cs typeface="Anton"/>
                <a:sym typeface="Anton"/>
              </a:rPr>
              <a:t>REDE INTERNACIONAL DA MÉDICOS DO MUNDO</a:t>
            </a:r>
            <a:endParaRPr sz="5400">
              <a:latin typeface="Anton"/>
              <a:ea typeface="Anton"/>
              <a:cs typeface="Anton"/>
              <a:sym typeface="Anton"/>
            </a:endParaRPr>
          </a:p>
        </p:txBody>
      </p:sp>
      <p:sp>
        <p:nvSpPr>
          <p:cNvPr id="8" name="Google Shape;58;p2">
            <a:extLst>
              <a:ext uri="{FF2B5EF4-FFF2-40B4-BE49-F238E27FC236}">
                <a16:creationId xmlns:a16="http://schemas.microsoft.com/office/drawing/2014/main" id="{FF219A11-AA31-7F70-DB54-67E6838C2F01}"/>
              </a:ext>
            </a:extLst>
          </p:cNvPr>
          <p:cNvSpPr txBox="1">
            <a:spLocks/>
          </p:cNvSpPr>
          <p:nvPr/>
        </p:nvSpPr>
        <p:spPr>
          <a:xfrm>
            <a:off x="1177289" y="2016475"/>
            <a:ext cx="3834766" cy="843821"/>
          </a:xfrm>
          <a:prstGeom prst="rect">
            <a:avLst/>
          </a:prstGeom>
          <a:noFill/>
          <a:ln>
            <a:noFill/>
          </a:ln>
        </p:spPr>
        <p:txBody>
          <a:bodyPr spcFirstLastPara="1" wrap="square" lIns="0" tIns="127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050" b="0" i="0" u="none" strike="noStrike" cap="none">
                <a:solidFill>
                  <a:srgbClr val="E9521E"/>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360680" marR="5080" indent="-348615"/>
            <a:r>
              <a:rPr lang="pt-PT" sz="5400">
                <a:solidFill>
                  <a:srgbClr val="002060"/>
                </a:solidFill>
                <a:latin typeface="Anton"/>
                <a:ea typeface="Anton"/>
                <a:cs typeface="Anton"/>
                <a:sym typeface="Anton"/>
              </a:rPr>
              <a:t>QUEM SOMOS?</a:t>
            </a:r>
          </a:p>
        </p:txBody>
      </p:sp>
      <p:sp>
        <p:nvSpPr>
          <p:cNvPr id="9" name="Google Shape;107;p4">
            <a:extLst>
              <a:ext uri="{FF2B5EF4-FFF2-40B4-BE49-F238E27FC236}">
                <a16:creationId xmlns:a16="http://schemas.microsoft.com/office/drawing/2014/main" id="{4006F00C-A9D6-9EE1-F296-C8D27A0DE51E}"/>
              </a:ext>
            </a:extLst>
          </p:cNvPr>
          <p:cNvSpPr/>
          <p:nvPr/>
        </p:nvSpPr>
        <p:spPr>
          <a:xfrm>
            <a:off x="8861654" y="2134885"/>
            <a:ext cx="6258965" cy="8099918"/>
          </a:xfrm>
          <a:prstGeom prst="rect">
            <a:avLst/>
          </a:prstGeom>
          <a:solidFill>
            <a:srgbClr val="FEE003"/>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0" name="Google Shape;58;p2">
            <a:extLst>
              <a:ext uri="{FF2B5EF4-FFF2-40B4-BE49-F238E27FC236}">
                <a16:creationId xmlns:a16="http://schemas.microsoft.com/office/drawing/2014/main" id="{C6AD0760-EEAF-07A6-EC52-6D65276653E1}"/>
              </a:ext>
            </a:extLst>
          </p:cNvPr>
          <p:cNvSpPr txBox="1">
            <a:spLocks/>
          </p:cNvSpPr>
          <p:nvPr/>
        </p:nvSpPr>
        <p:spPr>
          <a:xfrm>
            <a:off x="10060613" y="2728894"/>
            <a:ext cx="3834766" cy="505267"/>
          </a:xfrm>
          <a:prstGeom prst="rect">
            <a:avLst/>
          </a:prstGeom>
          <a:noFill/>
          <a:ln>
            <a:noFill/>
          </a:ln>
        </p:spPr>
        <p:txBody>
          <a:bodyPr spcFirstLastPara="1" wrap="square" lIns="0" tIns="127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050" b="0" i="0" u="none" strike="noStrike" cap="none">
                <a:solidFill>
                  <a:srgbClr val="E9521E"/>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360680" marR="5080" indent="-348615" algn="ctr"/>
            <a:r>
              <a:rPr lang="pt-PT" sz="3200">
                <a:solidFill>
                  <a:srgbClr val="002060"/>
                </a:solidFill>
                <a:latin typeface="Anton"/>
                <a:ea typeface="Anton"/>
                <a:cs typeface="Anton"/>
                <a:sym typeface="Anton"/>
              </a:rPr>
              <a:t>MISSÃO</a:t>
            </a:r>
          </a:p>
        </p:txBody>
      </p:sp>
      <p:sp>
        <p:nvSpPr>
          <p:cNvPr id="11" name="Google Shape;59;p2">
            <a:extLst>
              <a:ext uri="{FF2B5EF4-FFF2-40B4-BE49-F238E27FC236}">
                <a16:creationId xmlns:a16="http://schemas.microsoft.com/office/drawing/2014/main" id="{4167D30F-11C6-43C3-DEBD-0930DBC693D3}"/>
              </a:ext>
            </a:extLst>
          </p:cNvPr>
          <p:cNvSpPr txBox="1"/>
          <p:nvPr/>
        </p:nvSpPr>
        <p:spPr>
          <a:xfrm>
            <a:off x="9250680" y="3433379"/>
            <a:ext cx="5573377" cy="1243930"/>
          </a:xfrm>
          <a:prstGeom prst="rect">
            <a:avLst/>
          </a:prstGeom>
          <a:noFill/>
          <a:ln>
            <a:noFill/>
          </a:ln>
        </p:spPr>
        <p:txBody>
          <a:bodyPr spcFirstLastPara="1" wrap="square" lIns="0" tIns="12700" rIns="0" bIns="0" anchor="t" anchorCtr="0">
            <a:spAutoFit/>
          </a:bodyPr>
          <a:lstStyle/>
          <a:p>
            <a:pPr algn="ctr"/>
            <a:r>
              <a:rPr lang="pt-PT" sz="2000">
                <a:solidFill>
                  <a:srgbClr val="1D1A55"/>
                </a:solidFill>
                <a:latin typeface="Open Sans" pitchFamily="2" charset="0"/>
                <a:ea typeface="Open Sans" pitchFamily="2" charset="0"/>
                <a:cs typeface="Open Sans" pitchFamily="2" charset="0"/>
              </a:rPr>
              <a:t>Lutar pelo direito universal </a:t>
            </a:r>
          </a:p>
          <a:p>
            <a:pPr algn="ctr"/>
            <a:r>
              <a:rPr lang="pt-PT" sz="2000">
                <a:solidFill>
                  <a:srgbClr val="1D1A55"/>
                </a:solidFill>
                <a:latin typeface="Open Sans" pitchFamily="2" charset="0"/>
                <a:ea typeface="Open Sans" pitchFamily="2" charset="0"/>
                <a:cs typeface="Open Sans" pitchFamily="2" charset="0"/>
              </a:rPr>
              <a:t>à saúde e garantir o acesso a serviços médicos de qualidade a pessoas em situação de vulnerabilidade e às suas comunidades.</a:t>
            </a:r>
          </a:p>
        </p:txBody>
      </p:sp>
      <p:sp>
        <p:nvSpPr>
          <p:cNvPr id="12" name="Google Shape;58;p2">
            <a:extLst>
              <a:ext uri="{FF2B5EF4-FFF2-40B4-BE49-F238E27FC236}">
                <a16:creationId xmlns:a16="http://schemas.microsoft.com/office/drawing/2014/main" id="{4B32420B-6464-EE43-86B7-6B035DD3E8F5}"/>
              </a:ext>
            </a:extLst>
          </p:cNvPr>
          <p:cNvSpPr txBox="1">
            <a:spLocks/>
          </p:cNvSpPr>
          <p:nvPr/>
        </p:nvSpPr>
        <p:spPr>
          <a:xfrm>
            <a:off x="10060613" y="5002855"/>
            <a:ext cx="3834766" cy="505267"/>
          </a:xfrm>
          <a:prstGeom prst="rect">
            <a:avLst/>
          </a:prstGeom>
          <a:noFill/>
          <a:ln>
            <a:noFill/>
          </a:ln>
        </p:spPr>
        <p:txBody>
          <a:bodyPr spcFirstLastPara="1" wrap="square" lIns="0" tIns="127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050" b="0" i="0" u="none" strike="noStrike" cap="none">
                <a:solidFill>
                  <a:srgbClr val="E9521E"/>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360680" marR="5080" indent="-348615" algn="ctr"/>
            <a:r>
              <a:rPr lang="pt-PT" sz="3200">
                <a:solidFill>
                  <a:srgbClr val="002060"/>
                </a:solidFill>
                <a:latin typeface="Anton"/>
                <a:ea typeface="Anton"/>
                <a:cs typeface="Anton"/>
                <a:sym typeface="Anton"/>
              </a:rPr>
              <a:t>VISÃO</a:t>
            </a:r>
          </a:p>
        </p:txBody>
      </p:sp>
      <p:sp>
        <p:nvSpPr>
          <p:cNvPr id="13" name="Google Shape;59;p2">
            <a:extLst>
              <a:ext uri="{FF2B5EF4-FFF2-40B4-BE49-F238E27FC236}">
                <a16:creationId xmlns:a16="http://schemas.microsoft.com/office/drawing/2014/main" id="{6E03FB23-DC31-C05F-AB4F-6DF9886CD71B}"/>
              </a:ext>
            </a:extLst>
          </p:cNvPr>
          <p:cNvSpPr txBox="1"/>
          <p:nvPr/>
        </p:nvSpPr>
        <p:spPr>
          <a:xfrm>
            <a:off x="9158658" y="5704202"/>
            <a:ext cx="5692121" cy="2167260"/>
          </a:xfrm>
          <a:prstGeom prst="rect">
            <a:avLst/>
          </a:prstGeom>
          <a:noFill/>
          <a:ln>
            <a:noFill/>
          </a:ln>
        </p:spPr>
        <p:txBody>
          <a:bodyPr spcFirstLastPara="1" wrap="square" lIns="0" tIns="12700" rIns="0" bIns="0" anchor="t" anchorCtr="0">
            <a:spAutoFit/>
          </a:bodyPr>
          <a:lstStyle/>
          <a:p>
            <a:pPr algn="ctr"/>
            <a:r>
              <a:rPr lang="pt-PT" sz="2000">
                <a:solidFill>
                  <a:srgbClr val="1D1A55"/>
                </a:solidFill>
                <a:latin typeface="Open Sans" pitchFamily="2" charset="0"/>
                <a:ea typeface="Open Sans" pitchFamily="2" charset="0"/>
                <a:cs typeface="Open Sans" pitchFamily="2" charset="0"/>
              </a:rPr>
              <a:t>Todos têm o direito de aceder ao padrão mais elevado de cuidados de saúde, seja física ou mental. A nossa visão corresponde </a:t>
            </a:r>
          </a:p>
          <a:p>
            <a:pPr algn="ctr"/>
            <a:r>
              <a:rPr lang="pt-PT" sz="2000">
                <a:solidFill>
                  <a:srgbClr val="1D1A55"/>
                </a:solidFill>
                <a:latin typeface="Open Sans" pitchFamily="2" charset="0"/>
                <a:ea typeface="Open Sans" pitchFamily="2" charset="0"/>
                <a:cs typeface="Open Sans" pitchFamily="2" charset="0"/>
              </a:rPr>
              <a:t>a um mundo onde todas as pessoas têm </a:t>
            </a:r>
          </a:p>
          <a:p>
            <a:pPr algn="ctr"/>
            <a:r>
              <a:rPr lang="pt-PT" sz="2000">
                <a:solidFill>
                  <a:srgbClr val="1D1A55"/>
                </a:solidFill>
                <a:latin typeface="Open Sans" pitchFamily="2" charset="0"/>
                <a:ea typeface="Open Sans" pitchFamily="2" charset="0"/>
                <a:cs typeface="Open Sans" pitchFamily="2" charset="0"/>
              </a:rPr>
              <a:t>acesso a cuidados de saúde: um mundo onde a saúde é reconhecida como um direito fundamental de todos.  </a:t>
            </a:r>
          </a:p>
        </p:txBody>
      </p:sp>
      <p:sp>
        <p:nvSpPr>
          <p:cNvPr id="14" name="Google Shape;58;p2">
            <a:extLst>
              <a:ext uri="{FF2B5EF4-FFF2-40B4-BE49-F238E27FC236}">
                <a16:creationId xmlns:a16="http://schemas.microsoft.com/office/drawing/2014/main" id="{E2CFD549-3D7A-B650-F79C-5E4A3F10AFD4}"/>
              </a:ext>
            </a:extLst>
          </p:cNvPr>
          <p:cNvSpPr txBox="1">
            <a:spLocks/>
          </p:cNvSpPr>
          <p:nvPr/>
        </p:nvSpPr>
        <p:spPr>
          <a:xfrm>
            <a:off x="10087335" y="8169592"/>
            <a:ext cx="3834766" cy="505267"/>
          </a:xfrm>
          <a:prstGeom prst="rect">
            <a:avLst/>
          </a:prstGeom>
          <a:noFill/>
          <a:ln>
            <a:noFill/>
          </a:ln>
        </p:spPr>
        <p:txBody>
          <a:bodyPr spcFirstLastPara="1" wrap="square" lIns="0" tIns="127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050" b="0" i="0" u="none" strike="noStrike" cap="none">
                <a:solidFill>
                  <a:srgbClr val="E9521E"/>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360680" marR="5080" indent="-348615" algn="ctr"/>
            <a:r>
              <a:rPr lang="pt-PT" sz="3200">
                <a:solidFill>
                  <a:srgbClr val="002060"/>
                </a:solidFill>
                <a:latin typeface="Anton"/>
                <a:ea typeface="Anton"/>
                <a:cs typeface="Anton"/>
                <a:sym typeface="Anton"/>
              </a:rPr>
              <a:t>VALORES</a:t>
            </a:r>
          </a:p>
        </p:txBody>
      </p:sp>
      <p:sp>
        <p:nvSpPr>
          <p:cNvPr id="15" name="Google Shape;59;p2">
            <a:extLst>
              <a:ext uri="{FF2B5EF4-FFF2-40B4-BE49-F238E27FC236}">
                <a16:creationId xmlns:a16="http://schemas.microsoft.com/office/drawing/2014/main" id="{B8B84A89-0946-F2F8-654F-8CC95961E178}"/>
              </a:ext>
            </a:extLst>
          </p:cNvPr>
          <p:cNvSpPr txBox="1"/>
          <p:nvPr/>
        </p:nvSpPr>
        <p:spPr>
          <a:xfrm>
            <a:off x="9145075" y="8763250"/>
            <a:ext cx="5692121" cy="628377"/>
          </a:xfrm>
          <a:prstGeom prst="rect">
            <a:avLst/>
          </a:prstGeom>
          <a:noFill/>
          <a:ln>
            <a:noFill/>
          </a:ln>
        </p:spPr>
        <p:txBody>
          <a:bodyPr spcFirstLastPara="1" wrap="square" lIns="0" tIns="12700" rIns="0" bIns="0" anchor="t" anchorCtr="0">
            <a:spAutoFit/>
          </a:bodyPr>
          <a:lstStyle/>
          <a:p>
            <a:pPr algn="ctr"/>
            <a:r>
              <a:rPr lang="pt-PT" sz="2000">
                <a:solidFill>
                  <a:srgbClr val="1D1A55"/>
                </a:solidFill>
                <a:latin typeface="Open Sans" pitchFamily="2" charset="0"/>
                <a:ea typeface="Open Sans" pitchFamily="2" charset="0"/>
                <a:cs typeface="Open Sans" pitchFamily="2" charset="0"/>
              </a:rPr>
              <a:t>Ativismo, Empoderamento, Justiça Social, Independência, Equilíbrio.</a:t>
            </a:r>
          </a:p>
        </p:txBody>
      </p:sp>
    </p:spTree>
    <p:extLst>
      <p:ext uri="{BB962C8B-B14F-4D97-AF65-F5344CB8AC3E}">
        <p14:creationId xmlns:p14="http://schemas.microsoft.com/office/powerpoint/2010/main" val="341249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4" name="object 4"/>
          <p:cNvSpPr txBox="1"/>
          <p:nvPr/>
        </p:nvSpPr>
        <p:spPr>
          <a:xfrm>
            <a:off x="881774" y="2832100"/>
            <a:ext cx="13357070" cy="6665927"/>
          </a:xfrm>
          <a:prstGeom prst="rect">
            <a:avLst/>
          </a:prstGeom>
        </p:spPr>
        <p:txBody>
          <a:bodyPr vert="horz" wrap="square" lIns="0" tIns="12700" rIns="0" bIns="0" rtlCol="0">
            <a:spAutoFit/>
          </a:bodyPr>
          <a:lstStyle/>
          <a:p>
            <a:pPr>
              <a:spcBef>
                <a:spcPts val="100"/>
              </a:spcBef>
            </a:pPr>
            <a:endParaRPr lang="pt-PT" sz="28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a:spcBef>
                <a:spcPts val="100"/>
              </a:spcBef>
            </a:pPr>
            <a:endParaRPr lang="pt-PT" sz="40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marL="571500" indent="-571500">
              <a:spcBef>
                <a:spcPts val="100"/>
              </a:spcBef>
              <a:buFont typeface="Wingdings" pitchFamily="2" charset="2"/>
              <a:buChar char="Ø"/>
            </a:pPr>
            <a:r>
              <a:rPr lang="pt-PT" sz="40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rPr>
              <a:t>Ir a onde outros não vão</a:t>
            </a:r>
          </a:p>
          <a:p>
            <a:pPr marL="571500" indent="-571500">
              <a:spcBef>
                <a:spcPts val="100"/>
              </a:spcBef>
              <a:buFont typeface="Wingdings" pitchFamily="2" charset="2"/>
              <a:buChar char="Ø"/>
            </a:pPr>
            <a:endParaRPr lang="pt-PT" sz="40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marL="571500" indent="-571500">
              <a:spcBef>
                <a:spcPts val="100"/>
              </a:spcBef>
              <a:buFont typeface="Wingdings" pitchFamily="2" charset="2"/>
              <a:buChar char="Ø"/>
            </a:pPr>
            <a:r>
              <a:rPr lang="pt-PT" sz="40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Testemunhar o intolerável</a:t>
            </a:r>
          </a:p>
          <a:p>
            <a:pPr marL="571500" indent="-571500">
              <a:spcBef>
                <a:spcPts val="100"/>
              </a:spcBef>
              <a:buFont typeface="Wingdings" pitchFamily="2" charset="2"/>
              <a:buChar char="Ø"/>
            </a:pPr>
            <a:endParaRPr lang="pt-PT" sz="40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endParaRPr>
          </a:p>
          <a:p>
            <a:pPr marL="571500" indent="-571500">
              <a:spcBef>
                <a:spcPts val="100"/>
              </a:spcBef>
              <a:buFont typeface="Wingdings" pitchFamily="2" charset="2"/>
              <a:buChar char="Ø"/>
            </a:pPr>
            <a:r>
              <a:rPr lang="pt-PT" sz="40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Trabalhar benevolamente</a:t>
            </a:r>
          </a:p>
          <a:p>
            <a:pPr>
              <a:spcBef>
                <a:spcPts val="100"/>
              </a:spcBef>
            </a:pPr>
            <a:endParaRPr lang="pt-PT" sz="40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endParaRPr>
          </a:p>
          <a:p>
            <a:pPr>
              <a:spcBef>
                <a:spcPts val="100"/>
              </a:spcBef>
            </a:pPr>
            <a:endParaRPr lang="pt-PT" sz="40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endParaRPr>
          </a:p>
          <a:p>
            <a:pPr>
              <a:spcBef>
                <a:spcPts val="100"/>
              </a:spcBef>
            </a:pPr>
            <a:endParaRPr lang="pt-PT" sz="28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endParaRPr>
          </a:p>
          <a:p>
            <a:pPr>
              <a:spcBef>
                <a:spcPts val="100"/>
              </a:spcBef>
            </a:pPr>
            <a:br>
              <a:rPr lang="fr-FR" sz="1600" dirty="0">
                <a:latin typeface="Open Sans" panose="020B0606030504020204" pitchFamily="34" charset="0"/>
                <a:ea typeface="Open Sans" panose="020B0606030504020204" pitchFamily="34" charset="0"/>
                <a:cs typeface="Open Sans" panose="020B0606030504020204" pitchFamily="34" charset="0"/>
              </a:rPr>
            </a:br>
            <a:endParaRPr lang="fr-FR" sz="1600" dirty="0">
              <a:latin typeface="Open Sans" panose="020B0606030504020204" pitchFamily="34" charset="0"/>
              <a:ea typeface="Open Sans" panose="020B0606030504020204" pitchFamily="34" charset="0"/>
              <a:cs typeface="Open Sans" panose="020B0606030504020204" pitchFamily="34" charset="0"/>
            </a:endParaRPr>
          </a:p>
          <a:p>
            <a:pPr marL="12700" marR="5080" algn="ctr">
              <a:lnSpc>
                <a:spcPct val="100000"/>
              </a:lnSpc>
            </a:pPr>
            <a:endParaRPr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5</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4">
            <a:extLst>
              <a:ext uri="{FF2B5EF4-FFF2-40B4-BE49-F238E27FC236}">
                <a16:creationId xmlns:a16="http://schemas.microsoft.com/office/drawing/2014/main" id="{726A4A8B-B32B-37B6-09D9-BC4114251B1D}"/>
              </a:ext>
            </a:extLst>
          </p:cNvPr>
          <p:cNvSpPr/>
          <p:nvPr/>
        </p:nvSpPr>
        <p:spPr>
          <a:xfrm>
            <a:off x="4716714" y="1254335"/>
            <a:ext cx="6015265" cy="830997"/>
          </a:xfrm>
          <a:custGeom>
            <a:avLst/>
            <a:gdLst/>
            <a:ahLst/>
            <a:cxnLst/>
            <a:rect l="l" t="t" r="r" b="b"/>
            <a:pathLst>
              <a:path w="3968750" h="484505">
                <a:moveTo>
                  <a:pt x="3968635" y="0"/>
                </a:moveTo>
                <a:lnTo>
                  <a:pt x="0" y="0"/>
                </a:lnTo>
                <a:lnTo>
                  <a:pt x="0" y="484098"/>
                </a:lnTo>
                <a:lnTo>
                  <a:pt x="3968635" y="484098"/>
                </a:lnTo>
                <a:lnTo>
                  <a:pt x="3968635" y="0"/>
                </a:lnTo>
                <a:close/>
              </a:path>
            </a:pathLst>
          </a:custGeom>
          <a:solidFill>
            <a:srgbClr val="1D1955"/>
          </a:solidFill>
        </p:spPr>
        <p:txBody>
          <a:bodyPr wrap="square" lIns="0" tIns="0" rIns="0" bIns="0" rtlCol="0"/>
          <a:lstStyle/>
          <a:p>
            <a:endParaRPr dirty="0"/>
          </a:p>
        </p:txBody>
      </p:sp>
      <p:sp>
        <p:nvSpPr>
          <p:cNvPr id="8" name="ZoneTexte 13">
            <a:extLst>
              <a:ext uri="{FF2B5EF4-FFF2-40B4-BE49-F238E27FC236}">
                <a16:creationId xmlns:a16="http://schemas.microsoft.com/office/drawing/2014/main" id="{D85565F1-A4DF-7CAE-3C61-A66F7B8CE405}"/>
              </a:ext>
            </a:extLst>
          </p:cNvPr>
          <p:cNvSpPr txBox="1"/>
          <p:nvPr/>
        </p:nvSpPr>
        <p:spPr>
          <a:xfrm>
            <a:off x="4460620" y="1430823"/>
            <a:ext cx="5682892" cy="1569660"/>
          </a:xfrm>
          <a:prstGeom prst="rect">
            <a:avLst/>
          </a:prstGeom>
          <a:noFill/>
        </p:spPr>
        <p:txBody>
          <a:bodyPr wrap="square">
            <a:spAutoFit/>
          </a:bodyPr>
          <a:lstStyle/>
          <a:p>
            <a:pPr algn="ctr"/>
            <a:r>
              <a:rPr lang="fr-FR" sz="4800" dirty="0">
                <a:solidFill>
                  <a:schemeClr val="bg1"/>
                </a:solidFill>
                <a:latin typeface="Anton" pitchFamily="2" charset="77"/>
              </a:rPr>
              <a:t>     </a:t>
            </a:r>
            <a:r>
              <a:rPr lang="fr-FR" sz="4800" dirty="0" err="1">
                <a:solidFill>
                  <a:schemeClr val="bg1"/>
                </a:solidFill>
                <a:latin typeface="Anton" pitchFamily="2" charset="77"/>
              </a:rPr>
              <a:t>Lema</a:t>
            </a:r>
            <a:r>
              <a:rPr lang="fr-FR" sz="4800" dirty="0">
                <a:solidFill>
                  <a:schemeClr val="bg1"/>
                </a:solidFill>
                <a:latin typeface="Anton" pitchFamily="2" charset="77"/>
              </a:rPr>
              <a:t> </a:t>
            </a:r>
            <a:r>
              <a:rPr lang="fr-FR" sz="4800" dirty="0" err="1">
                <a:solidFill>
                  <a:schemeClr val="bg1"/>
                </a:solidFill>
                <a:latin typeface="Anton" pitchFamily="2" charset="77"/>
              </a:rPr>
              <a:t>Fundacional</a:t>
            </a:r>
            <a:endParaRPr lang="fr-FR" sz="4800" dirty="0">
              <a:solidFill>
                <a:schemeClr val="bg1"/>
              </a:solidFill>
              <a:latin typeface="Anton" pitchFamily="2" charset="77"/>
            </a:endParaRPr>
          </a:p>
          <a:p>
            <a:pPr algn="ctr"/>
            <a:r>
              <a:rPr lang="fr-FR" sz="4800" dirty="0">
                <a:solidFill>
                  <a:schemeClr val="bg1"/>
                </a:solidFill>
                <a:latin typeface="Anton" pitchFamily="2" charset="77"/>
              </a:rPr>
              <a:t> </a:t>
            </a:r>
            <a:endParaRPr lang="fr-FR" sz="4800" dirty="0">
              <a:solidFill>
                <a:schemeClr val="bg1"/>
              </a:solidFill>
            </a:endParaRPr>
          </a:p>
        </p:txBody>
      </p:sp>
    </p:spTree>
    <p:extLst>
      <p:ext uri="{BB962C8B-B14F-4D97-AF65-F5344CB8AC3E}">
        <p14:creationId xmlns:p14="http://schemas.microsoft.com/office/powerpoint/2010/main" val="2306176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48"/>
        <p:cNvGrpSpPr/>
        <p:nvPr/>
      </p:nvGrpSpPr>
      <p:grpSpPr>
        <a:xfrm>
          <a:off x="0" y="0"/>
          <a:ext cx="0" cy="0"/>
          <a:chOff x="0" y="0"/>
          <a:chExt cx="0" cy="0"/>
        </a:xfrm>
      </p:grpSpPr>
      <p:sp>
        <p:nvSpPr>
          <p:cNvPr id="149" name="Google Shape;149;p7"/>
          <p:cNvSpPr/>
          <p:nvPr/>
        </p:nvSpPr>
        <p:spPr>
          <a:xfrm>
            <a:off x="1902343" y="1024210"/>
            <a:ext cx="11353800" cy="1228678"/>
          </a:xfrm>
          <a:custGeom>
            <a:avLst/>
            <a:gdLst/>
            <a:ahLst/>
            <a:cxnLst/>
            <a:rect l="l" t="t" r="r" b="b"/>
            <a:pathLst>
              <a:path w="3968750" h="484505" extrusionOk="0">
                <a:moveTo>
                  <a:pt x="3968635" y="0"/>
                </a:moveTo>
                <a:lnTo>
                  <a:pt x="0" y="0"/>
                </a:lnTo>
                <a:lnTo>
                  <a:pt x="0" y="484098"/>
                </a:lnTo>
                <a:lnTo>
                  <a:pt x="3968635" y="484098"/>
                </a:lnTo>
                <a:lnTo>
                  <a:pt x="3968635" y="0"/>
                </a:lnTo>
                <a:close/>
              </a:path>
            </a:pathLst>
          </a:custGeom>
          <a:solidFill>
            <a:srgbClr val="1D195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 name="Google Shape;150;p7"/>
          <p:cNvSpPr txBox="1"/>
          <p:nvPr/>
        </p:nvSpPr>
        <p:spPr>
          <a:xfrm>
            <a:off x="6140506" y="2986030"/>
            <a:ext cx="3175635" cy="764312"/>
          </a:xfrm>
          <a:prstGeom prst="rect">
            <a:avLst/>
          </a:prstGeom>
          <a:noFill/>
          <a:ln>
            <a:noFill/>
          </a:ln>
        </p:spPr>
        <p:txBody>
          <a:bodyPr spcFirstLastPara="1" wrap="square" lIns="0" tIns="12700" rIns="0" bIns="0" anchor="t" anchorCtr="0">
            <a:spAutoFit/>
          </a:bodyPr>
          <a:lstStyle/>
          <a:p>
            <a:pPr marL="0" marR="0" lvl="0" indent="0" algn="ctr" rtl="0">
              <a:lnSpc>
                <a:spcPct val="100000"/>
              </a:lnSpc>
              <a:spcBef>
                <a:spcPts val="0"/>
              </a:spcBef>
              <a:spcAft>
                <a:spcPts val="0"/>
              </a:spcAft>
              <a:buNone/>
            </a:pPr>
            <a:r>
              <a:rPr lang="pt-PT" sz="2400" b="1">
                <a:solidFill>
                  <a:srgbClr val="1D1955"/>
                </a:solidFill>
                <a:latin typeface="Open Sans ExtraBold"/>
                <a:ea typeface="Open Sans ExtraBold"/>
                <a:cs typeface="Open Sans ExtraBold"/>
                <a:sym typeface="Open Sans ExtraBold"/>
              </a:rPr>
              <a:t>EM MOÇAMBIQUE </a:t>
            </a:r>
            <a:endParaRPr/>
          </a:p>
          <a:p>
            <a:pPr marL="0" marR="0" lvl="0" indent="0" algn="ctr" rtl="0">
              <a:lnSpc>
                <a:spcPct val="100000"/>
              </a:lnSpc>
              <a:spcBef>
                <a:spcPts val="100"/>
              </a:spcBef>
              <a:spcAft>
                <a:spcPts val="0"/>
              </a:spcAft>
              <a:buNone/>
            </a:pPr>
            <a:r>
              <a:rPr lang="pt-PT" sz="2400" b="1">
                <a:solidFill>
                  <a:srgbClr val="1D1955"/>
                </a:solidFill>
                <a:latin typeface="Open Sans ExtraBold"/>
                <a:ea typeface="Open Sans ExtraBold"/>
                <a:cs typeface="Open Sans ExtraBold"/>
                <a:sym typeface="Open Sans ExtraBold"/>
              </a:rPr>
              <a:t>E GUINÉ-BISSAU</a:t>
            </a:r>
            <a:endParaRPr/>
          </a:p>
        </p:txBody>
      </p:sp>
      <p:sp>
        <p:nvSpPr>
          <p:cNvPr id="151" name="Google Shape;151;p7"/>
          <p:cNvSpPr txBox="1"/>
          <p:nvPr/>
        </p:nvSpPr>
        <p:spPr>
          <a:xfrm>
            <a:off x="6140506" y="3973621"/>
            <a:ext cx="4028253" cy="2194832"/>
          </a:xfrm>
          <a:prstGeom prst="rect">
            <a:avLst/>
          </a:prstGeom>
          <a:noFill/>
          <a:ln>
            <a:noFill/>
          </a:ln>
        </p:spPr>
        <p:txBody>
          <a:bodyPr spcFirstLastPara="1" wrap="square" lIns="0" tIns="7600" rIns="0" bIns="0" anchor="t" anchorCtr="0">
            <a:spAutoFit/>
          </a:bodyPr>
          <a:lstStyle/>
          <a:p>
            <a:pPr marL="0" marR="0" lvl="0" indent="0" algn="l" rtl="0">
              <a:lnSpc>
                <a:spcPct val="150000"/>
              </a:lnSpc>
              <a:spcBef>
                <a:spcPts val="0"/>
              </a:spcBef>
              <a:spcAft>
                <a:spcPts val="0"/>
              </a:spcAft>
              <a:buNone/>
            </a:pPr>
            <a:r>
              <a:rPr lang="pt-PT" sz="1800" b="1">
                <a:solidFill>
                  <a:srgbClr val="000000"/>
                </a:solidFill>
                <a:latin typeface="Open Sans"/>
                <a:ea typeface="Open Sans"/>
                <a:cs typeface="Open Sans"/>
                <a:sym typeface="Open Sans"/>
              </a:rPr>
              <a:t>Centramo-nos no combate a…</a:t>
            </a:r>
            <a:endParaRPr/>
          </a:p>
          <a:p>
            <a:pPr marL="285750" marR="0" lvl="0" indent="-285750" algn="l" rtl="0">
              <a:lnSpc>
                <a:spcPct val="150000"/>
              </a:lnSpc>
              <a:spcBef>
                <a:spcPts val="600"/>
              </a:spcBef>
              <a:spcAft>
                <a:spcPts val="0"/>
              </a:spcAft>
              <a:buClr>
                <a:srgbClr val="000000"/>
              </a:buClr>
              <a:buSzPts val="1800"/>
              <a:buFont typeface="Arial"/>
              <a:buChar char="•"/>
            </a:pPr>
            <a:r>
              <a:rPr lang="pt-PT" sz="1800">
                <a:solidFill>
                  <a:srgbClr val="000000"/>
                </a:solidFill>
                <a:latin typeface="Open Sans"/>
                <a:ea typeface="Open Sans"/>
                <a:cs typeface="Open Sans"/>
                <a:sym typeface="Open Sans"/>
              </a:rPr>
              <a:t>Doenças relacionadas com a pobreza, como doenças infeciosas.</a:t>
            </a:r>
            <a:endParaRPr/>
          </a:p>
          <a:p>
            <a:pPr marL="285750" marR="0" lvl="0" indent="-285750" algn="l" rtl="0">
              <a:lnSpc>
                <a:spcPct val="150000"/>
              </a:lnSpc>
              <a:spcBef>
                <a:spcPts val="600"/>
              </a:spcBef>
              <a:spcAft>
                <a:spcPts val="0"/>
              </a:spcAft>
              <a:buClr>
                <a:srgbClr val="000000"/>
              </a:buClr>
              <a:buSzPts val="1800"/>
              <a:buFont typeface="Arial"/>
              <a:buChar char="•"/>
            </a:pPr>
            <a:r>
              <a:rPr lang="pt-PT" sz="1800">
                <a:solidFill>
                  <a:srgbClr val="000000"/>
                </a:solidFill>
                <a:latin typeface="Open Sans"/>
                <a:ea typeface="Open Sans"/>
                <a:cs typeface="Open Sans"/>
                <a:sym typeface="Open Sans"/>
              </a:rPr>
              <a:t>Vigilância materno infantil e vacinação. </a:t>
            </a:r>
            <a:endParaRPr/>
          </a:p>
        </p:txBody>
      </p:sp>
      <p:sp>
        <p:nvSpPr>
          <p:cNvPr id="152" name="Google Shape;152;p7"/>
          <p:cNvSpPr txBox="1"/>
          <p:nvPr/>
        </p:nvSpPr>
        <p:spPr>
          <a:xfrm>
            <a:off x="1004524" y="3006185"/>
            <a:ext cx="2850130" cy="382156"/>
          </a:xfrm>
          <a:prstGeom prst="rect">
            <a:avLst/>
          </a:prstGeom>
          <a:noFill/>
          <a:ln>
            <a:noFill/>
          </a:ln>
        </p:spPr>
        <p:txBody>
          <a:bodyPr spcFirstLastPara="1" wrap="square" lIns="0" tIns="12700" rIns="0" bIns="0" anchor="t" anchorCtr="0">
            <a:spAutoFit/>
          </a:bodyPr>
          <a:lstStyle/>
          <a:p>
            <a:pPr marL="0" marR="0" lvl="0" indent="0" algn="ctr" rtl="0">
              <a:lnSpc>
                <a:spcPct val="100000"/>
              </a:lnSpc>
              <a:spcBef>
                <a:spcPts val="0"/>
              </a:spcBef>
              <a:spcAft>
                <a:spcPts val="0"/>
              </a:spcAft>
              <a:buNone/>
            </a:pPr>
            <a:r>
              <a:rPr lang="pt-PT" sz="2400" b="1">
                <a:solidFill>
                  <a:srgbClr val="1D1955"/>
                </a:solidFill>
                <a:latin typeface="Open Sans ExtraBold"/>
                <a:ea typeface="Open Sans ExtraBold"/>
                <a:cs typeface="Open Sans ExtraBold"/>
                <a:sym typeface="Open Sans ExtraBold"/>
              </a:rPr>
              <a:t>EM PORTUGAL</a:t>
            </a:r>
            <a:endParaRPr/>
          </a:p>
        </p:txBody>
      </p:sp>
      <p:sp>
        <p:nvSpPr>
          <p:cNvPr id="153" name="Google Shape;153;p7"/>
          <p:cNvSpPr txBox="1"/>
          <p:nvPr/>
        </p:nvSpPr>
        <p:spPr>
          <a:xfrm>
            <a:off x="1318536" y="3625972"/>
            <a:ext cx="4322786" cy="4318618"/>
          </a:xfrm>
          <a:prstGeom prst="rect">
            <a:avLst/>
          </a:prstGeom>
          <a:noFill/>
          <a:ln>
            <a:noFill/>
          </a:ln>
        </p:spPr>
        <p:txBody>
          <a:bodyPr spcFirstLastPara="1" wrap="square" lIns="0" tIns="12700" rIns="0" bIns="0" anchor="t" anchorCtr="0">
            <a:spAutoFit/>
          </a:bodyPr>
          <a:lstStyle/>
          <a:p>
            <a:pPr marL="0" marR="0" lvl="0" indent="0" algn="l" rtl="0">
              <a:lnSpc>
                <a:spcPct val="115000"/>
              </a:lnSpc>
              <a:spcBef>
                <a:spcPts val="0"/>
              </a:spcBef>
              <a:spcAft>
                <a:spcPts val="0"/>
              </a:spcAft>
              <a:buNone/>
            </a:pPr>
            <a:r>
              <a:rPr lang="pt-PT" sz="1800" b="1">
                <a:solidFill>
                  <a:srgbClr val="000000"/>
                </a:solidFill>
                <a:latin typeface="Open Sans"/>
                <a:ea typeface="Open Sans"/>
                <a:cs typeface="Open Sans"/>
                <a:sym typeface="Open Sans"/>
              </a:rPr>
              <a:t>Diferentes áreas, como…</a:t>
            </a:r>
            <a:endParaRPr/>
          </a:p>
          <a:p>
            <a:pPr marL="285750" marR="0" lvl="0" indent="-285750" algn="l" rtl="0">
              <a:lnSpc>
                <a:spcPct val="115000"/>
              </a:lnSpc>
              <a:spcBef>
                <a:spcPts val="800"/>
              </a:spcBef>
              <a:spcAft>
                <a:spcPts val="0"/>
              </a:spcAft>
              <a:buClr>
                <a:srgbClr val="000000"/>
              </a:buClr>
              <a:buSzPts val="1800"/>
              <a:buFont typeface="Arial"/>
              <a:buChar char="•"/>
            </a:pPr>
            <a:r>
              <a:rPr lang="pt-PT" sz="1800">
                <a:solidFill>
                  <a:srgbClr val="000000"/>
                </a:solidFill>
                <a:latin typeface="Open Sans"/>
                <a:ea typeface="Open Sans"/>
                <a:cs typeface="Open Sans"/>
                <a:sym typeface="Open Sans"/>
              </a:rPr>
              <a:t>VIH/SIDA</a:t>
            </a:r>
            <a:endParaRPr/>
          </a:p>
          <a:p>
            <a:pPr marL="285750" marR="0" lvl="0" indent="-285750" algn="l" rtl="0">
              <a:lnSpc>
                <a:spcPct val="115000"/>
              </a:lnSpc>
              <a:spcBef>
                <a:spcPts val="800"/>
              </a:spcBef>
              <a:spcAft>
                <a:spcPts val="0"/>
              </a:spcAft>
              <a:buClr>
                <a:srgbClr val="000000"/>
              </a:buClr>
              <a:buSzPts val="1800"/>
              <a:buFont typeface="Arial"/>
              <a:buChar char="•"/>
            </a:pPr>
            <a:r>
              <a:rPr lang="pt-PT" sz="1800">
                <a:solidFill>
                  <a:srgbClr val="000000"/>
                </a:solidFill>
                <a:latin typeface="Open Sans"/>
                <a:ea typeface="Open Sans"/>
                <a:cs typeface="Open Sans"/>
                <a:sym typeface="Open Sans"/>
              </a:rPr>
              <a:t>Doenças crónicas/debilitantes</a:t>
            </a:r>
            <a:endParaRPr/>
          </a:p>
          <a:p>
            <a:pPr marL="285750" marR="0" lvl="0" indent="-285750" algn="l" rtl="0">
              <a:lnSpc>
                <a:spcPct val="115000"/>
              </a:lnSpc>
              <a:spcBef>
                <a:spcPts val="800"/>
              </a:spcBef>
              <a:spcAft>
                <a:spcPts val="0"/>
              </a:spcAft>
              <a:buClr>
                <a:srgbClr val="000000"/>
              </a:buClr>
              <a:buSzPts val="1800"/>
              <a:buFont typeface="Arial"/>
              <a:buChar char="•"/>
            </a:pPr>
            <a:r>
              <a:rPr lang="pt-PT" sz="1800">
                <a:solidFill>
                  <a:srgbClr val="000000"/>
                </a:solidFill>
                <a:latin typeface="Open Sans"/>
                <a:ea typeface="Open Sans"/>
                <a:cs typeface="Open Sans"/>
                <a:sym typeface="Open Sans"/>
              </a:rPr>
              <a:t>Saúde mental</a:t>
            </a:r>
            <a:endParaRPr/>
          </a:p>
          <a:p>
            <a:pPr marL="285750" marR="0" lvl="0" indent="-285750" algn="l" rtl="0">
              <a:lnSpc>
                <a:spcPct val="115000"/>
              </a:lnSpc>
              <a:spcBef>
                <a:spcPts val="800"/>
              </a:spcBef>
              <a:spcAft>
                <a:spcPts val="0"/>
              </a:spcAft>
              <a:buClr>
                <a:srgbClr val="000000"/>
              </a:buClr>
              <a:buSzPts val="1800"/>
              <a:buFont typeface="Arial"/>
              <a:buChar char="•"/>
            </a:pPr>
            <a:r>
              <a:rPr lang="pt-PT" sz="1800">
                <a:solidFill>
                  <a:srgbClr val="000000"/>
                </a:solidFill>
                <a:latin typeface="Open Sans"/>
                <a:ea typeface="Open Sans"/>
                <a:cs typeface="Open Sans"/>
                <a:sym typeface="Open Sans"/>
              </a:rPr>
              <a:t>Falta de acesso a cuidados de saúde </a:t>
            </a:r>
            <a:endParaRPr/>
          </a:p>
          <a:p>
            <a:pPr marL="285750" marR="0" lvl="0" indent="-285750" algn="l" rtl="0">
              <a:lnSpc>
                <a:spcPct val="115000"/>
              </a:lnSpc>
              <a:spcBef>
                <a:spcPts val="800"/>
              </a:spcBef>
              <a:spcAft>
                <a:spcPts val="0"/>
              </a:spcAft>
              <a:buClr>
                <a:srgbClr val="000000"/>
              </a:buClr>
              <a:buSzPts val="1800"/>
              <a:buFont typeface="Arial"/>
              <a:buChar char="•"/>
            </a:pPr>
            <a:r>
              <a:rPr lang="pt-PT" sz="1800">
                <a:solidFill>
                  <a:srgbClr val="000000"/>
                </a:solidFill>
                <a:latin typeface="Open Sans"/>
                <a:ea typeface="Open Sans"/>
                <a:cs typeface="Open Sans"/>
                <a:sym typeface="Open Sans"/>
              </a:rPr>
              <a:t>Apoio psicossocial</a:t>
            </a:r>
            <a:endParaRPr/>
          </a:p>
          <a:p>
            <a:pPr marL="285750" marR="0" lvl="0" indent="-285750" algn="l" rtl="0">
              <a:lnSpc>
                <a:spcPct val="115000"/>
              </a:lnSpc>
              <a:spcBef>
                <a:spcPts val="800"/>
              </a:spcBef>
              <a:spcAft>
                <a:spcPts val="0"/>
              </a:spcAft>
              <a:buClr>
                <a:srgbClr val="000000"/>
              </a:buClr>
              <a:buSzPts val="1800"/>
              <a:buFont typeface="Arial"/>
              <a:buChar char="•"/>
            </a:pPr>
            <a:r>
              <a:rPr lang="pt-PT" sz="1800">
                <a:solidFill>
                  <a:srgbClr val="000000"/>
                </a:solidFill>
                <a:latin typeface="Open Sans"/>
                <a:ea typeface="Open Sans"/>
                <a:cs typeface="Open Sans"/>
                <a:sym typeface="Open Sans"/>
              </a:rPr>
              <a:t>Redução de riscos e minimização de danos (RRMD)</a:t>
            </a:r>
            <a:endParaRPr/>
          </a:p>
          <a:p>
            <a:pPr marL="285750" marR="0" lvl="0" indent="-285750" algn="l" rtl="0">
              <a:lnSpc>
                <a:spcPct val="115000"/>
              </a:lnSpc>
              <a:spcBef>
                <a:spcPts val="800"/>
              </a:spcBef>
              <a:spcAft>
                <a:spcPts val="0"/>
              </a:spcAft>
              <a:buClr>
                <a:srgbClr val="000000"/>
              </a:buClr>
              <a:buSzPts val="1800"/>
              <a:buFont typeface="Arial"/>
              <a:buChar char="•"/>
            </a:pPr>
            <a:r>
              <a:rPr lang="pt-PT" sz="1800">
                <a:solidFill>
                  <a:srgbClr val="000000"/>
                </a:solidFill>
                <a:latin typeface="Open Sans"/>
                <a:ea typeface="Open Sans"/>
                <a:cs typeface="Open Sans"/>
                <a:sym typeface="Open Sans"/>
              </a:rPr>
              <a:t>Exclusão social  </a:t>
            </a:r>
            <a:endParaRPr/>
          </a:p>
          <a:p>
            <a:pPr marL="285750" marR="0" lvl="0" indent="-285750" algn="l" rtl="0">
              <a:lnSpc>
                <a:spcPct val="115000"/>
              </a:lnSpc>
              <a:spcBef>
                <a:spcPts val="800"/>
              </a:spcBef>
              <a:spcAft>
                <a:spcPts val="0"/>
              </a:spcAft>
              <a:buClr>
                <a:srgbClr val="000000"/>
              </a:buClr>
              <a:buSzPts val="1800"/>
              <a:buFont typeface="Arial"/>
              <a:buChar char="•"/>
            </a:pPr>
            <a:r>
              <a:rPr lang="pt-PT" sz="1800">
                <a:solidFill>
                  <a:srgbClr val="000000"/>
                </a:solidFill>
                <a:latin typeface="Open Sans"/>
                <a:ea typeface="Open Sans"/>
                <a:cs typeface="Open Sans"/>
                <a:sym typeface="Open Sans"/>
              </a:rPr>
              <a:t>Promoção da saúde e do envelhecimento ativo e saudável. </a:t>
            </a:r>
            <a:endParaRPr sz="1800">
              <a:solidFill>
                <a:schemeClr val="dk1"/>
              </a:solidFill>
              <a:latin typeface="Calibri"/>
              <a:ea typeface="Calibri"/>
              <a:cs typeface="Calibri"/>
              <a:sym typeface="Calibri"/>
            </a:endParaRPr>
          </a:p>
        </p:txBody>
      </p:sp>
      <p:sp>
        <p:nvSpPr>
          <p:cNvPr id="154" name="Google Shape;154;p7"/>
          <p:cNvSpPr/>
          <p:nvPr/>
        </p:nvSpPr>
        <p:spPr>
          <a:xfrm>
            <a:off x="0" y="10234803"/>
            <a:ext cx="15120619" cy="457200"/>
          </a:xfrm>
          <a:custGeom>
            <a:avLst/>
            <a:gdLst/>
            <a:ahLst/>
            <a:cxnLst/>
            <a:rect l="l" t="t" r="r" b="b"/>
            <a:pathLst>
              <a:path w="15120619" h="457200" extrusionOk="0">
                <a:moveTo>
                  <a:pt x="15119997" y="0"/>
                </a:moveTo>
                <a:lnTo>
                  <a:pt x="0" y="0"/>
                </a:lnTo>
                <a:lnTo>
                  <a:pt x="0" y="457200"/>
                </a:lnTo>
                <a:lnTo>
                  <a:pt x="15119997" y="457200"/>
                </a:lnTo>
                <a:lnTo>
                  <a:pt x="15119997" y="0"/>
                </a:lnTo>
                <a:close/>
              </a:path>
            </a:pathLst>
          </a:custGeom>
          <a:solidFill>
            <a:srgbClr val="1D195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 name="Google Shape;155;p7"/>
          <p:cNvSpPr txBox="1">
            <a:spLocks noGrp="1"/>
          </p:cNvSpPr>
          <p:nvPr>
            <p:ph type="sldNum" idx="12"/>
          </p:nvPr>
        </p:nvSpPr>
        <p:spPr>
          <a:xfrm>
            <a:off x="7302066" y="10319284"/>
            <a:ext cx="554354" cy="207749"/>
          </a:xfrm>
          <a:prstGeom prst="rect">
            <a:avLst/>
          </a:prstGeom>
          <a:noFill/>
          <a:ln>
            <a:noFill/>
          </a:ln>
        </p:spPr>
        <p:txBody>
          <a:bodyPr spcFirstLastPara="1" wrap="square" lIns="0" tIns="22850" rIns="0" bIns="0" anchor="t" anchorCtr="0">
            <a:spAutoFit/>
          </a:bodyPr>
          <a:lstStyle/>
          <a:p>
            <a:pPr marL="12700" lvl="0" indent="0" algn="l" rtl="0">
              <a:lnSpc>
                <a:spcPct val="100000"/>
              </a:lnSpc>
              <a:spcBef>
                <a:spcPts val="0"/>
              </a:spcBef>
              <a:spcAft>
                <a:spcPts val="0"/>
              </a:spcAft>
              <a:buNone/>
            </a:pPr>
            <a:r>
              <a:rPr lang="pt-PT">
                <a:latin typeface="Open Sans"/>
                <a:ea typeface="Open Sans"/>
                <a:cs typeface="Open Sans"/>
                <a:sym typeface="Open Sans"/>
              </a:rPr>
              <a:t>Pag. </a:t>
            </a:r>
            <a:fld id="{00000000-1234-1234-1234-123412341234}" type="slidenum">
              <a:rPr lang="pt-PT">
                <a:latin typeface="Open Sans"/>
                <a:ea typeface="Open Sans"/>
                <a:cs typeface="Open Sans"/>
                <a:sym typeface="Open Sans"/>
              </a:rPr>
              <a:t>6</a:t>
            </a:fld>
            <a:endParaRPr>
              <a:latin typeface="Open Sans"/>
              <a:ea typeface="Open Sans"/>
              <a:cs typeface="Open Sans"/>
              <a:sym typeface="Open Sans"/>
            </a:endParaRPr>
          </a:p>
        </p:txBody>
      </p:sp>
      <p:sp>
        <p:nvSpPr>
          <p:cNvPr id="156" name="Google Shape;156;p7"/>
          <p:cNvSpPr txBox="1"/>
          <p:nvPr/>
        </p:nvSpPr>
        <p:spPr>
          <a:xfrm>
            <a:off x="1692883" y="1134669"/>
            <a:ext cx="11772720" cy="11079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PT" sz="6600">
                <a:solidFill>
                  <a:schemeClr val="lt1"/>
                </a:solidFill>
                <a:latin typeface="Anton"/>
                <a:ea typeface="Anton"/>
                <a:cs typeface="Anton"/>
                <a:sym typeface="Anton"/>
              </a:rPr>
              <a:t>AS NOSSAS ÁREAS DE INTERVENÇÃO</a:t>
            </a:r>
            <a:endParaRPr sz="6600">
              <a:solidFill>
                <a:schemeClr val="lt1"/>
              </a:solidFill>
              <a:latin typeface="Calibri"/>
              <a:ea typeface="Calibri"/>
              <a:cs typeface="Calibri"/>
              <a:sym typeface="Calibri"/>
            </a:endParaRPr>
          </a:p>
        </p:txBody>
      </p:sp>
      <p:sp>
        <p:nvSpPr>
          <p:cNvPr id="157" name="Google Shape;157;p7"/>
          <p:cNvSpPr txBox="1"/>
          <p:nvPr/>
        </p:nvSpPr>
        <p:spPr>
          <a:xfrm>
            <a:off x="887299" y="474580"/>
            <a:ext cx="2967355" cy="364202"/>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pt-PT" sz="1100">
                <a:solidFill>
                  <a:srgbClr val="1D1955"/>
                </a:solidFill>
                <a:latin typeface="Anton"/>
                <a:ea typeface="Anton"/>
                <a:cs typeface="Anton"/>
                <a:sym typeface="Anton"/>
              </a:rPr>
              <a:t>MÉDICOS DO MUNDO</a:t>
            </a:r>
            <a:endParaRPr/>
          </a:p>
          <a:p>
            <a:pPr marL="12700" marR="0" lvl="0" indent="0" algn="l" rtl="0">
              <a:lnSpc>
                <a:spcPct val="100000"/>
              </a:lnSpc>
              <a:spcBef>
                <a:spcPts val="100"/>
              </a:spcBef>
              <a:spcAft>
                <a:spcPts val="0"/>
              </a:spcAft>
              <a:buNone/>
            </a:pPr>
            <a:r>
              <a:rPr lang="pt-PT" sz="1100">
                <a:solidFill>
                  <a:srgbClr val="1D1955"/>
                </a:solidFill>
                <a:latin typeface="Anton"/>
                <a:ea typeface="Anton"/>
                <a:cs typeface="Anton"/>
                <a:sym typeface="Anton"/>
              </a:rPr>
              <a:t>LUTAMOS TAMBÉM CONTRA A INJUSTIÇA</a:t>
            </a:r>
            <a:endParaRPr/>
          </a:p>
        </p:txBody>
      </p:sp>
      <p:sp>
        <p:nvSpPr>
          <p:cNvPr id="158" name="Google Shape;158;p7"/>
          <p:cNvSpPr txBox="1"/>
          <p:nvPr/>
        </p:nvSpPr>
        <p:spPr>
          <a:xfrm>
            <a:off x="10745676" y="3664926"/>
            <a:ext cx="3715331" cy="2303195"/>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pt-PT" sz="1800">
                <a:solidFill>
                  <a:srgbClr val="000000"/>
                </a:solidFill>
                <a:latin typeface="Open Sans"/>
                <a:ea typeface="Open Sans"/>
                <a:cs typeface="Open Sans"/>
                <a:sym typeface="Open Sans"/>
              </a:rPr>
              <a:t>Apostamos ainda em ações de advocacy, uma prática e exercício de cidadania que pretende incidir sobre pessoas e entidades com capacidade de influência e decisão política e/ou pública.</a:t>
            </a:r>
            <a:endParaRPr sz="2400">
              <a:solidFill>
                <a:schemeClr val="dk1"/>
              </a:solidFill>
              <a:latin typeface="Calibri"/>
              <a:ea typeface="Calibri"/>
              <a:cs typeface="Calibri"/>
              <a:sym typeface="Calibri"/>
            </a:endParaRPr>
          </a:p>
        </p:txBody>
      </p:sp>
      <p:sp>
        <p:nvSpPr>
          <p:cNvPr id="159" name="Google Shape;159;p7"/>
          <p:cNvSpPr txBox="1"/>
          <p:nvPr/>
        </p:nvSpPr>
        <p:spPr>
          <a:xfrm>
            <a:off x="11601993" y="3083692"/>
            <a:ext cx="2002699" cy="382156"/>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None/>
            </a:pPr>
            <a:r>
              <a:rPr lang="pt-PT" sz="2400" b="1">
                <a:solidFill>
                  <a:srgbClr val="1D1955"/>
                </a:solidFill>
                <a:latin typeface="Open Sans ExtraBold"/>
                <a:ea typeface="Open Sans ExtraBold"/>
                <a:cs typeface="Open Sans ExtraBold"/>
                <a:sym typeface="Open Sans ExtraBold"/>
              </a:rPr>
              <a:t>ADVOCACY</a:t>
            </a:r>
            <a:endParaRPr/>
          </a:p>
        </p:txBody>
      </p:sp>
      <p:sp>
        <p:nvSpPr>
          <p:cNvPr id="160" name="Google Shape;160;p7"/>
          <p:cNvSpPr txBox="1"/>
          <p:nvPr/>
        </p:nvSpPr>
        <p:spPr>
          <a:xfrm>
            <a:off x="8840432" y="6839460"/>
            <a:ext cx="2209109" cy="382156"/>
          </a:xfrm>
          <a:prstGeom prst="rect">
            <a:avLst/>
          </a:prstGeom>
          <a:noFill/>
          <a:ln>
            <a:noFill/>
          </a:ln>
        </p:spPr>
        <p:txBody>
          <a:bodyPr spcFirstLastPara="1" wrap="square" lIns="0" tIns="12700" rIns="0" bIns="0" anchor="t" anchorCtr="0">
            <a:spAutoFit/>
          </a:bodyPr>
          <a:lstStyle/>
          <a:p>
            <a:pPr marL="0" marR="0" lvl="0" indent="0" algn="ctr" rtl="0">
              <a:lnSpc>
                <a:spcPct val="100000"/>
              </a:lnSpc>
              <a:spcBef>
                <a:spcPts val="0"/>
              </a:spcBef>
              <a:spcAft>
                <a:spcPts val="0"/>
              </a:spcAft>
              <a:buNone/>
            </a:pPr>
            <a:r>
              <a:rPr lang="pt-PT" sz="2400" b="1">
                <a:solidFill>
                  <a:srgbClr val="1D1955"/>
                </a:solidFill>
                <a:latin typeface="Open Sans ExtraBold"/>
                <a:ea typeface="Open Sans ExtraBold"/>
                <a:cs typeface="Open Sans ExtraBold"/>
                <a:sym typeface="Open Sans ExtraBold"/>
              </a:rPr>
              <a:t>EMERGÊNCIA</a:t>
            </a:r>
            <a:endParaRPr/>
          </a:p>
        </p:txBody>
      </p:sp>
      <p:sp>
        <p:nvSpPr>
          <p:cNvPr id="161" name="Google Shape;161;p7"/>
          <p:cNvSpPr txBox="1"/>
          <p:nvPr/>
        </p:nvSpPr>
        <p:spPr>
          <a:xfrm>
            <a:off x="7663870" y="7361721"/>
            <a:ext cx="4604063" cy="1366488"/>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pt-PT" sz="1800" dirty="0">
                <a:solidFill>
                  <a:srgbClr val="000000"/>
                </a:solidFill>
                <a:latin typeface="Open Sans"/>
                <a:ea typeface="Open Sans"/>
                <a:cs typeface="Open Sans"/>
                <a:sym typeface="Open Sans"/>
              </a:rPr>
              <a:t>De acordo com as necessidades e possibilidades, respondemos a situações de emergência humanitária, em Portugal ou no estrangeiro. </a:t>
            </a:r>
            <a:endParaRPr sz="2400" dirty="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spAutoFit/>
          </a:bodyPr>
          <a:lstStyle/>
          <a:p>
            <a:pPr marL="12700">
              <a:lnSpc>
                <a:spcPct val="100000"/>
              </a:lnSpc>
              <a:spcBef>
                <a:spcPts val="100"/>
              </a:spcBef>
            </a:pPr>
            <a:r>
              <a:rPr lang="pt-PT" sz="1100" dirty="0">
                <a:solidFill>
                  <a:srgbClr val="1D1955"/>
                </a:solidFill>
                <a:latin typeface="Anton" pitchFamily="2" charset="77"/>
                <a:cs typeface="Calibri"/>
              </a:rPr>
              <a:t>MÉDICOS DO MUNDO</a:t>
            </a:r>
          </a:p>
          <a:p>
            <a:pPr marL="12700">
              <a:lnSpc>
                <a:spcPct val="100000"/>
              </a:lnSpc>
              <a:spcBef>
                <a:spcPts val="100"/>
              </a:spcBef>
            </a:pPr>
            <a:r>
              <a:rPr lang="pt-PT" sz="1100" dirty="0">
                <a:solidFill>
                  <a:srgbClr val="1D1955"/>
                </a:solidFill>
                <a:latin typeface="Anton" pitchFamily="2" charset="77"/>
                <a:cs typeface="Calibri"/>
              </a:rPr>
              <a:t>LUTAMOS TAMBÉM CONTRA A INJUSTIÇA</a:t>
            </a:r>
          </a:p>
        </p:txBody>
      </p:sp>
      <p:sp>
        <p:nvSpPr>
          <p:cNvPr id="4" name="object 4"/>
          <p:cNvSpPr txBox="1"/>
          <p:nvPr/>
        </p:nvSpPr>
        <p:spPr>
          <a:xfrm>
            <a:off x="2573414" y="1669833"/>
            <a:ext cx="13357070" cy="10002738"/>
          </a:xfrm>
          <a:prstGeom prst="rect">
            <a:avLst/>
          </a:prstGeom>
        </p:spPr>
        <p:txBody>
          <a:bodyPr vert="horz" wrap="square" lIns="0" tIns="12700" rIns="0" bIns="0" rtlCol="0">
            <a:spAutoFit/>
          </a:bodyPr>
          <a:lstStyle/>
          <a:p>
            <a:pPr>
              <a:spcBef>
                <a:spcPts val="100"/>
              </a:spcBef>
            </a:pPr>
            <a:endParaRPr lang="pt-PT" sz="28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a:spcBef>
                <a:spcPts val="100"/>
              </a:spcBef>
            </a:pPr>
            <a:endParaRPr lang="pt-PT" sz="4000" dirty="0">
              <a:solidFill>
                <a:srgbClr val="E9521E"/>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a:spcBef>
                <a:spcPts val="100"/>
              </a:spcBef>
            </a:pPr>
            <a:endParaRPr lang="pt-PT" sz="40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endParaRPr>
          </a:p>
          <a:p>
            <a:pPr>
              <a:spcBef>
                <a:spcPts val="100"/>
              </a:spcBef>
            </a:pPr>
            <a:r>
              <a:rPr lang="pt-PT" sz="40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Nunca vi um alentejano a cantar sozinho</a:t>
            </a:r>
          </a:p>
          <a:p>
            <a:pPr>
              <a:spcBef>
                <a:spcPts val="100"/>
              </a:spcBef>
            </a:pPr>
            <a:r>
              <a:rPr lang="pt-PT" sz="40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com egoísmo de fonte.</a:t>
            </a:r>
          </a:p>
          <a:p>
            <a:pPr>
              <a:spcBef>
                <a:spcPts val="100"/>
              </a:spcBef>
            </a:pPr>
            <a:r>
              <a:rPr lang="pt-PT" sz="40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Quando sente voos na garganta,</a:t>
            </a:r>
            <a:br>
              <a:rPr lang="pt-PT" sz="40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br>
            <a:r>
              <a:rPr lang="pt-PT" sz="40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desce ao caminho</a:t>
            </a:r>
            <a:br>
              <a:rPr lang="pt-PT" sz="40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br>
            <a:r>
              <a:rPr lang="pt-PT" sz="40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da solidão do seu monte,</a:t>
            </a:r>
            <a:br>
              <a:rPr lang="pt-PT" sz="40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br>
            <a:r>
              <a:rPr lang="pt-PT" sz="40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e canta</a:t>
            </a:r>
            <a:br>
              <a:rPr lang="pt-PT" sz="40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br>
            <a:r>
              <a:rPr lang="pt-PT" sz="40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em coro com a família do vizinho.</a:t>
            </a:r>
          </a:p>
          <a:p>
            <a:pPr>
              <a:spcBef>
                <a:spcPts val="100"/>
              </a:spcBef>
            </a:pPr>
            <a:endParaRPr lang="pt-PT" sz="4000" b="1" i="1" dirty="0">
              <a:solidFill>
                <a:srgbClr val="E9521E"/>
              </a:solidFill>
              <a:effectLst/>
              <a:latin typeface="Open Sans Extrabold" panose="020B0906030804020204" pitchFamily="34" charset="0"/>
              <a:ea typeface="Open Sans" panose="020B0606030504020204" pitchFamily="34" charset="0"/>
              <a:cs typeface="Open Sans Extrabold" panose="020B0906030804020204" pitchFamily="34" charset="0"/>
            </a:endParaRPr>
          </a:p>
          <a:p>
            <a:pPr>
              <a:spcBef>
                <a:spcPts val="100"/>
              </a:spcBef>
            </a:pPr>
            <a:r>
              <a:rPr lang="pt-PT" sz="2800" b="1" i="1"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rPr>
              <a:t>                                                        </a:t>
            </a:r>
            <a:r>
              <a:rPr lang="pt-PT" sz="2800" b="1" i="1" dirty="0">
                <a:solidFill>
                  <a:srgbClr val="E9521E"/>
                </a:solidFill>
                <a:effectLst/>
                <a:latin typeface="Open Sans Extrabold" panose="020B0906030804020204" pitchFamily="34" charset="0"/>
                <a:ea typeface="Open Sans" panose="020B0606030504020204" pitchFamily="34" charset="0"/>
                <a:cs typeface="Open Sans Extrabold" panose="020B0906030804020204" pitchFamily="34" charset="0"/>
              </a:rPr>
              <a:t>(José Gomes Ferreira)</a:t>
            </a:r>
            <a:br>
              <a:rPr lang="pt-PT" sz="2800" b="1" i="1" dirty="0">
                <a:solidFill>
                  <a:srgbClr val="333333"/>
                </a:solidFill>
                <a:effectLst/>
                <a:latin typeface="Times New Roman" panose="02020603050405020304" pitchFamily="18" charset="0"/>
              </a:rPr>
            </a:br>
            <a:endParaRPr lang="pt-PT" sz="2800" b="0" i="0" dirty="0">
              <a:solidFill>
                <a:srgbClr val="333333"/>
              </a:solidFill>
              <a:effectLst/>
              <a:latin typeface="Trebuchet" panose="020B0603020202020204" pitchFamily="34" charset="0"/>
            </a:endParaRPr>
          </a:p>
          <a:p>
            <a:pPr>
              <a:spcBef>
                <a:spcPts val="100"/>
              </a:spcBef>
            </a:pPr>
            <a:endParaRPr lang="pt-PT" sz="40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endParaRPr>
          </a:p>
          <a:p>
            <a:pPr>
              <a:spcBef>
                <a:spcPts val="100"/>
              </a:spcBef>
            </a:pPr>
            <a:endParaRPr lang="pt-PT" sz="40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endParaRPr>
          </a:p>
          <a:p>
            <a:pPr>
              <a:spcBef>
                <a:spcPts val="100"/>
              </a:spcBef>
            </a:pPr>
            <a:endParaRPr lang="pt-PT" sz="2800" dirty="0">
              <a:solidFill>
                <a:srgbClr val="E9521E"/>
              </a:solidFill>
              <a:latin typeface="Open Sans Extrabold" panose="020B0906030804020204" pitchFamily="34" charset="0"/>
              <a:ea typeface="Open Sans" panose="020B0606030504020204" pitchFamily="34" charset="0"/>
              <a:cs typeface="Open Sans Extrabold" panose="020B0906030804020204" pitchFamily="34" charset="0"/>
            </a:endParaRPr>
          </a:p>
          <a:p>
            <a:pPr>
              <a:spcBef>
                <a:spcPts val="100"/>
              </a:spcBef>
            </a:pPr>
            <a:br>
              <a:rPr lang="fr-FR" sz="1600" dirty="0">
                <a:latin typeface="Open Sans" panose="020B0606030504020204" pitchFamily="34" charset="0"/>
                <a:ea typeface="Open Sans" panose="020B0606030504020204" pitchFamily="34" charset="0"/>
                <a:cs typeface="Open Sans" panose="020B0606030504020204" pitchFamily="34" charset="0"/>
              </a:rPr>
            </a:br>
            <a:endParaRPr lang="fr-FR" sz="1600" dirty="0">
              <a:latin typeface="Open Sans" panose="020B0606030504020204" pitchFamily="34" charset="0"/>
              <a:ea typeface="Open Sans" panose="020B0606030504020204" pitchFamily="34" charset="0"/>
              <a:cs typeface="Open Sans" panose="020B0606030504020204" pitchFamily="34" charset="0"/>
            </a:endParaRPr>
          </a:p>
          <a:p>
            <a:pPr marL="12700" marR="5080" algn="ctr">
              <a:lnSpc>
                <a:spcPct val="100000"/>
              </a:lnSpc>
            </a:pPr>
            <a:endParaRPr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object 16"/>
          <p:cNvSpPr/>
          <p:nvPr/>
        </p:nvSpPr>
        <p:spPr>
          <a:xfrm>
            <a:off x="0" y="10234803"/>
            <a:ext cx="15120619"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302066" y="10319284"/>
            <a:ext cx="554354" cy="207749"/>
          </a:xfrm>
          <a:prstGeom prst="rect">
            <a:avLst/>
          </a:prstGeom>
        </p:spPr>
        <p:txBody>
          <a:bodyPr vert="horz" wrap="square" lIns="0" tIns="22860" rIns="0" bIns="0" rtlCol="0">
            <a:spAutoFit/>
          </a:bodyPr>
          <a:lstStyle/>
          <a:p>
            <a:pPr marL="12700">
              <a:lnSpc>
                <a:spcPct val="100000"/>
              </a:lnSpc>
              <a:spcBef>
                <a:spcPts val="180"/>
              </a:spcBef>
            </a:pPr>
            <a:r>
              <a:rPr spc="-5" dirty="0">
                <a:latin typeface="Open Sans" panose="020B0606030504020204" pitchFamily="34" charset="0"/>
                <a:ea typeface="Open Sans" panose="020B0606030504020204" pitchFamily="34" charset="0"/>
                <a:cs typeface="Open Sans" panose="020B0606030504020204" pitchFamily="34" charset="0"/>
              </a:rPr>
              <a:t>Pag</a:t>
            </a:r>
            <a:r>
              <a:rPr lang="pt-PT" spc="-5" dirty="0">
                <a:latin typeface="Open Sans" panose="020B0606030504020204" pitchFamily="34" charset="0"/>
                <a:ea typeface="Open Sans" panose="020B0606030504020204" pitchFamily="34" charset="0"/>
                <a:cs typeface="Open Sans" panose="020B0606030504020204" pitchFamily="34" charset="0"/>
              </a:rPr>
              <a:t>.</a:t>
            </a:r>
            <a:r>
              <a:rPr spc="-60" dirty="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7</a:t>
            </a:fld>
            <a:endParaRPr spc="15"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58046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4"/>
          <p:cNvSpPr txBox="1"/>
          <p:nvPr/>
        </p:nvSpPr>
        <p:spPr>
          <a:xfrm>
            <a:off x="887299" y="474580"/>
            <a:ext cx="2967355" cy="364202"/>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pt-PT" sz="1100">
                <a:solidFill>
                  <a:srgbClr val="1D1955"/>
                </a:solidFill>
                <a:latin typeface="Anton"/>
                <a:ea typeface="Anton"/>
                <a:cs typeface="Anton"/>
                <a:sym typeface="Anton"/>
              </a:rPr>
              <a:t>MÉDICOS DO MUNDO</a:t>
            </a:r>
            <a:endParaRPr/>
          </a:p>
          <a:p>
            <a:pPr marL="12700" marR="0" lvl="0" indent="0" algn="l" rtl="0">
              <a:lnSpc>
                <a:spcPct val="100000"/>
              </a:lnSpc>
              <a:spcBef>
                <a:spcPts val="100"/>
              </a:spcBef>
              <a:spcAft>
                <a:spcPts val="0"/>
              </a:spcAft>
              <a:buNone/>
            </a:pPr>
            <a:r>
              <a:rPr lang="pt-PT" sz="1100">
                <a:solidFill>
                  <a:srgbClr val="1D1955"/>
                </a:solidFill>
                <a:latin typeface="Anton"/>
                <a:ea typeface="Anton"/>
                <a:cs typeface="Anton"/>
                <a:sym typeface="Anton"/>
              </a:rPr>
              <a:t>LUTAMOS TAMBÉM CONTRA A INJUSTIÇA</a:t>
            </a:r>
            <a:endParaRPr/>
          </a:p>
        </p:txBody>
      </p:sp>
      <p:sp>
        <p:nvSpPr>
          <p:cNvPr id="93" name="Google Shape;93;p4"/>
          <p:cNvSpPr txBox="1"/>
          <p:nvPr/>
        </p:nvSpPr>
        <p:spPr>
          <a:xfrm>
            <a:off x="887299" y="6199155"/>
            <a:ext cx="3938036" cy="2917530"/>
          </a:xfrm>
          <a:prstGeom prst="rect">
            <a:avLst/>
          </a:prstGeom>
          <a:noFill/>
          <a:ln>
            <a:noFill/>
          </a:ln>
        </p:spPr>
        <p:txBody>
          <a:bodyPr spcFirstLastPara="1" wrap="square" lIns="0" tIns="12700" rIns="0" bIns="0" anchor="t" anchorCtr="0">
            <a:spAutoFit/>
          </a:bodyPr>
          <a:lstStyle/>
          <a:p>
            <a:pPr marL="0" marR="0" lvl="0" indent="0" algn="ctr" rtl="0">
              <a:lnSpc>
                <a:spcPct val="119000"/>
              </a:lnSpc>
              <a:spcBef>
                <a:spcPts val="0"/>
              </a:spcBef>
              <a:spcAft>
                <a:spcPts val="0"/>
              </a:spcAft>
              <a:buNone/>
            </a:pPr>
            <a:r>
              <a:rPr lang="pt-PT" sz="2000">
                <a:solidFill>
                  <a:srgbClr val="1D1A55"/>
                </a:solidFill>
                <a:latin typeface="Open Sans"/>
                <a:ea typeface="Open Sans"/>
                <a:cs typeface="Open Sans"/>
                <a:sym typeface="Open Sans"/>
              </a:rPr>
              <a:t>Promover o acesso gratuito à saúde das populações vulneráveis e combater a sua discriminação, através de prestação de cuidados de saúde, </a:t>
            </a:r>
            <a:r>
              <a:rPr lang="pt-PT" sz="2000" err="1">
                <a:solidFill>
                  <a:srgbClr val="1D1A55"/>
                </a:solidFill>
                <a:latin typeface="Open Sans"/>
                <a:ea typeface="Open Sans"/>
                <a:cs typeface="Open Sans"/>
                <a:sym typeface="Open Sans"/>
              </a:rPr>
              <a:t>ações</a:t>
            </a:r>
            <a:r>
              <a:rPr lang="pt-PT" sz="2000">
                <a:solidFill>
                  <a:srgbClr val="1D1A55"/>
                </a:solidFill>
                <a:latin typeface="Open Sans"/>
                <a:ea typeface="Open Sans"/>
                <a:cs typeface="Open Sans"/>
                <a:sym typeface="Open Sans"/>
              </a:rPr>
              <a:t> de consciencialização, formação e capacitação de pessoas e instituições.</a:t>
            </a:r>
            <a:endParaRPr sz="2000">
              <a:solidFill>
                <a:schemeClr val="dk1"/>
              </a:solidFill>
              <a:latin typeface="Open Sans"/>
              <a:ea typeface="Open Sans"/>
              <a:cs typeface="Open Sans"/>
              <a:sym typeface="Open Sans"/>
            </a:endParaRPr>
          </a:p>
        </p:txBody>
      </p:sp>
      <p:sp>
        <p:nvSpPr>
          <p:cNvPr id="94" name="Google Shape;94;p4"/>
          <p:cNvSpPr txBox="1"/>
          <p:nvPr/>
        </p:nvSpPr>
        <p:spPr>
          <a:xfrm>
            <a:off x="5562232" y="6199155"/>
            <a:ext cx="4062471" cy="2910990"/>
          </a:xfrm>
          <a:prstGeom prst="rect">
            <a:avLst/>
          </a:prstGeom>
          <a:noFill/>
          <a:ln>
            <a:noFill/>
          </a:ln>
        </p:spPr>
        <p:txBody>
          <a:bodyPr spcFirstLastPara="1" wrap="square" lIns="0" tIns="5075" rIns="0" bIns="0" anchor="t" anchorCtr="0">
            <a:spAutoFit/>
          </a:bodyPr>
          <a:lstStyle/>
          <a:p>
            <a:pPr marL="0" marR="0" lvl="0" indent="0" algn="ctr" rtl="0">
              <a:lnSpc>
                <a:spcPct val="119000"/>
              </a:lnSpc>
              <a:spcBef>
                <a:spcPts val="0"/>
              </a:spcBef>
              <a:spcAft>
                <a:spcPts val="0"/>
              </a:spcAft>
              <a:buNone/>
            </a:pPr>
            <a:r>
              <a:rPr lang="pt-PT" sz="2000">
                <a:solidFill>
                  <a:srgbClr val="1D1A55"/>
                </a:solidFill>
                <a:latin typeface="Open Sans"/>
                <a:ea typeface="Open Sans"/>
                <a:cs typeface="Open Sans"/>
                <a:sym typeface="Open Sans"/>
              </a:rPr>
              <a:t>Promover o acesso universal à saúde e combater a discriminação das populações vulneráveis, aumentando a sua qualidade de vida e bem-estar, constituindo-se como uma referência nacional e internacional na intervenção na área da saúde.</a:t>
            </a:r>
            <a:endParaRPr sz="2000">
              <a:solidFill>
                <a:srgbClr val="1D1A55"/>
              </a:solidFill>
              <a:latin typeface="Calibri"/>
              <a:ea typeface="Calibri"/>
              <a:cs typeface="Calibri"/>
              <a:sym typeface="Calibri"/>
            </a:endParaRPr>
          </a:p>
        </p:txBody>
      </p:sp>
      <p:sp>
        <p:nvSpPr>
          <p:cNvPr id="95" name="Google Shape;95;p4"/>
          <p:cNvSpPr/>
          <p:nvPr/>
        </p:nvSpPr>
        <p:spPr>
          <a:xfrm>
            <a:off x="0" y="10234803"/>
            <a:ext cx="15120619" cy="457200"/>
          </a:xfrm>
          <a:custGeom>
            <a:avLst/>
            <a:gdLst/>
            <a:ahLst/>
            <a:cxnLst/>
            <a:rect l="l" t="t" r="r" b="b"/>
            <a:pathLst>
              <a:path w="15120619" h="457200" extrusionOk="0">
                <a:moveTo>
                  <a:pt x="15119997" y="0"/>
                </a:moveTo>
                <a:lnTo>
                  <a:pt x="0" y="0"/>
                </a:lnTo>
                <a:lnTo>
                  <a:pt x="0" y="457200"/>
                </a:lnTo>
                <a:lnTo>
                  <a:pt x="15119997" y="457200"/>
                </a:lnTo>
                <a:lnTo>
                  <a:pt x="15119997" y="0"/>
                </a:lnTo>
                <a:close/>
              </a:path>
            </a:pathLst>
          </a:custGeom>
          <a:solidFill>
            <a:srgbClr val="1D195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4"/>
          <p:cNvSpPr txBox="1">
            <a:spLocks noGrp="1"/>
          </p:cNvSpPr>
          <p:nvPr>
            <p:ph type="sldNum" idx="12"/>
          </p:nvPr>
        </p:nvSpPr>
        <p:spPr>
          <a:xfrm>
            <a:off x="7302066" y="10319284"/>
            <a:ext cx="554354" cy="207749"/>
          </a:xfrm>
          <a:prstGeom prst="rect">
            <a:avLst/>
          </a:prstGeom>
          <a:noFill/>
          <a:ln>
            <a:noFill/>
          </a:ln>
        </p:spPr>
        <p:txBody>
          <a:bodyPr spcFirstLastPara="1" wrap="square" lIns="0" tIns="22850" rIns="0" bIns="0" anchor="t" anchorCtr="0">
            <a:spAutoFit/>
          </a:bodyPr>
          <a:lstStyle/>
          <a:p>
            <a:pPr marL="12700" lvl="0" indent="0" algn="l" rtl="0">
              <a:lnSpc>
                <a:spcPct val="100000"/>
              </a:lnSpc>
              <a:spcBef>
                <a:spcPts val="0"/>
              </a:spcBef>
              <a:spcAft>
                <a:spcPts val="0"/>
              </a:spcAft>
              <a:buNone/>
            </a:pPr>
            <a:r>
              <a:rPr lang="pt-PT">
                <a:latin typeface="Open Sans"/>
                <a:ea typeface="Open Sans"/>
                <a:cs typeface="Open Sans"/>
                <a:sym typeface="Open Sans"/>
              </a:rPr>
              <a:t>Pag. </a:t>
            </a:r>
            <a:fld id="{00000000-1234-1234-1234-123412341234}" type="slidenum">
              <a:rPr lang="pt-PT">
                <a:latin typeface="Open Sans"/>
                <a:ea typeface="Open Sans"/>
                <a:cs typeface="Open Sans"/>
                <a:sym typeface="Open Sans"/>
              </a:rPr>
              <a:t>8</a:t>
            </a:fld>
            <a:endParaRPr>
              <a:latin typeface="Open Sans"/>
              <a:ea typeface="Open Sans"/>
              <a:cs typeface="Open Sans"/>
              <a:sym typeface="Open Sans"/>
            </a:endParaRPr>
          </a:p>
        </p:txBody>
      </p:sp>
      <p:sp>
        <p:nvSpPr>
          <p:cNvPr id="107" name="Google Shape;107;p4"/>
          <p:cNvSpPr/>
          <p:nvPr/>
        </p:nvSpPr>
        <p:spPr>
          <a:xfrm>
            <a:off x="10363397" y="3289300"/>
            <a:ext cx="4762303" cy="6216469"/>
          </a:xfrm>
          <a:prstGeom prst="rect">
            <a:avLst/>
          </a:prstGeom>
          <a:solidFill>
            <a:srgbClr val="BDDFEC"/>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nvGrpSpPr>
          <p:cNvPr id="108" name="Google Shape;108;p4"/>
          <p:cNvGrpSpPr/>
          <p:nvPr/>
        </p:nvGrpSpPr>
        <p:grpSpPr>
          <a:xfrm>
            <a:off x="10720631" y="3703288"/>
            <a:ext cx="4196292" cy="5188689"/>
            <a:chOff x="112197826" y="109198922"/>
            <a:chExt cx="2746849" cy="4779839"/>
          </a:xfrm>
        </p:grpSpPr>
        <p:sp>
          <p:nvSpPr>
            <p:cNvPr id="109" name="Google Shape;109;p4"/>
            <p:cNvSpPr txBox="1"/>
            <p:nvPr/>
          </p:nvSpPr>
          <p:spPr>
            <a:xfrm>
              <a:off x="112197826" y="109998252"/>
              <a:ext cx="2746849" cy="3980509"/>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1D1A55"/>
                </a:buClr>
                <a:buSzPts val="2400"/>
                <a:buFont typeface="Anton"/>
                <a:buNone/>
              </a:pPr>
              <a:r>
                <a:rPr lang="pt-PT" sz="2400" b="0" i="0" u="none" strike="noStrike" cap="none" dirty="0">
                  <a:solidFill>
                    <a:srgbClr val="1D1A55"/>
                  </a:solidFill>
                  <a:latin typeface="Anton"/>
                  <a:ea typeface="Anton"/>
                  <a:cs typeface="Anton"/>
                  <a:sym typeface="Anton"/>
                </a:rPr>
                <a:t>Presente em </a:t>
              </a:r>
              <a:r>
                <a:rPr lang="pt-PT" sz="2400" dirty="0">
                  <a:solidFill>
                    <a:srgbClr val="085296"/>
                  </a:solidFill>
                  <a:latin typeface="Anton"/>
                  <a:ea typeface="Anton"/>
                  <a:cs typeface="Anton"/>
                  <a:sym typeface="Anton"/>
                </a:rPr>
                <a:t>3</a:t>
              </a:r>
              <a:r>
                <a:rPr lang="pt-PT" sz="2400" b="0" i="0" u="none" strike="noStrike" cap="none" dirty="0">
                  <a:solidFill>
                    <a:srgbClr val="085296"/>
                  </a:solidFill>
                  <a:latin typeface="Anton"/>
                  <a:ea typeface="Anton"/>
                  <a:cs typeface="Anton"/>
                  <a:sym typeface="Anton"/>
                </a:rPr>
                <a:t> </a:t>
              </a:r>
              <a:r>
                <a:rPr lang="pt-PT" sz="2400" b="0" i="0" u="none" strike="noStrike" cap="none" dirty="0">
                  <a:solidFill>
                    <a:srgbClr val="1D1A55"/>
                  </a:solidFill>
                  <a:latin typeface="Anton"/>
                  <a:ea typeface="Anton"/>
                  <a:cs typeface="Anton"/>
                  <a:sym typeface="Anton"/>
                </a:rPr>
                <a:t>países</a:t>
              </a:r>
              <a:endParaRPr dirty="0"/>
            </a:p>
            <a:p>
              <a:pPr marL="0" marR="0" lvl="0" indent="0" algn="l" rtl="0">
                <a:lnSpc>
                  <a:spcPct val="100000"/>
                </a:lnSpc>
                <a:spcBef>
                  <a:spcPts val="0"/>
                </a:spcBef>
                <a:spcAft>
                  <a:spcPts val="0"/>
                </a:spcAft>
                <a:buClr>
                  <a:schemeClr val="dk1"/>
                </a:buClr>
                <a:buSzPts val="2400"/>
                <a:buFont typeface="Calibri"/>
                <a:buNone/>
              </a:pPr>
              <a:endParaRPr sz="2400" b="0" i="0" u="none" strike="noStrike" cap="none" dirty="0">
                <a:solidFill>
                  <a:srgbClr val="1D1A55"/>
                </a:solidFill>
                <a:latin typeface="Anton"/>
                <a:ea typeface="Anton"/>
                <a:cs typeface="Anton"/>
                <a:sym typeface="Anton"/>
              </a:endParaRPr>
            </a:p>
            <a:p>
              <a:pPr marL="0" marR="0" lvl="0" indent="0" algn="l" rtl="0">
                <a:lnSpc>
                  <a:spcPct val="100000"/>
                </a:lnSpc>
                <a:spcBef>
                  <a:spcPts val="0"/>
                </a:spcBef>
                <a:spcAft>
                  <a:spcPts val="0"/>
                </a:spcAft>
                <a:buClr>
                  <a:srgbClr val="1D1A55"/>
                </a:buClr>
                <a:buSzPts val="2400"/>
                <a:buFont typeface="Anton"/>
                <a:buNone/>
              </a:pPr>
              <a:r>
                <a:rPr lang="pt-PT" sz="2400" dirty="0">
                  <a:solidFill>
                    <a:srgbClr val="1D1A55"/>
                  </a:solidFill>
                  <a:latin typeface="Anton"/>
                  <a:ea typeface="Anton"/>
                  <a:cs typeface="Anton"/>
                  <a:sym typeface="Anton"/>
                </a:rPr>
                <a:t>- </a:t>
              </a:r>
              <a:r>
                <a:rPr lang="pt-PT" sz="2400" b="0" i="0" u="none" strike="noStrike" cap="none" dirty="0">
                  <a:solidFill>
                    <a:srgbClr val="085296"/>
                  </a:solidFill>
                  <a:latin typeface="Anton"/>
                  <a:ea typeface="Anton"/>
                  <a:cs typeface="Anton"/>
                  <a:sym typeface="Anton"/>
                </a:rPr>
                <a:t>16 </a:t>
              </a:r>
              <a:r>
                <a:rPr lang="pt-PT" sz="2400" b="0" i="0" u="none" strike="noStrike" cap="none" dirty="0">
                  <a:solidFill>
                    <a:srgbClr val="1D1A55"/>
                  </a:solidFill>
                  <a:latin typeface="Anton"/>
                  <a:ea typeface="Anton"/>
                  <a:cs typeface="Anton"/>
                  <a:sym typeface="Anton"/>
                </a:rPr>
                <a:t>projetos em Portugal </a:t>
              </a:r>
              <a:endParaRPr lang="pt-BR" dirty="0"/>
            </a:p>
            <a:p>
              <a:pPr marL="0" marR="0" lvl="0" indent="0" algn="l" rtl="0">
                <a:lnSpc>
                  <a:spcPct val="100000"/>
                </a:lnSpc>
                <a:spcBef>
                  <a:spcPts val="0"/>
                </a:spcBef>
                <a:spcAft>
                  <a:spcPts val="0"/>
                </a:spcAft>
                <a:buClr>
                  <a:schemeClr val="dk1"/>
                </a:buClr>
                <a:buSzPts val="2400"/>
                <a:buFont typeface="Calibri"/>
                <a:buNone/>
              </a:pPr>
              <a:endParaRPr lang="pt-BR" sz="2400" b="0" i="0" u="none" strike="noStrike" cap="none" dirty="0">
                <a:solidFill>
                  <a:srgbClr val="1D1A55"/>
                </a:solidFill>
                <a:latin typeface="Anton"/>
                <a:ea typeface="Anton"/>
                <a:cs typeface="Anton"/>
                <a:sym typeface="Anton"/>
              </a:endParaRPr>
            </a:p>
            <a:p>
              <a:pPr marL="0" marR="0" lvl="0" indent="0" algn="l" rtl="0">
                <a:lnSpc>
                  <a:spcPct val="100000"/>
                </a:lnSpc>
                <a:spcBef>
                  <a:spcPts val="0"/>
                </a:spcBef>
                <a:spcAft>
                  <a:spcPts val="0"/>
                </a:spcAft>
                <a:buClr>
                  <a:srgbClr val="1D1A55"/>
                </a:buClr>
                <a:buSzPts val="2400"/>
                <a:buFont typeface="Anton"/>
                <a:buNone/>
              </a:pPr>
              <a:r>
                <a:rPr lang="pt-BR" sz="2400" dirty="0">
                  <a:solidFill>
                    <a:srgbClr val="1D1A55"/>
                  </a:solidFill>
                  <a:latin typeface="Anton"/>
                  <a:ea typeface="Anton"/>
                  <a:cs typeface="Anton"/>
                  <a:sym typeface="Anton"/>
                </a:rPr>
                <a:t>- </a:t>
              </a:r>
              <a:r>
                <a:rPr lang="pt-BR" sz="2400" b="0" i="0" u="none" strike="noStrike" cap="none" dirty="0">
                  <a:solidFill>
                    <a:srgbClr val="085296"/>
                  </a:solidFill>
                  <a:latin typeface="Anton"/>
                  <a:ea typeface="Anton"/>
                  <a:cs typeface="Anton"/>
                  <a:sym typeface="Anton"/>
                </a:rPr>
                <a:t>2 </a:t>
              </a:r>
              <a:r>
                <a:rPr lang="pt-BR" sz="2400" b="0" i="0" u="none" strike="noStrike" cap="none" dirty="0">
                  <a:solidFill>
                    <a:srgbClr val="1D1A55"/>
                  </a:solidFill>
                  <a:latin typeface="Anton"/>
                  <a:ea typeface="Anton"/>
                  <a:cs typeface="Anton"/>
                  <a:sym typeface="Anton"/>
                </a:rPr>
                <a:t>projetos internacionais em</a:t>
              </a:r>
              <a:r>
                <a:rPr lang="pt-PT" sz="2400" b="0" i="0" u="none" strike="noStrike" cap="none" dirty="0">
                  <a:solidFill>
                    <a:srgbClr val="1D1A55"/>
                  </a:solidFill>
                  <a:latin typeface="Anton"/>
                  <a:ea typeface="Anton"/>
                  <a:cs typeface="Anton"/>
                  <a:sym typeface="Anton"/>
                </a:rPr>
                <a:t> </a:t>
              </a:r>
              <a:endParaRPr lang="pt-BR" dirty="0"/>
            </a:p>
            <a:p>
              <a:pPr marL="0" marR="0" lvl="0" indent="0" algn="l" rtl="0">
                <a:lnSpc>
                  <a:spcPct val="100000"/>
                </a:lnSpc>
                <a:spcBef>
                  <a:spcPts val="0"/>
                </a:spcBef>
                <a:spcAft>
                  <a:spcPts val="0"/>
                </a:spcAft>
                <a:buClr>
                  <a:srgbClr val="1D1A55"/>
                </a:buClr>
                <a:buSzPts val="2400"/>
                <a:buFont typeface="Anton"/>
                <a:buNone/>
              </a:pPr>
              <a:r>
                <a:rPr lang="pt-PT" sz="2400" b="0" i="0" u="none" strike="noStrike" cap="none" dirty="0">
                  <a:solidFill>
                    <a:srgbClr val="1D1A55"/>
                  </a:solidFill>
                  <a:latin typeface="Anton"/>
                  <a:ea typeface="Anton"/>
                  <a:cs typeface="Anton"/>
                  <a:sym typeface="Anton"/>
                </a:rPr>
                <a:t>Moçambique e Guiné-Bissau</a:t>
              </a:r>
            </a:p>
            <a:p>
              <a:pPr marL="0" marR="0" lvl="0" indent="0" algn="l" rtl="0">
                <a:lnSpc>
                  <a:spcPct val="100000"/>
                </a:lnSpc>
                <a:spcBef>
                  <a:spcPts val="0"/>
                </a:spcBef>
                <a:spcAft>
                  <a:spcPts val="0"/>
                </a:spcAft>
                <a:buClr>
                  <a:srgbClr val="1D1A55"/>
                </a:buClr>
                <a:buSzPts val="2400"/>
                <a:buFont typeface="Anton"/>
                <a:buNone/>
              </a:pPr>
              <a:endParaRPr lang="pt-PT" sz="2400" dirty="0">
                <a:solidFill>
                  <a:srgbClr val="1D1A55"/>
                </a:solidFill>
                <a:latin typeface="Anton"/>
                <a:sym typeface="Anton"/>
              </a:endParaRPr>
            </a:p>
            <a:p>
              <a:pPr marL="0" marR="0" lvl="0" indent="0" algn="l" rtl="0">
                <a:lnSpc>
                  <a:spcPct val="100000"/>
                </a:lnSpc>
                <a:spcBef>
                  <a:spcPts val="0"/>
                </a:spcBef>
                <a:spcAft>
                  <a:spcPts val="0"/>
                </a:spcAft>
                <a:buClr>
                  <a:srgbClr val="1D1A55"/>
                </a:buClr>
                <a:buSzPts val="2400"/>
                <a:buFont typeface="Anton"/>
                <a:buNone/>
              </a:pPr>
              <a:r>
                <a:rPr lang="pt-PT" sz="2400" dirty="0">
                  <a:solidFill>
                    <a:srgbClr val="1D1A55"/>
                  </a:solidFill>
                  <a:latin typeface="Anton"/>
                  <a:sym typeface="Anton"/>
                </a:rPr>
                <a:t>- Orçamento: 1 milão €</a:t>
              </a:r>
              <a:endParaRPr dirty="0"/>
            </a:p>
            <a:p>
              <a:pPr marL="0" marR="0" lvl="0" indent="0" algn="l" rtl="0">
                <a:lnSpc>
                  <a:spcPct val="100000"/>
                </a:lnSpc>
                <a:spcBef>
                  <a:spcPts val="0"/>
                </a:spcBef>
                <a:spcAft>
                  <a:spcPts val="0"/>
                </a:spcAft>
                <a:buClr>
                  <a:schemeClr val="dk1"/>
                </a:buClr>
                <a:buSzPts val="2400"/>
                <a:buFont typeface="Calibri"/>
                <a:buNone/>
              </a:pPr>
              <a:endParaRPr sz="2400" b="0" i="0" u="none" strike="noStrike" cap="none" dirty="0">
                <a:solidFill>
                  <a:srgbClr val="1D1A55"/>
                </a:solidFill>
                <a:latin typeface="Anton"/>
                <a:ea typeface="Anton"/>
                <a:cs typeface="Anton"/>
                <a:sym typeface="Anton"/>
              </a:endParaRPr>
            </a:p>
            <a:p>
              <a:pPr marL="0" marR="0" lvl="0" indent="0" algn="l" rtl="0">
                <a:lnSpc>
                  <a:spcPct val="100000"/>
                </a:lnSpc>
                <a:spcBef>
                  <a:spcPts val="0"/>
                </a:spcBef>
                <a:spcAft>
                  <a:spcPts val="0"/>
                </a:spcAft>
                <a:buClr>
                  <a:srgbClr val="1D1A55"/>
                </a:buClr>
                <a:buSzPts val="2400"/>
                <a:buFont typeface="Anton"/>
                <a:buNone/>
              </a:pPr>
              <a:r>
                <a:rPr lang="pt-PT" sz="2400" b="0" i="0" u="none" strike="noStrike" cap="none" dirty="0">
                  <a:solidFill>
                    <a:srgbClr val="085296"/>
                  </a:solidFill>
                  <a:latin typeface="Anton"/>
                  <a:ea typeface="Anton"/>
                  <a:cs typeface="Anton"/>
                  <a:sym typeface="Anton"/>
                </a:rPr>
                <a:t>- 62 </a:t>
              </a:r>
              <a:r>
                <a:rPr lang="pt-PT" sz="2400" b="0" i="0" u="none" strike="noStrike" cap="none" dirty="0">
                  <a:solidFill>
                    <a:srgbClr val="1D1A55"/>
                  </a:solidFill>
                  <a:latin typeface="Anton"/>
                  <a:ea typeface="Anton"/>
                  <a:cs typeface="Anton"/>
                  <a:sym typeface="Anton"/>
                </a:rPr>
                <a:t>colaboradores</a:t>
              </a:r>
              <a:endParaRPr dirty="0"/>
            </a:p>
            <a:p>
              <a:pPr marL="0" marR="0" lvl="0" indent="0" algn="l" rtl="0">
                <a:lnSpc>
                  <a:spcPct val="100000"/>
                </a:lnSpc>
                <a:spcBef>
                  <a:spcPts val="0"/>
                </a:spcBef>
                <a:spcAft>
                  <a:spcPts val="0"/>
                </a:spcAft>
                <a:buClr>
                  <a:schemeClr val="dk1"/>
                </a:buClr>
                <a:buSzPts val="2400"/>
                <a:buFont typeface="Calibri"/>
                <a:buNone/>
              </a:pPr>
              <a:endParaRPr sz="2400" b="0" i="0" u="none" strike="noStrike" cap="none" dirty="0">
                <a:solidFill>
                  <a:srgbClr val="1D1A55"/>
                </a:solidFill>
                <a:latin typeface="Anton"/>
                <a:ea typeface="Anton"/>
                <a:cs typeface="Anton"/>
                <a:sym typeface="Anton"/>
              </a:endParaRPr>
            </a:p>
            <a:p>
              <a:pPr marL="0" marR="0" lvl="0" indent="0" algn="l" rtl="0">
                <a:lnSpc>
                  <a:spcPct val="100000"/>
                </a:lnSpc>
                <a:spcBef>
                  <a:spcPts val="0"/>
                </a:spcBef>
                <a:spcAft>
                  <a:spcPts val="0"/>
                </a:spcAft>
                <a:buClr>
                  <a:srgbClr val="1D1A55"/>
                </a:buClr>
                <a:buSzPts val="2400"/>
                <a:buFont typeface="Anton"/>
                <a:buNone/>
              </a:pPr>
              <a:r>
                <a:rPr lang="pt-PT" sz="2400" b="0" i="0" u="none" strike="noStrike" cap="none" dirty="0">
                  <a:solidFill>
                    <a:srgbClr val="085296"/>
                  </a:solidFill>
                  <a:latin typeface="Anton"/>
                  <a:ea typeface="Anton"/>
                  <a:cs typeface="Anton"/>
                  <a:sym typeface="Anton"/>
                </a:rPr>
                <a:t>- 128 </a:t>
              </a:r>
              <a:r>
                <a:rPr lang="pt-PT" sz="2400" b="0" i="0" u="none" strike="noStrike" cap="none" dirty="0">
                  <a:solidFill>
                    <a:srgbClr val="1D1A55"/>
                  </a:solidFill>
                  <a:latin typeface="Anton"/>
                  <a:ea typeface="Anton"/>
                  <a:cs typeface="Anton"/>
                  <a:sym typeface="Anton"/>
                </a:rPr>
                <a:t>voluntários ativos*</a:t>
              </a:r>
            </a:p>
            <a:p>
              <a:pPr marL="0" marR="0" lvl="0" indent="0" algn="l" rtl="0">
                <a:lnSpc>
                  <a:spcPct val="100000"/>
                </a:lnSpc>
                <a:spcBef>
                  <a:spcPts val="0"/>
                </a:spcBef>
                <a:spcAft>
                  <a:spcPts val="0"/>
                </a:spcAft>
                <a:buClr>
                  <a:srgbClr val="1D1A55"/>
                </a:buClr>
                <a:buSzPts val="2400"/>
                <a:buFont typeface="Anton"/>
                <a:buNone/>
              </a:pPr>
              <a:endParaRPr lang="pt-PT" sz="2400" dirty="0">
                <a:solidFill>
                  <a:srgbClr val="1D1A55"/>
                </a:solidFill>
                <a:latin typeface="Anton"/>
                <a:sym typeface="Anton"/>
              </a:endParaRPr>
            </a:p>
            <a:p>
              <a:pPr marL="0" marR="0" lvl="0" indent="0" algn="l" rtl="0">
                <a:lnSpc>
                  <a:spcPct val="100000"/>
                </a:lnSpc>
                <a:spcBef>
                  <a:spcPts val="0"/>
                </a:spcBef>
                <a:spcAft>
                  <a:spcPts val="0"/>
                </a:spcAft>
                <a:buClr>
                  <a:srgbClr val="1D1A55"/>
                </a:buClr>
                <a:buSzPts val="2400"/>
                <a:buFont typeface="Anton"/>
                <a:buNone/>
              </a:pPr>
              <a:endParaRPr dirty="0"/>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Arial"/>
                <a:ea typeface="Arial"/>
                <a:cs typeface="Arial"/>
                <a:sym typeface="Arial"/>
              </a:endParaRPr>
            </a:p>
          </p:txBody>
        </p:sp>
        <p:grpSp>
          <p:nvGrpSpPr>
            <p:cNvPr id="110" name="Google Shape;110;p4"/>
            <p:cNvGrpSpPr/>
            <p:nvPr/>
          </p:nvGrpSpPr>
          <p:grpSpPr>
            <a:xfrm>
              <a:off x="112379702" y="109198922"/>
              <a:ext cx="2057474" cy="522000"/>
              <a:chOff x="112020620" y="109310020"/>
              <a:chExt cx="2057474" cy="522000"/>
            </a:xfrm>
          </p:grpSpPr>
          <p:grpSp>
            <p:nvGrpSpPr>
              <p:cNvPr id="111" name="Google Shape;111;p4"/>
              <p:cNvGrpSpPr/>
              <p:nvPr/>
            </p:nvGrpSpPr>
            <p:grpSpPr>
              <a:xfrm>
                <a:off x="112020620" y="109310020"/>
                <a:ext cx="1465242" cy="491096"/>
                <a:chOff x="111812729" y="108603613"/>
                <a:chExt cx="1465242" cy="491096"/>
              </a:xfrm>
            </p:grpSpPr>
            <p:sp>
              <p:nvSpPr>
                <p:cNvPr id="112" name="Google Shape;112;p4"/>
                <p:cNvSpPr/>
                <p:nvPr/>
              </p:nvSpPr>
              <p:spPr>
                <a:xfrm>
                  <a:off x="111812729" y="108603613"/>
                  <a:ext cx="1465242" cy="482600"/>
                </a:xfrm>
                <a:prstGeom prst="rect">
                  <a:avLst/>
                </a:prstGeom>
                <a:solidFill>
                  <a:srgbClr val="1D1A55"/>
                </a:solidFill>
                <a:ln>
                  <a:noFill/>
                </a:ln>
              </p:spPr>
              <p:txBody>
                <a:bodyPr spcFirstLastPara="1" wrap="square" lIns="36575" tIns="36575" rIns="36575" bIns="36575"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 name="Google Shape;113;p4"/>
                <p:cNvSpPr txBox="1"/>
                <p:nvPr/>
              </p:nvSpPr>
              <p:spPr>
                <a:xfrm>
                  <a:off x="111879513" y="108626521"/>
                  <a:ext cx="1398458" cy="468188"/>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FFFFFF"/>
                    </a:buClr>
                    <a:buSzPts val="2400"/>
                    <a:buFont typeface="Anton"/>
                    <a:buNone/>
                  </a:pPr>
                  <a:r>
                    <a:rPr lang="pt-PT" sz="2400" b="0" i="0" u="none" strike="noStrike" cap="none">
                      <a:solidFill>
                        <a:srgbClr val="FFFFFF"/>
                      </a:solidFill>
                      <a:latin typeface="Anton"/>
                      <a:ea typeface="Anton"/>
                      <a:cs typeface="Anton"/>
                      <a:sym typeface="Anton"/>
                    </a:rPr>
                    <a:t>Números-chave</a:t>
                  </a:r>
                  <a:endParaRPr sz="2400" b="0" i="0" u="none" strike="noStrike" cap="none">
                    <a:solidFill>
                      <a:schemeClr val="dk1"/>
                    </a:solidFill>
                    <a:latin typeface="Arial"/>
                    <a:ea typeface="Arial"/>
                    <a:cs typeface="Arial"/>
                    <a:sym typeface="Arial"/>
                  </a:endParaRPr>
                </a:p>
              </p:txBody>
            </p:sp>
          </p:grpSp>
          <p:pic>
            <p:nvPicPr>
              <p:cNvPr id="114" name="Google Shape;114;p4"/>
              <p:cNvPicPr preferRelativeResize="0"/>
              <p:nvPr/>
            </p:nvPicPr>
            <p:blipFill rotWithShape="1">
              <a:blip r:embed="rId3">
                <a:alphaModFix/>
              </a:blip>
              <a:srcRect/>
              <a:stretch/>
            </p:blipFill>
            <p:spPr>
              <a:xfrm>
                <a:off x="113554880" y="109310020"/>
                <a:ext cx="523214" cy="522000"/>
              </a:xfrm>
              <a:prstGeom prst="rect">
                <a:avLst/>
              </a:prstGeom>
              <a:noFill/>
              <a:ln>
                <a:noFill/>
              </a:ln>
            </p:spPr>
          </p:pic>
        </p:grpSp>
      </p:grpSp>
      <p:pic>
        <p:nvPicPr>
          <p:cNvPr id="115" name="Google Shape;115;p4"/>
          <p:cNvPicPr preferRelativeResize="0"/>
          <p:nvPr/>
        </p:nvPicPr>
        <p:blipFill rotWithShape="1">
          <a:blip r:embed="rId4">
            <a:alphaModFix/>
          </a:blip>
          <a:srcRect t="10325" b="10325"/>
          <a:stretch/>
        </p:blipFill>
        <p:spPr>
          <a:xfrm>
            <a:off x="1285522" y="3476640"/>
            <a:ext cx="3455730" cy="2253599"/>
          </a:xfrm>
          <a:prstGeom prst="rect">
            <a:avLst/>
          </a:prstGeom>
          <a:noFill/>
          <a:ln>
            <a:noFill/>
          </a:ln>
        </p:spPr>
      </p:pic>
      <p:pic>
        <p:nvPicPr>
          <p:cNvPr id="116" name="Google Shape;116;p4"/>
          <p:cNvPicPr preferRelativeResize="0"/>
          <p:nvPr/>
        </p:nvPicPr>
        <p:blipFill rotWithShape="1">
          <a:blip r:embed="rId5">
            <a:alphaModFix/>
          </a:blip>
          <a:srcRect t="2254" b="19434"/>
          <a:stretch/>
        </p:blipFill>
        <p:spPr>
          <a:xfrm>
            <a:off x="6031275" y="3440336"/>
            <a:ext cx="3301431" cy="2261319"/>
          </a:xfrm>
          <a:prstGeom prst="rect">
            <a:avLst/>
          </a:prstGeom>
          <a:noFill/>
          <a:ln>
            <a:noFill/>
          </a:ln>
        </p:spPr>
      </p:pic>
      <p:sp>
        <p:nvSpPr>
          <p:cNvPr id="118" name="Google Shape;118;p4"/>
          <p:cNvSpPr txBox="1"/>
          <p:nvPr/>
        </p:nvSpPr>
        <p:spPr>
          <a:xfrm>
            <a:off x="10676374" y="9116685"/>
            <a:ext cx="1743075" cy="29059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1D1A55"/>
              </a:buClr>
              <a:buSzPts val="1000"/>
              <a:buFont typeface="Calibri"/>
              <a:buNone/>
            </a:pPr>
            <a:r>
              <a:rPr lang="pt-PT" sz="1000" b="0" i="1" u="none" strike="noStrike" cap="none" dirty="0">
                <a:solidFill>
                  <a:srgbClr val="1D1A55"/>
                </a:solidFill>
                <a:latin typeface="Open Sans" panose="020B0606030504020204" pitchFamily="34" charset="0"/>
                <a:ea typeface="Open Sans" panose="020B0606030504020204" pitchFamily="34" charset="0"/>
                <a:cs typeface="Open Sans" panose="020B0606030504020204" pitchFamily="34" charset="0"/>
                <a:sym typeface="Calibri"/>
              </a:rPr>
              <a:t>*Em 2023</a:t>
            </a:r>
            <a:endParaRPr i="1"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00000"/>
              </a:lnSpc>
              <a:spcBef>
                <a:spcPts val="0"/>
              </a:spcBef>
              <a:spcAft>
                <a:spcPts val="0"/>
              </a:spcAft>
              <a:buClr>
                <a:schemeClr val="dk1"/>
              </a:buClr>
              <a:buSzPts val="1000"/>
              <a:buFont typeface="Calibri"/>
              <a:buNone/>
            </a:pPr>
            <a:endParaRPr sz="1000" b="0" i="0" u="none" strike="noStrike" cap="none" dirty="0">
              <a:solidFill>
                <a:srgbClr val="1D1A55"/>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000"/>
              <a:buFont typeface="Calibri"/>
              <a:buNone/>
            </a:pPr>
            <a:endParaRPr sz="1000" b="0" i="0" u="none" strike="noStrike" cap="none" dirty="0">
              <a:solidFill>
                <a:srgbClr val="1D1A55"/>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000"/>
              <a:buFont typeface="Calibri"/>
              <a:buNone/>
            </a:pPr>
            <a:endParaRPr sz="1000" b="0" i="0" u="none" strike="noStrike" cap="none" dirty="0">
              <a:solidFill>
                <a:srgbClr val="1D1A55"/>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000"/>
              <a:buFont typeface="Calibri"/>
              <a:buNone/>
            </a:pPr>
            <a:endParaRPr sz="1000" b="0" i="0" u="none" strike="noStrike" cap="none" dirty="0">
              <a:solidFill>
                <a:srgbClr val="1D1A55"/>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Arial"/>
              <a:ea typeface="Arial"/>
              <a:cs typeface="Arial"/>
              <a:sym typeface="Arial"/>
            </a:endParaRPr>
          </a:p>
        </p:txBody>
      </p:sp>
      <p:sp>
        <p:nvSpPr>
          <p:cNvPr id="2" name="Google Shape;58;p2">
            <a:extLst>
              <a:ext uri="{FF2B5EF4-FFF2-40B4-BE49-F238E27FC236}">
                <a16:creationId xmlns:a16="http://schemas.microsoft.com/office/drawing/2014/main" id="{02C70A5E-A4B0-1371-7981-198E368D125D}"/>
              </a:ext>
            </a:extLst>
          </p:cNvPr>
          <p:cNvSpPr txBox="1">
            <a:spLocks/>
          </p:cNvSpPr>
          <p:nvPr/>
        </p:nvSpPr>
        <p:spPr>
          <a:xfrm>
            <a:off x="1177289" y="1198731"/>
            <a:ext cx="13119100" cy="936154"/>
          </a:xfrm>
          <a:prstGeom prst="rect">
            <a:avLst/>
          </a:prstGeom>
          <a:noFill/>
          <a:ln>
            <a:noFill/>
          </a:ln>
        </p:spPr>
        <p:txBody>
          <a:bodyPr spcFirstLastPara="1" wrap="square" lIns="0" tIns="127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050" b="0" i="0" u="none" strike="noStrike" cap="none">
                <a:solidFill>
                  <a:srgbClr val="E9521E"/>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360680" marR="5080" indent="-348615"/>
            <a:r>
              <a:rPr lang="pt-PT" sz="6000">
                <a:latin typeface="Anton"/>
                <a:ea typeface="Anton"/>
                <a:cs typeface="Anton"/>
                <a:sym typeface="Anton"/>
              </a:rPr>
              <a:t>A MÉDICOS DO MUNDO PORTUGAL</a:t>
            </a:r>
            <a:endParaRPr lang="pt-PT" sz="5400">
              <a:latin typeface="Anton"/>
              <a:ea typeface="Anton"/>
              <a:cs typeface="Anton"/>
              <a:sym typeface="Anton"/>
            </a:endParaRPr>
          </a:p>
        </p:txBody>
      </p:sp>
      <p:sp>
        <p:nvSpPr>
          <p:cNvPr id="5" name="Google Shape;58;p2">
            <a:extLst>
              <a:ext uri="{FF2B5EF4-FFF2-40B4-BE49-F238E27FC236}">
                <a16:creationId xmlns:a16="http://schemas.microsoft.com/office/drawing/2014/main" id="{CB838B8B-E21E-1456-01CD-3C95D88FE1C1}"/>
              </a:ext>
            </a:extLst>
          </p:cNvPr>
          <p:cNvSpPr txBox="1">
            <a:spLocks/>
          </p:cNvSpPr>
          <p:nvPr/>
        </p:nvSpPr>
        <p:spPr>
          <a:xfrm>
            <a:off x="1177289" y="2020098"/>
            <a:ext cx="10609578" cy="843821"/>
          </a:xfrm>
          <a:prstGeom prst="rect">
            <a:avLst/>
          </a:prstGeom>
          <a:noFill/>
          <a:ln>
            <a:noFill/>
          </a:ln>
        </p:spPr>
        <p:txBody>
          <a:bodyPr spcFirstLastPara="1" wrap="square" lIns="0" tIns="127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050" b="0" i="0" u="none" strike="noStrike" cap="none">
                <a:solidFill>
                  <a:srgbClr val="E9521E"/>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360680" marR="5080" lvl="0" indent="-348615"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PT" sz="5400">
                <a:solidFill>
                  <a:srgbClr val="002060"/>
                </a:solidFill>
                <a:latin typeface="Anton"/>
                <a:ea typeface="Anton"/>
                <a:cs typeface="Anton"/>
                <a:sym typeface="Anton"/>
              </a:rPr>
              <a:t>O QUE FAZEMOS?</a:t>
            </a:r>
            <a:endParaRPr kumimoji="0" lang="pt-PT" sz="5400" b="0" i="0" u="none" strike="noStrike" kern="0" cap="none" spc="0" normalizeH="0" baseline="0" noProof="0">
              <a:ln>
                <a:noFill/>
              </a:ln>
              <a:solidFill>
                <a:srgbClr val="002060"/>
              </a:solidFill>
              <a:effectLst/>
              <a:uLnTx/>
              <a:uFillTx/>
              <a:latin typeface="Anton"/>
              <a:ea typeface="Anton"/>
              <a:cs typeface="Anton"/>
              <a:sym typeface="Anto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4"/>
          <p:cNvSpPr txBox="1"/>
          <p:nvPr/>
        </p:nvSpPr>
        <p:spPr>
          <a:xfrm>
            <a:off x="887299" y="474580"/>
            <a:ext cx="2967355" cy="364202"/>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pt-PT" sz="1100">
                <a:solidFill>
                  <a:srgbClr val="1D1955"/>
                </a:solidFill>
                <a:latin typeface="Anton"/>
                <a:ea typeface="Anton"/>
                <a:cs typeface="Anton"/>
                <a:sym typeface="Anton"/>
              </a:rPr>
              <a:t>MÉDICOS DO MUNDO</a:t>
            </a:r>
            <a:endParaRPr/>
          </a:p>
          <a:p>
            <a:pPr marL="12700" marR="0" lvl="0" indent="0" algn="l" rtl="0">
              <a:lnSpc>
                <a:spcPct val="100000"/>
              </a:lnSpc>
              <a:spcBef>
                <a:spcPts val="100"/>
              </a:spcBef>
              <a:spcAft>
                <a:spcPts val="0"/>
              </a:spcAft>
              <a:buNone/>
            </a:pPr>
            <a:r>
              <a:rPr lang="pt-PT" sz="1100">
                <a:solidFill>
                  <a:srgbClr val="1D1955"/>
                </a:solidFill>
                <a:latin typeface="Anton"/>
                <a:ea typeface="Anton"/>
                <a:cs typeface="Anton"/>
                <a:sym typeface="Anton"/>
              </a:rPr>
              <a:t>LUTAMOS TAMBÉM CONTRA A INJUSTIÇA</a:t>
            </a:r>
            <a:endParaRPr/>
          </a:p>
        </p:txBody>
      </p:sp>
      <p:sp>
        <p:nvSpPr>
          <p:cNvPr id="95" name="Google Shape;95;p4"/>
          <p:cNvSpPr/>
          <p:nvPr/>
        </p:nvSpPr>
        <p:spPr>
          <a:xfrm>
            <a:off x="0" y="10234803"/>
            <a:ext cx="15120619" cy="457200"/>
          </a:xfrm>
          <a:custGeom>
            <a:avLst/>
            <a:gdLst/>
            <a:ahLst/>
            <a:cxnLst/>
            <a:rect l="l" t="t" r="r" b="b"/>
            <a:pathLst>
              <a:path w="15120619" h="457200" extrusionOk="0">
                <a:moveTo>
                  <a:pt x="15119997" y="0"/>
                </a:moveTo>
                <a:lnTo>
                  <a:pt x="0" y="0"/>
                </a:lnTo>
                <a:lnTo>
                  <a:pt x="0" y="457200"/>
                </a:lnTo>
                <a:lnTo>
                  <a:pt x="15119997" y="457200"/>
                </a:lnTo>
                <a:lnTo>
                  <a:pt x="15119997" y="0"/>
                </a:lnTo>
                <a:close/>
              </a:path>
            </a:pathLst>
          </a:custGeom>
          <a:solidFill>
            <a:srgbClr val="1D195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4"/>
          <p:cNvSpPr txBox="1">
            <a:spLocks noGrp="1"/>
          </p:cNvSpPr>
          <p:nvPr>
            <p:ph type="sldNum" idx="12"/>
          </p:nvPr>
        </p:nvSpPr>
        <p:spPr>
          <a:xfrm>
            <a:off x="7302066" y="10319284"/>
            <a:ext cx="554354" cy="207749"/>
          </a:xfrm>
          <a:prstGeom prst="rect">
            <a:avLst/>
          </a:prstGeom>
          <a:noFill/>
          <a:ln>
            <a:noFill/>
          </a:ln>
        </p:spPr>
        <p:txBody>
          <a:bodyPr spcFirstLastPara="1" wrap="square" lIns="0" tIns="22850" rIns="0" bIns="0" anchor="t" anchorCtr="0">
            <a:spAutoFit/>
          </a:bodyPr>
          <a:lstStyle/>
          <a:p>
            <a:pPr marL="12700" lvl="0" indent="0" algn="l" rtl="0">
              <a:lnSpc>
                <a:spcPct val="100000"/>
              </a:lnSpc>
              <a:spcBef>
                <a:spcPts val="0"/>
              </a:spcBef>
              <a:spcAft>
                <a:spcPts val="0"/>
              </a:spcAft>
              <a:buNone/>
            </a:pPr>
            <a:r>
              <a:rPr lang="pt-PT">
                <a:latin typeface="Open Sans"/>
                <a:ea typeface="Open Sans"/>
                <a:cs typeface="Open Sans"/>
                <a:sym typeface="Open Sans"/>
              </a:rPr>
              <a:t>Pag. </a:t>
            </a:r>
            <a:fld id="{00000000-1234-1234-1234-123412341234}" type="slidenum">
              <a:rPr lang="pt-PT">
                <a:latin typeface="Open Sans"/>
                <a:ea typeface="Open Sans"/>
                <a:cs typeface="Open Sans"/>
                <a:sym typeface="Open Sans"/>
              </a:rPr>
              <a:t>9</a:t>
            </a:fld>
            <a:endParaRPr>
              <a:latin typeface="Open Sans"/>
              <a:ea typeface="Open Sans"/>
              <a:cs typeface="Open Sans"/>
              <a:sym typeface="Open Sans"/>
            </a:endParaRPr>
          </a:p>
        </p:txBody>
      </p:sp>
      <p:sp>
        <p:nvSpPr>
          <p:cNvPr id="2" name="Google Shape;58;p2">
            <a:extLst>
              <a:ext uri="{FF2B5EF4-FFF2-40B4-BE49-F238E27FC236}">
                <a16:creationId xmlns:a16="http://schemas.microsoft.com/office/drawing/2014/main" id="{02C70A5E-A4B0-1371-7981-198E368D125D}"/>
              </a:ext>
            </a:extLst>
          </p:cNvPr>
          <p:cNvSpPr txBox="1">
            <a:spLocks/>
          </p:cNvSpPr>
          <p:nvPr/>
        </p:nvSpPr>
        <p:spPr>
          <a:xfrm>
            <a:off x="1177289" y="1198731"/>
            <a:ext cx="13119100" cy="936154"/>
          </a:xfrm>
          <a:prstGeom prst="rect">
            <a:avLst/>
          </a:prstGeom>
          <a:noFill/>
          <a:ln>
            <a:noFill/>
          </a:ln>
        </p:spPr>
        <p:txBody>
          <a:bodyPr spcFirstLastPara="1" wrap="square" lIns="0" tIns="127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050" b="0" i="0" u="none" strike="noStrike" cap="none">
                <a:solidFill>
                  <a:srgbClr val="E9521E"/>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360680" marR="5080" indent="-348615"/>
            <a:r>
              <a:rPr lang="pt-PT" sz="6000">
                <a:latin typeface="Anton"/>
                <a:ea typeface="Anton"/>
                <a:cs typeface="Anton"/>
                <a:sym typeface="Anton"/>
              </a:rPr>
              <a:t>A MÉDICOS DO MUNDO PORTUGAL</a:t>
            </a:r>
            <a:endParaRPr lang="pt-PT" sz="5400">
              <a:latin typeface="Anton"/>
              <a:ea typeface="Anton"/>
              <a:cs typeface="Anton"/>
              <a:sym typeface="Anton"/>
            </a:endParaRPr>
          </a:p>
        </p:txBody>
      </p:sp>
      <p:sp>
        <p:nvSpPr>
          <p:cNvPr id="5" name="Google Shape;58;p2">
            <a:extLst>
              <a:ext uri="{FF2B5EF4-FFF2-40B4-BE49-F238E27FC236}">
                <a16:creationId xmlns:a16="http://schemas.microsoft.com/office/drawing/2014/main" id="{CB838B8B-E21E-1456-01CD-3C95D88FE1C1}"/>
              </a:ext>
            </a:extLst>
          </p:cNvPr>
          <p:cNvSpPr txBox="1">
            <a:spLocks/>
          </p:cNvSpPr>
          <p:nvPr/>
        </p:nvSpPr>
        <p:spPr>
          <a:xfrm>
            <a:off x="1177289" y="2020098"/>
            <a:ext cx="10609578" cy="843821"/>
          </a:xfrm>
          <a:prstGeom prst="rect">
            <a:avLst/>
          </a:prstGeom>
          <a:noFill/>
          <a:ln>
            <a:noFill/>
          </a:ln>
        </p:spPr>
        <p:txBody>
          <a:bodyPr spcFirstLastPara="1" wrap="square" lIns="0" tIns="127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050" b="0" i="0" u="none" strike="noStrike" cap="none">
                <a:solidFill>
                  <a:srgbClr val="E9521E"/>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360680" marR="5080" lvl="0" indent="-348615"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PT" sz="5400">
                <a:solidFill>
                  <a:srgbClr val="002060"/>
                </a:solidFill>
                <a:latin typeface="Anton"/>
                <a:ea typeface="Anton"/>
                <a:cs typeface="Anton"/>
                <a:sym typeface="Anton"/>
              </a:rPr>
              <a:t>ONDE ESTAMOS?</a:t>
            </a:r>
            <a:endParaRPr kumimoji="0" lang="pt-PT" sz="5400" b="0" i="0" u="none" strike="noStrike" kern="0" cap="none" spc="0" normalizeH="0" baseline="0" noProof="0">
              <a:ln>
                <a:noFill/>
              </a:ln>
              <a:solidFill>
                <a:srgbClr val="002060"/>
              </a:solidFill>
              <a:effectLst/>
              <a:uLnTx/>
              <a:uFillTx/>
              <a:latin typeface="Anton"/>
              <a:ea typeface="Anton"/>
              <a:cs typeface="Anton"/>
              <a:sym typeface="Anton"/>
            </a:endParaRPr>
          </a:p>
        </p:txBody>
      </p:sp>
      <p:pic>
        <p:nvPicPr>
          <p:cNvPr id="4" name="Imagem 3">
            <a:extLst>
              <a:ext uri="{FF2B5EF4-FFF2-40B4-BE49-F238E27FC236}">
                <a16:creationId xmlns:a16="http://schemas.microsoft.com/office/drawing/2014/main" id="{54A808DE-DEA8-4576-3B89-F53F2F133A89}"/>
              </a:ext>
            </a:extLst>
          </p:cNvPr>
          <p:cNvPicPr>
            <a:picLocks noChangeAspect="1"/>
          </p:cNvPicPr>
          <p:nvPr/>
        </p:nvPicPr>
        <p:blipFill>
          <a:blip r:embed="rId3"/>
          <a:stretch>
            <a:fillRect/>
          </a:stretch>
        </p:blipFill>
        <p:spPr>
          <a:xfrm>
            <a:off x="2748372" y="3184416"/>
            <a:ext cx="3733706" cy="6105371"/>
          </a:xfrm>
          <a:prstGeom prst="rect">
            <a:avLst/>
          </a:prstGeom>
        </p:spPr>
      </p:pic>
      <p:pic>
        <p:nvPicPr>
          <p:cNvPr id="7" name="Imagem 6">
            <a:extLst>
              <a:ext uri="{FF2B5EF4-FFF2-40B4-BE49-F238E27FC236}">
                <a16:creationId xmlns:a16="http://schemas.microsoft.com/office/drawing/2014/main" id="{C42E2563-E8DC-FF6A-C85C-0EB97CBF5063}"/>
              </a:ext>
            </a:extLst>
          </p:cNvPr>
          <p:cNvPicPr>
            <a:picLocks noChangeAspect="1"/>
          </p:cNvPicPr>
          <p:nvPr/>
        </p:nvPicPr>
        <p:blipFill>
          <a:blip r:embed="rId4"/>
          <a:stretch>
            <a:fillRect/>
          </a:stretch>
        </p:blipFill>
        <p:spPr>
          <a:xfrm>
            <a:off x="7351637" y="3184416"/>
            <a:ext cx="5979039" cy="5932690"/>
          </a:xfrm>
          <a:prstGeom prst="rect">
            <a:avLst/>
          </a:prstGeom>
        </p:spPr>
      </p:pic>
      <p:sp>
        <p:nvSpPr>
          <p:cNvPr id="8" name="Google Shape;93;p4">
            <a:extLst>
              <a:ext uri="{FF2B5EF4-FFF2-40B4-BE49-F238E27FC236}">
                <a16:creationId xmlns:a16="http://schemas.microsoft.com/office/drawing/2014/main" id="{D6CFFEF2-E295-3CFF-5260-D0CB0AD1E15D}"/>
              </a:ext>
            </a:extLst>
          </p:cNvPr>
          <p:cNvSpPr txBox="1"/>
          <p:nvPr/>
        </p:nvSpPr>
        <p:spPr>
          <a:xfrm>
            <a:off x="2532341" y="3808935"/>
            <a:ext cx="1786300" cy="379078"/>
          </a:xfrm>
          <a:prstGeom prst="rect">
            <a:avLst/>
          </a:prstGeom>
          <a:noFill/>
          <a:ln>
            <a:noFill/>
          </a:ln>
        </p:spPr>
        <p:txBody>
          <a:bodyPr spcFirstLastPara="1" wrap="square" lIns="0" tIns="12700" rIns="0" bIns="0" anchor="t" anchorCtr="0">
            <a:spAutoFit/>
          </a:bodyPr>
          <a:lstStyle/>
          <a:p>
            <a:pPr marL="0" marR="0" lvl="0" indent="0" algn="ctr" rtl="0">
              <a:lnSpc>
                <a:spcPct val="119000"/>
              </a:lnSpc>
              <a:spcBef>
                <a:spcPts val="0"/>
              </a:spcBef>
              <a:spcAft>
                <a:spcPts val="0"/>
              </a:spcAft>
              <a:buNone/>
            </a:pPr>
            <a:r>
              <a:rPr lang="pt-PT" sz="2000">
                <a:solidFill>
                  <a:srgbClr val="1D1A55"/>
                </a:solidFill>
                <a:latin typeface="Open Sans"/>
                <a:ea typeface="Open Sans"/>
                <a:cs typeface="Open Sans"/>
                <a:sym typeface="Open Sans"/>
              </a:rPr>
              <a:t>Barcelos</a:t>
            </a:r>
            <a:endParaRPr sz="2000">
              <a:solidFill>
                <a:schemeClr val="dk1"/>
              </a:solidFill>
              <a:latin typeface="Open Sans"/>
              <a:ea typeface="Open Sans"/>
              <a:cs typeface="Open Sans"/>
              <a:sym typeface="Open Sans"/>
            </a:endParaRPr>
          </a:p>
        </p:txBody>
      </p:sp>
      <p:sp>
        <p:nvSpPr>
          <p:cNvPr id="9" name="Google Shape;93;p4">
            <a:extLst>
              <a:ext uri="{FF2B5EF4-FFF2-40B4-BE49-F238E27FC236}">
                <a16:creationId xmlns:a16="http://schemas.microsoft.com/office/drawing/2014/main" id="{AFCCA3F0-DEE3-4FDF-F558-EBBD1236EB0C}"/>
              </a:ext>
            </a:extLst>
          </p:cNvPr>
          <p:cNvSpPr txBox="1"/>
          <p:nvPr/>
        </p:nvSpPr>
        <p:spPr>
          <a:xfrm>
            <a:off x="2904565" y="4318971"/>
            <a:ext cx="1252711" cy="379078"/>
          </a:xfrm>
          <a:prstGeom prst="rect">
            <a:avLst/>
          </a:prstGeom>
          <a:noFill/>
          <a:ln>
            <a:noFill/>
          </a:ln>
        </p:spPr>
        <p:txBody>
          <a:bodyPr spcFirstLastPara="1" wrap="square" lIns="0" tIns="12700" rIns="0" bIns="0" anchor="t" anchorCtr="0">
            <a:spAutoFit/>
          </a:bodyPr>
          <a:lstStyle/>
          <a:p>
            <a:pPr marL="0" marR="0" lvl="0" indent="0" algn="ctr" rtl="0">
              <a:lnSpc>
                <a:spcPct val="119000"/>
              </a:lnSpc>
              <a:spcBef>
                <a:spcPts val="0"/>
              </a:spcBef>
              <a:spcAft>
                <a:spcPts val="0"/>
              </a:spcAft>
              <a:buNone/>
            </a:pPr>
            <a:r>
              <a:rPr lang="pt-PT" sz="2000">
                <a:solidFill>
                  <a:srgbClr val="1D1A55"/>
                </a:solidFill>
                <a:latin typeface="Open Sans"/>
                <a:ea typeface="Open Sans"/>
                <a:cs typeface="Open Sans"/>
                <a:sym typeface="Open Sans"/>
              </a:rPr>
              <a:t>Porto</a:t>
            </a:r>
            <a:endParaRPr sz="2000">
              <a:solidFill>
                <a:schemeClr val="dk1"/>
              </a:solidFill>
              <a:latin typeface="Open Sans"/>
              <a:ea typeface="Open Sans"/>
              <a:cs typeface="Open Sans"/>
              <a:sym typeface="Open Sans"/>
            </a:endParaRPr>
          </a:p>
        </p:txBody>
      </p:sp>
      <p:sp>
        <p:nvSpPr>
          <p:cNvPr id="10" name="Google Shape;93;p4">
            <a:extLst>
              <a:ext uri="{FF2B5EF4-FFF2-40B4-BE49-F238E27FC236}">
                <a16:creationId xmlns:a16="http://schemas.microsoft.com/office/drawing/2014/main" id="{23F35986-1501-4F66-0335-9D0C6C4AD255}"/>
              </a:ext>
            </a:extLst>
          </p:cNvPr>
          <p:cNvSpPr txBox="1"/>
          <p:nvPr/>
        </p:nvSpPr>
        <p:spPr>
          <a:xfrm>
            <a:off x="1465729" y="5616227"/>
            <a:ext cx="2388925" cy="379078"/>
          </a:xfrm>
          <a:prstGeom prst="rect">
            <a:avLst/>
          </a:prstGeom>
          <a:noFill/>
          <a:ln>
            <a:noFill/>
          </a:ln>
        </p:spPr>
        <p:txBody>
          <a:bodyPr spcFirstLastPara="1" wrap="square" lIns="0" tIns="12700" rIns="0" bIns="0" anchor="t" anchorCtr="0">
            <a:spAutoFit/>
          </a:bodyPr>
          <a:lstStyle/>
          <a:p>
            <a:pPr marL="0" marR="0" lvl="0" indent="0" algn="ctr" rtl="0">
              <a:lnSpc>
                <a:spcPct val="119000"/>
              </a:lnSpc>
              <a:spcBef>
                <a:spcPts val="0"/>
              </a:spcBef>
              <a:spcAft>
                <a:spcPts val="0"/>
              </a:spcAft>
              <a:buNone/>
            </a:pPr>
            <a:r>
              <a:rPr lang="pt-PT" sz="2000">
                <a:solidFill>
                  <a:srgbClr val="1D1A55"/>
                </a:solidFill>
                <a:latin typeface="Open Sans"/>
                <a:ea typeface="Open Sans"/>
                <a:cs typeface="Open Sans"/>
                <a:sym typeface="Open Sans"/>
              </a:rPr>
              <a:t>Castanheira de Pera</a:t>
            </a:r>
            <a:endParaRPr sz="2000">
              <a:solidFill>
                <a:schemeClr val="dk1"/>
              </a:solidFill>
              <a:latin typeface="Open Sans"/>
              <a:ea typeface="Open Sans"/>
              <a:cs typeface="Open Sans"/>
              <a:sym typeface="Open Sans"/>
            </a:endParaRPr>
          </a:p>
        </p:txBody>
      </p:sp>
      <p:sp>
        <p:nvSpPr>
          <p:cNvPr id="11" name="Google Shape;93;p4">
            <a:extLst>
              <a:ext uri="{FF2B5EF4-FFF2-40B4-BE49-F238E27FC236}">
                <a16:creationId xmlns:a16="http://schemas.microsoft.com/office/drawing/2014/main" id="{2102E40E-5331-F021-D26F-227406810FDB}"/>
              </a:ext>
            </a:extLst>
          </p:cNvPr>
          <p:cNvSpPr txBox="1"/>
          <p:nvPr/>
        </p:nvSpPr>
        <p:spPr>
          <a:xfrm>
            <a:off x="1768351" y="6425301"/>
            <a:ext cx="2388925" cy="379078"/>
          </a:xfrm>
          <a:prstGeom prst="rect">
            <a:avLst/>
          </a:prstGeom>
          <a:noFill/>
          <a:ln>
            <a:noFill/>
          </a:ln>
        </p:spPr>
        <p:txBody>
          <a:bodyPr spcFirstLastPara="1" wrap="square" lIns="0" tIns="12700" rIns="0" bIns="0" anchor="t" anchorCtr="0">
            <a:spAutoFit/>
          </a:bodyPr>
          <a:lstStyle/>
          <a:p>
            <a:pPr marL="0" marR="0" lvl="0" indent="0" algn="ctr" rtl="0">
              <a:lnSpc>
                <a:spcPct val="119000"/>
              </a:lnSpc>
              <a:spcBef>
                <a:spcPts val="0"/>
              </a:spcBef>
              <a:spcAft>
                <a:spcPts val="0"/>
              </a:spcAft>
              <a:buNone/>
            </a:pPr>
            <a:r>
              <a:rPr lang="pt-PT" sz="2000">
                <a:solidFill>
                  <a:srgbClr val="1D1A55"/>
                </a:solidFill>
                <a:latin typeface="Open Sans"/>
                <a:ea typeface="Open Sans"/>
                <a:cs typeface="Open Sans"/>
                <a:sym typeface="Open Sans"/>
              </a:rPr>
              <a:t>Loures</a:t>
            </a:r>
            <a:endParaRPr sz="2000">
              <a:solidFill>
                <a:schemeClr val="dk1"/>
              </a:solidFill>
              <a:latin typeface="Open Sans"/>
              <a:ea typeface="Open Sans"/>
              <a:cs typeface="Open Sans"/>
              <a:sym typeface="Open Sans"/>
            </a:endParaRPr>
          </a:p>
        </p:txBody>
      </p:sp>
      <p:sp>
        <p:nvSpPr>
          <p:cNvPr id="12" name="Google Shape;93;p4">
            <a:extLst>
              <a:ext uri="{FF2B5EF4-FFF2-40B4-BE49-F238E27FC236}">
                <a16:creationId xmlns:a16="http://schemas.microsoft.com/office/drawing/2014/main" id="{E8082D81-A8FF-DFE5-BFB9-5C5EB91D39FA}"/>
              </a:ext>
            </a:extLst>
          </p:cNvPr>
          <p:cNvSpPr txBox="1"/>
          <p:nvPr/>
        </p:nvSpPr>
        <p:spPr>
          <a:xfrm>
            <a:off x="1710102" y="6913483"/>
            <a:ext cx="2388925" cy="379078"/>
          </a:xfrm>
          <a:prstGeom prst="rect">
            <a:avLst/>
          </a:prstGeom>
          <a:noFill/>
          <a:ln>
            <a:noFill/>
          </a:ln>
        </p:spPr>
        <p:txBody>
          <a:bodyPr spcFirstLastPara="1" wrap="square" lIns="0" tIns="12700" rIns="0" bIns="0" anchor="t" anchorCtr="0">
            <a:spAutoFit/>
          </a:bodyPr>
          <a:lstStyle/>
          <a:p>
            <a:pPr marL="0" marR="0" lvl="0" indent="0" algn="ctr" rtl="0">
              <a:lnSpc>
                <a:spcPct val="119000"/>
              </a:lnSpc>
              <a:spcBef>
                <a:spcPts val="0"/>
              </a:spcBef>
              <a:spcAft>
                <a:spcPts val="0"/>
              </a:spcAft>
              <a:buNone/>
            </a:pPr>
            <a:r>
              <a:rPr lang="pt-PT" sz="2000">
                <a:solidFill>
                  <a:srgbClr val="1D1A55"/>
                </a:solidFill>
                <a:latin typeface="Open Sans"/>
                <a:ea typeface="Open Sans"/>
                <a:cs typeface="Open Sans"/>
                <a:sym typeface="Open Sans"/>
              </a:rPr>
              <a:t>Lisboa</a:t>
            </a:r>
            <a:endParaRPr sz="2000">
              <a:solidFill>
                <a:schemeClr val="dk1"/>
              </a:solidFill>
              <a:latin typeface="Open Sans"/>
              <a:ea typeface="Open Sans"/>
              <a:cs typeface="Open Sans"/>
              <a:sym typeface="Open Sans"/>
            </a:endParaRPr>
          </a:p>
        </p:txBody>
      </p:sp>
      <p:sp>
        <p:nvSpPr>
          <p:cNvPr id="13" name="Google Shape;93;p4">
            <a:extLst>
              <a:ext uri="{FF2B5EF4-FFF2-40B4-BE49-F238E27FC236}">
                <a16:creationId xmlns:a16="http://schemas.microsoft.com/office/drawing/2014/main" id="{439FB303-8CCD-3207-1F86-2A65746EB9EE}"/>
              </a:ext>
            </a:extLst>
          </p:cNvPr>
          <p:cNvSpPr txBox="1"/>
          <p:nvPr/>
        </p:nvSpPr>
        <p:spPr>
          <a:xfrm>
            <a:off x="3398596" y="9251657"/>
            <a:ext cx="2388925" cy="379078"/>
          </a:xfrm>
          <a:prstGeom prst="rect">
            <a:avLst/>
          </a:prstGeom>
          <a:noFill/>
          <a:ln>
            <a:noFill/>
          </a:ln>
        </p:spPr>
        <p:txBody>
          <a:bodyPr spcFirstLastPara="1" wrap="square" lIns="0" tIns="12700" rIns="0" bIns="0" anchor="t" anchorCtr="0">
            <a:spAutoFit/>
          </a:bodyPr>
          <a:lstStyle/>
          <a:p>
            <a:pPr marL="0" marR="0" lvl="0" indent="0" algn="ctr" rtl="0">
              <a:lnSpc>
                <a:spcPct val="119000"/>
              </a:lnSpc>
              <a:spcBef>
                <a:spcPts val="0"/>
              </a:spcBef>
              <a:spcAft>
                <a:spcPts val="0"/>
              </a:spcAft>
              <a:buNone/>
            </a:pPr>
            <a:r>
              <a:rPr lang="pt-PT" sz="2000">
                <a:solidFill>
                  <a:srgbClr val="1D1A55"/>
                </a:solidFill>
                <a:latin typeface="Open Sans"/>
                <a:ea typeface="Open Sans"/>
                <a:cs typeface="Open Sans"/>
                <a:sym typeface="Open Sans"/>
              </a:rPr>
              <a:t>Faro</a:t>
            </a:r>
            <a:endParaRPr sz="2000">
              <a:solidFill>
                <a:schemeClr val="dk1"/>
              </a:solidFill>
              <a:latin typeface="Open Sans"/>
              <a:ea typeface="Open Sans"/>
              <a:cs typeface="Open Sans"/>
              <a:sym typeface="Open Sans"/>
            </a:endParaRPr>
          </a:p>
        </p:txBody>
      </p:sp>
      <p:sp>
        <p:nvSpPr>
          <p:cNvPr id="14" name="Google Shape;93;p4">
            <a:extLst>
              <a:ext uri="{FF2B5EF4-FFF2-40B4-BE49-F238E27FC236}">
                <a16:creationId xmlns:a16="http://schemas.microsoft.com/office/drawing/2014/main" id="{6517CCC6-0C1D-BA87-0096-FFB49756DC9E}"/>
              </a:ext>
            </a:extLst>
          </p:cNvPr>
          <p:cNvSpPr txBox="1"/>
          <p:nvPr/>
        </p:nvSpPr>
        <p:spPr>
          <a:xfrm>
            <a:off x="7291957" y="6248155"/>
            <a:ext cx="2388925" cy="379078"/>
          </a:xfrm>
          <a:prstGeom prst="rect">
            <a:avLst/>
          </a:prstGeom>
          <a:noFill/>
          <a:ln>
            <a:noFill/>
          </a:ln>
        </p:spPr>
        <p:txBody>
          <a:bodyPr spcFirstLastPara="1" wrap="square" lIns="0" tIns="12700" rIns="0" bIns="0" anchor="t" anchorCtr="0">
            <a:spAutoFit/>
          </a:bodyPr>
          <a:lstStyle/>
          <a:p>
            <a:pPr marL="0" marR="0" lvl="0" indent="0" algn="ctr" rtl="0">
              <a:lnSpc>
                <a:spcPct val="119000"/>
              </a:lnSpc>
              <a:spcBef>
                <a:spcPts val="0"/>
              </a:spcBef>
              <a:spcAft>
                <a:spcPts val="0"/>
              </a:spcAft>
              <a:buNone/>
            </a:pPr>
            <a:r>
              <a:rPr lang="pt-PT" sz="2000">
                <a:solidFill>
                  <a:srgbClr val="1D1A55"/>
                </a:solidFill>
                <a:latin typeface="Open Sans"/>
                <a:ea typeface="Open Sans"/>
                <a:cs typeface="Open Sans"/>
                <a:sym typeface="Open Sans"/>
              </a:rPr>
              <a:t>Guiné-Bissau</a:t>
            </a:r>
            <a:endParaRPr sz="2000">
              <a:solidFill>
                <a:schemeClr val="dk1"/>
              </a:solidFill>
              <a:latin typeface="Open Sans"/>
              <a:ea typeface="Open Sans"/>
              <a:cs typeface="Open Sans"/>
              <a:sym typeface="Open Sans"/>
            </a:endParaRPr>
          </a:p>
        </p:txBody>
      </p:sp>
      <p:sp>
        <p:nvSpPr>
          <p:cNvPr id="15" name="Google Shape;93;p4">
            <a:extLst>
              <a:ext uri="{FF2B5EF4-FFF2-40B4-BE49-F238E27FC236}">
                <a16:creationId xmlns:a16="http://schemas.microsoft.com/office/drawing/2014/main" id="{05E1F126-BF64-0F38-6D38-7B947435AA5F}"/>
              </a:ext>
            </a:extLst>
          </p:cNvPr>
          <p:cNvSpPr txBox="1"/>
          <p:nvPr/>
        </p:nvSpPr>
        <p:spPr>
          <a:xfrm>
            <a:off x="11811310" y="6804379"/>
            <a:ext cx="2388925" cy="379078"/>
          </a:xfrm>
          <a:prstGeom prst="rect">
            <a:avLst/>
          </a:prstGeom>
          <a:noFill/>
          <a:ln>
            <a:noFill/>
          </a:ln>
        </p:spPr>
        <p:txBody>
          <a:bodyPr spcFirstLastPara="1" wrap="square" lIns="0" tIns="12700" rIns="0" bIns="0" anchor="t" anchorCtr="0">
            <a:spAutoFit/>
          </a:bodyPr>
          <a:lstStyle/>
          <a:p>
            <a:pPr marL="0" marR="0" lvl="0" indent="0" algn="ctr" rtl="0">
              <a:lnSpc>
                <a:spcPct val="119000"/>
              </a:lnSpc>
              <a:spcBef>
                <a:spcPts val="0"/>
              </a:spcBef>
              <a:spcAft>
                <a:spcPts val="0"/>
              </a:spcAft>
              <a:buNone/>
            </a:pPr>
            <a:r>
              <a:rPr lang="pt-PT" sz="2000">
                <a:solidFill>
                  <a:srgbClr val="1D1A55"/>
                </a:solidFill>
                <a:latin typeface="Open Sans"/>
                <a:ea typeface="Open Sans"/>
                <a:cs typeface="Open Sans"/>
                <a:sym typeface="Open Sans"/>
              </a:rPr>
              <a:t>Moçambique</a:t>
            </a:r>
            <a:endParaRPr sz="200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427443125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9521E"/>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2394E554F551614CB80B294269CAFB8E" ma:contentTypeVersion="15" ma:contentTypeDescription="Criar um novo documento." ma:contentTypeScope="" ma:versionID="e85a366d1ccfaa620bb3cb8631a87808">
  <xsd:schema xmlns:xsd="http://www.w3.org/2001/XMLSchema" xmlns:xs="http://www.w3.org/2001/XMLSchema" xmlns:p="http://schemas.microsoft.com/office/2006/metadata/properties" xmlns:ns2="086a93ea-5fca-4266-9ccd-be18cecb8bb5" xmlns:ns3="ec30ff8a-89b4-416f-983a-9047695ef285" targetNamespace="http://schemas.microsoft.com/office/2006/metadata/properties" ma:root="true" ma:fieldsID="278bdd65a3f8304e659403ae84b3ac9d" ns2:_="" ns3:_="">
    <xsd:import namespace="086a93ea-5fca-4266-9ccd-be18cecb8bb5"/>
    <xsd:import namespace="ec30ff8a-89b4-416f-983a-9047695ef2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6a93ea-5fca-4266-9ccd-be18cecb8b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Etiquetas de Imagem" ma:readOnly="false" ma:fieldId="{5cf76f15-5ced-4ddc-b409-7134ff3c332f}" ma:taxonomyMulti="true" ma:sspId="e69d0bd5-2c6d-433c-b5e3-941a146cc1d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30ff8a-89b4-416f-983a-9047695ef28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5ad6b3c-dcfc-49ce-bb9b-cfe5b0099f50}" ma:internalName="TaxCatchAll" ma:showField="CatchAllData" ma:web="ec30ff8a-89b4-416f-983a-9047695ef28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hes de 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c30ff8a-89b4-416f-983a-9047695ef285" xsi:nil="true"/>
    <lcf76f155ced4ddcb4097134ff3c332f xmlns="086a93ea-5fca-4266-9ccd-be18cecb8bb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D457711-FE39-4CC7-8EBF-E11081509E11}">
  <ds:schemaRefs>
    <ds:schemaRef ds:uri="http://schemas.microsoft.com/sharepoint/v3/contenttype/forms"/>
  </ds:schemaRefs>
</ds:datastoreItem>
</file>

<file path=customXml/itemProps2.xml><?xml version="1.0" encoding="utf-8"?>
<ds:datastoreItem xmlns:ds="http://schemas.openxmlformats.org/officeDocument/2006/customXml" ds:itemID="{8ADDF4CB-FF02-4E9D-B642-EA0C8ABE6B82}">
  <ds:schemaRefs>
    <ds:schemaRef ds:uri="086a93ea-5fca-4266-9ccd-be18cecb8bb5"/>
    <ds:schemaRef ds:uri="ec30ff8a-89b4-416f-983a-9047695ef2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A32D853-F781-4759-8D41-FDF3593053F7}">
  <ds:schemaRefs>
    <ds:schemaRef ds:uri="086a93ea-5fca-4266-9ccd-be18cecb8bb5"/>
    <ds:schemaRef ds:uri="ec30ff8a-89b4-416f-983a-9047695ef285"/>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10899</TotalTime>
  <Words>9177</Words>
  <Application>Microsoft Macintosh PowerPoint</Application>
  <PresentationFormat>Personalizados</PresentationFormat>
  <Paragraphs>996</Paragraphs>
  <Slides>36</Slides>
  <Notes>36</Notes>
  <HiddenSlides>0</HiddenSlides>
  <MMClips>0</MMClips>
  <ScaleCrop>false</ScaleCrop>
  <HeadingPairs>
    <vt:vector size="6" baseType="variant">
      <vt:variant>
        <vt:lpstr>Tipos de letra usados</vt:lpstr>
      </vt:variant>
      <vt:variant>
        <vt:i4>18</vt:i4>
      </vt:variant>
      <vt:variant>
        <vt:lpstr>Tema</vt:lpstr>
      </vt:variant>
      <vt:variant>
        <vt:i4>1</vt:i4>
      </vt:variant>
      <vt:variant>
        <vt:lpstr>Títulos dos diapositivos</vt:lpstr>
      </vt:variant>
      <vt:variant>
        <vt:i4>36</vt:i4>
      </vt:variant>
    </vt:vector>
  </HeadingPairs>
  <TitlesOfParts>
    <vt:vector size="55" baseType="lpstr">
      <vt:lpstr>Calibri Light</vt:lpstr>
      <vt:lpstr>Open Sans ExtraBold</vt:lpstr>
      <vt:lpstr>Trebuchet</vt:lpstr>
      <vt:lpstr>Titillium Web</vt:lpstr>
      <vt:lpstr>Calibri</vt:lpstr>
      <vt:lpstr>Wingdings</vt:lpstr>
      <vt:lpstr>Open Sans</vt:lpstr>
      <vt:lpstr>Helvetica</vt:lpstr>
      <vt:lpstr>System Font</vt:lpstr>
      <vt:lpstr>Times New Roman</vt:lpstr>
      <vt:lpstr>Arial</vt:lpstr>
      <vt:lpstr>Courier New</vt:lpstr>
      <vt:lpstr>Source Sans Pro</vt:lpstr>
      <vt:lpstr>Open Sans SemiBold</vt:lpstr>
      <vt:lpstr>Anton</vt:lpstr>
      <vt:lpstr>Apple Color Emoji</vt:lpstr>
      <vt:lpstr>Open Sans ExtraBold</vt:lpstr>
      <vt:lpstr>Symbol</vt:lpstr>
      <vt:lpstr>Office Theme</vt:lpstr>
      <vt:lpstr>Apresentação do PowerPoint</vt:lpstr>
      <vt:lpstr>Apresentação do PowerPoint</vt:lpstr>
      <vt:lpstr>REDE INTERNACIONAL DA MÉDICOS DO MUNDO</vt:lpstr>
      <vt:lpstr>REDE INTERNACIONAL DA MÉDICOS DO MUNDO</vt:lpstr>
      <vt:lpstr>Apresentação do PowerPoint</vt:lpstr>
      <vt:lpstr>Apresentação do PowerPoint</vt:lpstr>
      <vt:lpstr>Apresentação do PowerPoint</vt:lpstr>
      <vt:lpstr>Apresentação do PowerPoint</vt:lpstr>
      <vt:lpstr>Apresentação do PowerPoint</vt:lpstr>
      <vt:lpstr>TÍTULO 1</vt:lpstr>
      <vt:lpstr>TÍTULO 1</vt:lpstr>
      <vt:lpstr>Apresentação do PowerPoint</vt:lpstr>
      <vt:lpstr>Apresentação do PowerPoint</vt:lpstr>
      <vt:lpstr>TÍTULO 1</vt:lpstr>
      <vt:lpstr>TÍTULO 1</vt:lpstr>
      <vt:lpstr>TÍTULO 1</vt:lpstr>
      <vt:lpstr>TÍTULO 1</vt:lpstr>
      <vt:lpstr>TÍTULO 1</vt:lpstr>
      <vt:lpstr>TÍTULO 1</vt:lpstr>
      <vt:lpstr>TÍTULO 1</vt:lpstr>
      <vt:lpstr>TÍTULO 1</vt:lpstr>
      <vt:lpstr>TÍTULO 1</vt:lpstr>
      <vt:lpstr>TÍTULO 1</vt:lpstr>
      <vt:lpstr>TÍTULO 1</vt:lpstr>
      <vt:lpstr>TÍTULO 1</vt:lpstr>
      <vt:lpstr>TÍTULO 1</vt:lpstr>
      <vt:lpstr>TÍTULO 1</vt:lpstr>
      <vt:lpstr>TÍTULO 1</vt:lpstr>
      <vt:lpstr>TÍTULO 1</vt:lpstr>
      <vt:lpstr>TÍTULO 1</vt:lpstr>
      <vt:lpstr>TÍTULO 1</vt:lpstr>
      <vt:lpstr>TÍTULO 1</vt:lpstr>
      <vt:lpstr>TÍTULO 1</vt:lpstr>
      <vt:lpstr>TÍTULO 1</vt:lpstr>
      <vt:lpstr>OBRIGADA </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Djo</dc:creator>
  <cp:lastModifiedBy>Marta Marquês | USF Cova Piedade</cp:lastModifiedBy>
  <cp:revision>30</cp:revision>
  <dcterms:created xsi:type="dcterms:W3CDTF">2021-12-09T13:37:36Z</dcterms:created>
  <dcterms:modified xsi:type="dcterms:W3CDTF">2024-11-19T23:26:06Z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2021-12-09T00:00:00Z</vt:filetime>
  </property>
  <property fmtid="{D5CDD505-2E9C-101B-9397-08002B2CF9AE}" pid="3" name="Creator">
    <vt:lpwstr>Adobe InDesign 17.0 (Macintosh)</vt:lpwstr>
  </property>
  <property fmtid="{D5CDD505-2E9C-101B-9397-08002B2CF9AE}" pid="4" name="LastSaved">
    <vt:filetime>2021-12-09T00:00:00Z</vt:filetime>
  </property>
  <property fmtid="{D5CDD505-2E9C-101B-9397-08002B2CF9AE}" pid="5" name="ContentTypeId">
    <vt:lpwstr>0x0101002394E554F551614CB80B294269CAFB8E</vt:lpwstr>
  </property>
  <property fmtid="{D5CDD505-2E9C-101B-9397-08002B2CF9AE}" pid="6" name="MediaServiceImageTags">
    <vt:lpwstr/>
  </property>
</Properties>
</file>