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269"/>
    <a:srgbClr val="DC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121" d="100"/>
          <a:sy n="121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445E7-7462-073A-9DBB-AE82A39C4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80D870-8A9B-6DD4-5A03-8879B6CE6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9BAFE1-9C43-2A11-7961-FFCF21A7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890BB2-F4FC-73C8-3D40-253B50D1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877791-F1D3-8531-C530-47C173CF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0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29906-9AE0-A3C4-4D32-3DB568B0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3592A9-4766-A671-D3E0-551F493B6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BB09F1-75C3-69B1-0A97-CCCF837C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AC0A1E-88D7-936A-D4C8-C4D71530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992431-328A-ADDD-BF4B-65E8BB5B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22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974AFB-4893-A6DA-8157-65C597C23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9AA91B-26FB-93B8-B08A-F1A707893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C97521-898D-747C-7E0C-DD4D3C96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8AFF4E-7DD7-1DB9-C738-D48AD4A0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4BC6ED-324B-1A73-6359-20F4B31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24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4455D-AD99-74FD-25A2-06B9374A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97ABCB-E114-AFDC-CDA1-ED19048C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AB5BB-65DB-9F5B-1DBD-5CB48044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E3626D-1ECD-6C6C-8082-9043B93E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28A6C8-5693-2F32-C5EF-E2FCC3F8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93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9DD66-02FD-855F-72F2-E9C9EBFE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90029-2FED-8916-E8B6-540EEAC3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A0B92E-D3DA-6B58-F7E4-E3990390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0A392A-A124-17E0-225F-025B0D49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CD3B31-6FDE-7C40-210B-07968D5C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50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42D32-E760-FCCE-202E-85FF1F16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BDCA23-7764-A781-BC22-A798B14E2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AF1488-7BF2-6F74-ED3F-5EFF5CA7F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B970CF-CE4C-D710-1227-35074823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3CE158-30AE-A8F9-BC34-A7B76D86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3D1064-7E1D-C52D-B98A-2BF88FE3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9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598D-A148-C648-F9DD-73165CF0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68F40F-D7FE-7F92-5FDD-A14195AA2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DD8796-7B21-08D0-8158-934E19191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64BFCE-6D5F-5665-3371-42E5492D4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AAC874-F2BD-1BA9-B2C0-D8B392F15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5EF9B0-6153-38F3-BAC3-27868210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0BECCA4-EAFE-1DEA-0A61-E9E63F64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0FB48DC-2441-CFD9-2832-53E7E7B3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07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4E74E-1360-6763-E1C2-8EF91D3A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98E2FB-3E49-24E9-F2F5-C6700859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08F1E-5B05-9E92-B0AA-95B7F5DF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CB4DF9-F681-2263-0737-67E8D8FA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24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65EE12-31DE-8793-355B-5FD81C69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128D720-F9BB-6EE7-40AB-219C5862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91E82F-02EA-0E8F-4D83-9FF21AD8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17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24EFB-A77F-DDC8-BA70-12560640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496FC6-B6A3-6195-10F9-0C4538F9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08336F-0FE6-FE3A-AF22-D4F4BC6CC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49531D-3DC9-5D29-BABE-95EF7E01E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028FA7-CD08-A31F-A310-254E565E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6FE9E2A-F921-EF4D-FD1D-DEFFBA26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34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9BB55-6576-42C9-155E-DDB5B9F0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8031C5-18E9-94E3-7F5E-51BB821230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296BED-32D8-B1B6-EBDF-376468DB1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78B6EA-3761-9658-B791-60077E7E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E67C5-9464-33BE-B863-1D056701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3A392A-EC21-DBC2-60E6-D23BC318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05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D2F60CC-5651-1674-447D-502422A3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777C27-7FA8-DE2C-DA75-925D648B8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FABE78-D65F-C76D-318B-226FE76D1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E4F0AF-31FD-E543-9194-BAC014D5E417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AE7AA0-A258-1AE9-7E30-4D007D00F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03303-DDA5-3593-6B8E-BE74E38DA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1F34EF-2598-6A4A-99D9-576A28C24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73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B9D7D1D-280B-7EE3-0FC9-C77C347CF9C6}"/>
              </a:ext>
            </a:extLst>
          </p:cNvPr>
          <p:cNvSpPr/>
          <p:nvPr/>
        </p:nvSpPr>
        <p:spPr>
          <a:xfrm>
            <a:off x="0" y="0"/>
            <a:ext cx="12192000" cy="5072882"/>
          </a:xfrm>
          <a:prstGeom prst="rect">
            <a:avLst/>
          </a:prstGeom>
          <a:solidFill>
            <a:srgbClr val="DC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Gráfico&#10;&#10;Descrição gerada automaticamente">
            <a:extLst>
              <a:ext uri="{FF2B5EF4-FFF2-40B4-BE49-F238E27FC236}">
                <a16:creationId xmlns:a16="http://schemas.microsoft.com/office/drawing/2014/main" id="{6413EB0A-63AA-1881-1C2A-B2C1ECFC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" t="23956" r="1431" b="18688"/>
          <a:stretch/>
        </p:blipFill>
        <p:spPr>
          <a:xfrm>
            <a:off x="6774818" y="521656"/>
            <a:ext cx="5522257" cy="4551226"/>
          </a:xfrm>
          <a:prstGeom prst="rect">
            <a:avLst/>
          </a:prstGeom>
        </p:spPr>
      </p:pic>
      <p:pic>
        <p:nvPicPr>
          <p:cNvPr id="2" name="Image 26" descr="Logotipo, nome da empresa&#10;&#10;Descrição gerada automaticamente">
            <a:extLst>
              <a:ext uri="{FF2B5EF4-FFF2-40B4-BE49-F238E27FC236}">
                <a16:creationId xmlns:a16="http://schemas.microsoft.com/office/drawing/2014/main" id="{F5566772-34E0-E5B9-23F8-5978280BCDA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88" y="5626457"/>
            <a:ext cx="407987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7" descr="Uma imagem contendo Texto&#10;&#10;Descrição gerada automaticamente">
            <a:extLst>
              <a:ext uri="{FF2B5EF4-FFF2-40B4-BE49-F238E27FC236}">
                <a16:creationId xmlns:a16="http://schemas.microsoft.com/office/drawing/2014/main" id="{796A4876-840F-F1E1-0C01-25C4587A000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726484"/>
            <a:ext cx="3114675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8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745A4E38-B1F2-9152-8F52-EFF2569FE4D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57" y="5628200"/>
            <a:ext cx="14827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2604C08-9501-4F9F-6CA5-120FB5BF1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2" y="5824101"/>
            <a:ext cx="99257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900" b="1" i="0" u="none" strike="noStrike" cap="none" normalizeH="0" baseline="0" dirty="0">
                <a:ln>
                  <a:noFill/>
                </a:ln>
                <a:solidFill>
                  <a:srgbClr val="033A64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Organizadore</a:t>
            </a:r>
            <a:r>
              <a:rPr lang="pt-PT" altLang="pt-BR" sz="900" b="1" dirty="0">
                <a:solidFill>
                  <a:srgbClr val="033A6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endParaRPr kumimoji="0" lang="pt-BR" altLang="pt-BR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29581CC-1DE9-2948-5867-5ABC8D4A8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297" y="5780300"/>
            <a:ext cx="194636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rgbClr val="033A64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Financiado por fundos nacionais através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rgbClr val="033A64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 FCT – Fundação para a Ciência e a Tecnologia</a:t>
            </a:r>
            <a:r>
              <a:rPr kumimoji="0" lang="pt-BR" altLang="pt-BR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Image 16">
            <a:extLst>
              <a:ext uri="{FF2B5EF4-FFF2-40B4-BE49-F238E27FC236}">
                <a16:creationId xmlns:a16="http://schemas.microsoft.com/office/drawing/2014/main" id="{27347276-E279-3E43-9708-4A4DF63E5E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72255" y="5576677"/>
            <a:ext cx="1286971" cy="72568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98A4F4-6D3E-4862-6ED5-DC5FA8E90C55}"/>
              </a:ext>
            </a:extLst>
          </p:cNvPr>
          <p:cNvSpPr txBox="1"/>
          <p:nvPr/>
        </p:nvSpPr>
        <p:spPr>
          <a:xfrm>
            <a:off x="847884" y="2419317"/>
            <a:ext cx="6595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SEMINÁRIO INTERNACIONAL CUIDADOS DE SAÚDE PRIMÁRIOS (CSP) NOS ESTADOS-MEMBROS DA CPLP</a:t>
            </a:r>
          </a:p>
          <a:p>
            <a:endParaRPr lang="pt-BR" sz="1800" dirty="0">
              <a:solidFill>
                <a:srgbClr val="0A4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A 22 DE NOVEMBRO DE 2024</a:t>
            </a:r>
          </a:p>
          <a:p>
            <a:endParaRPr lang="pt-BR" dirty="0">
              <a:solidFill>
                <a:srgbClr val="0A4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2A599-53A9-7AB8-4774-AB0351D20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710CADB-07D1-C576-063D-F61704C02D6C}"/>
              </a:ext>
            </a:extLst>
          </p:cNvPr>
          <p:cNvCxnSpPr>
            <a:cxnSpLocks/>
          </p:cNvCxnSpPr>
          <p:nvPr/>
        </p:nvCxnSpPr>
        <p:spPr>
          <a:xfrm>
            <a:off x="2814452" y="0"/>
            <a:ext cx="0" cy="685800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D38362-D892-8206-282D-D304415DE5EE}"/>
              </a:ext>
            </a:extLst>
          </p:cNvPr>
          <p:cNvSpPr txBox="1"/>
          <p:nvPr/>
        </p:nvSpPr>
        <p:spPr>
          <a:xfrm>
            <a:off x="3452209" y="578577"/>
            <a:ext cx="746121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90</a:t>
            </a:r>
          </a:p>
          <a:p>
            <a:endParaRPr lang="pt-BR" sz="2000" b="1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Criação do Programa Nacional de Agentes Comunitários de Saúde/PNACS - região Nordeste</a:t>
            </a:r>
          </a:p>
          <a:p>
            <a:endParaRPr lang="pt-BR" sz="2000" b="1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 o início da epidemia de cólera, o PACS foi estendido em caráter emergencial para a região Norte. 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 Ministério da Saúde formula as diretrizes do PSF como estratégia estruturante do modelo assistencial e incorpora os ACS nas ESF.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é publicada a portaria nº 1.886 que define as normas e diretrizes do PACS/PSF e as atribuições dos componentes da ESF, e as atribuições do ACS. 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 Decreto n°3.189/99 fixa as diretrizes para o exercício da atividade de ACS viabilizando a elaboração do PL que cria a profissão.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37C203-DA82-2CE3-61EA-D8FCDE3B6495}"/>
              </a:ext>
            </a:extLst>
          </p:cNvPr>
          <p:cNvSpPr/>
          <p:nvPr/>
        </p:nvSpPr>
        <p:spPr>
          <a:xfrm>
            <a:off x="2711756" y="627562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6048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F0F3B-7759-8F2B-024E-96349F960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D30C650-3EA7-F3B8-23D3-D7B835C81503}"/>
              </a:ext>
            </a:extLst>
          </p:cNvPr>
          <p:cNvCxnSpPr>
            <a:cxnSpLocks/>
          </p:cNvCxnSpPr>
          <p:nvPr/>
        </p:nvCxnSpPr>
        <p:spPr>
          <a:xfrm>
            <a:off x="2814452" y="0"/>
            <a:ext cx="0" cy="701831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F7BC34-7D5F-1888-BCE9-6A90BB89DF6B}"/>
              </a:ext>
            </a:extLst>
          </p:cNvPr>
          <p:cNvSpPr txBox="1"/>
          <p:nvPr/>
        </p:nvSpPr>
        <p:spPr>
          <a:xfrm>
            <a:off x="3452209" y="766732"/>
            <a:ext cx="746121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2000</a:t>
            </a:r>
          </a:p>
          <a:p>
            <a:endParaRPr lang="pt-BR" sz="2000" b="1" kern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publicação da Lei nº 10.507 que cria a profissão de ACS. 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Portaria 1.886 é revista e incorpora mudanças advindas do Decreto nº 3.189 e da Lei nº 10.507.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Estratégia Saúde da Família (ESF).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publicação da primeira Política Nacional de Atenção Básica (PNAB) e da Política Nacional de Vigilância em Saúde no Brasil. (atualizada em 2011 e 2017). 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Lei n.º 11.350 foi alterada pela Lei n.º 12.994, criando o piso salarial profissional nacional e as diretrizes para o plano de carreira dos ACS e dos ACE.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53D59E-9EA4-4871-6F5F-2F9DF69803F4}"/>
              </a:ext>
            </a:extLst>
          </p:cNvPr>
          <p:cNvSpPr/>
          <p:nvPr/>
        </p:nvSpPr>
        <p:spPr>
          <a:xfrm>
            <a:off x="2711756" y="1118883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49244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5409-F37E-AC8A-D494-009ED892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E918EA2-AFC7-EB20-3DAC-EF490D59A5E5}"/>
              </a:ext>
            </a:extLst>
          </p:cNvPr>
          <p:cNvCxnSpPr>
            <a:cxnSpLocks/>
          </p:cNvCxnSpPr>
          <p:nvPr/>
        </p:nvCxnSpPr>
        <p:spPr>
          <a:xfrm>
            <a:off x="2814452" y="0"/>
            <a:ext cx="0" cy="342900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CDC8EA-74FC-1998-4700-890B399DED50}"/>
              </a:ext>
            </a:extLst>
          </p:cNvPr>
          <p:cNvSpPr txBox="1"/>
          <p:nvPr/>
        </p:nvSpPr>
        <p:spPr>
          <a:xfrm>
            <a:off x="3452209" y="317318"/>
            <a:ext cx="74612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Lei n.º 13.595, de 5/01/2018, considera essencial e obrigatória a presença de ACS e de ACE na ABS/APS e da vigilância em saúde.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2000" kern="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EC 120, de 05/05/2022, garante um piso salarial nacional de dois salários mínimos a ACS e ACE.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DFDB2D-0BEC-82DC-DD83-E701E572A32B}"/>
              </a:ext>
            </a:extLst>
          </p:cNvPr>
          <p:cNvSpPr/>
          <p:nvPr/>
        </p:nvSpPr>
        <p:spPr>
          <a:xfrm>
            <a:off x="2711756" y="1880753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466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1EEE4-F3F5-AAF0-83EC-D00677776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0AC6A5B-9236-62B9-2E27-284BE37D76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Foto em preto e branco de pessoa a fazer um sinal com a mão&#10;&#10;Descrição gerada automaticamente">
            <a:extLst>
              <a:ext uri="{FF2B5EF4-FFF2-40B4-BE49-F238E27FC236}">
                <a16:creationId xmlns:a16="http://schemas.microsoft.com/office/drawing/2014/main" id="{BBA6713A-D23F-741C-2A57-D8524C80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522515"/>
            <a:ext cx="12192000" cy="81629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DAA6E6-354A-FA47-94EB-74181EC5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351858-F667-757F-7514-E3CFBAC57251}"/>
              </a:ext>
            </a:extLst>
          </p:cNvPr>
          <p:cNvSpPr txBox="1"/>
          <p:nvPr/>
        </p:nvSpPr>
        <p:spPr>
          <a:xfrm>
            <a:off x="0" y="-1355047"/>
            <a:ext cx="495671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42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AA822-FE2D-23B5-C9DB-ACDA2D58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AADBD80-B9A1-BE73-5512-5C8859C56D6C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69FFC2-2B5E-CA3F-C48A-C24C25799E5A}"/>
              </a:ext>
            </a:extLst>
          </p:cNvPr>
          <p:cNvSpPr txBox="1"/>
          <p:nvPr/>
        </p:nvSpPr>
        <p:spPr>
          <a:xfrm>
            <a:off x="713680" y="1679004"/>
            <a:ext cx="11478320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DOS ACS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Ser morador da comunidade onde vai atuar;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Ter espírito de liderança e solidariedade (vínculo comunitário);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Idade a partir dos 18 anos;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Saber ler e escrever (na origem);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Ter o Ensino Fundamental (</a:t>
            </a:r>
            <a:r>
              <a:rPr lang="pt-BR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Lei nº 10.507/2002)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– Ensino Médio Completo (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Lei nº 11.350/2006)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Dispor de 8 horas diárias - 40h/semanais.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1EA489C-6EFB-58D1-455D-2A9F4F43354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0020D-0EB5-323A-1C73-A37C12761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3AE950-7C31-4DD1-F229-9C709ABDA47A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511CCA-E486-5C56-0F8F-6233CFBE460F}"/>
              </a:ext>
            </a:extLst>
          </p:cNvPr>
          <p:cNvSpPr txBox="1"/>
          <p:nvPr/>
        </p:nvSpPr>
        <p:spPr>
          <a:xfrm>
            <a:off x="713680" y="1216778"/>
            <a:ext cx="11478320" cy="5113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DOS ACS (NA ORIGEM)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Inscrição por micro área de trabalho;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Prova escrita - questões atitudinais;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Entrevista coletiva;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Acompanhamento no processo de trabalho.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ATUALMENTE (Lei n.º 13.595, de 2018)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Residir na área da comunidade em que atuar (data da publicação do edital do processo seletivo);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Ter concluído, com aproveitamento, curso de formação inicial (carga horária mínima de 40h);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Ter concluído o ensino médio ou comprovar a conclusão no prazo máximo de 3 anos;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Processo seletivo público.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B04E455-60BF-1940-8084-46B6720500C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7F803-0640-26AC-425E-2E8F3CF0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4469E10-176D-8272-3861-E689737AE423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A22E9C-BE2F-FBD1-83FA-58C50524C1AD}"/>
              </a:ext>
            </a:extLst>
          </p:cNvPr>
          <p:cNvSpPr txBox="1"/>
          <p:nvPr/>
        </p:nvSpPr>
        <p:spPr>
          <a:xfrm>
            <a:off x="713680" y="1679004"/>
            <a:ext cx="10781634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CONTRATAÇÃO DOS ACS (Lei Federal 11.350/2006)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- 1991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Bolsista: seleção simplificada por seleção pública;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Terceirização intermediada por Organização Social (OS):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modelo de organização jurídica no Brasil que, assim como a OSCIP, é uma entidade do terceiro setor, instituída pela Lei Federal 9.637/1998 e Organização da Sociedade Civil de Interesse Público (OSCIP) - qualificação jurídica, criada pela Lei nº 9.790/1999.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Vínculo direto com o município; 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ABB15AB-6689-A785-7BB2-07D2203A9670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0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E0B61-1260-201E-FCEC-7D46B83BA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606FE6-1442-DEB8-600E-FE872560C25C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144A17-E6B2-517D-4237-B8740C42DA84}"/>
              </a:ext>
            </a:extLst>
          </p:cNvPr>
          <p:cNvSpPr txBox="1"/>
          <p:nvPr/>
        </p:nvSpPr>
        <p:spPr>
          <a:xfrm>
            <a:off x="713679" y="1679004"/>
            <a:ext cx="11126019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CONTRATAÇÃO DOS ACS (Lei Federal 11.350/2006)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- Emenda Constitucional 51 de 2006: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possibilitou a regularização do vínculo dos ACS e ACE , permitindo que esses profissionais fossem contratados diretamente pelos municípios, por processo público seletivo em vez de concurso público.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Regime de contratação: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estatutário ou celetista (Consolidação das Leis do Trabalho - CLT).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Lei 11.350/2006: 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incluiu novas garantias e regulamentações, como a fixação de um piso salarial nacional e melhorias nas condições de trabalho desses profissionais.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Lei 13.595/2018 (Lei Ruth Brilhante):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trouxe melhorias nas condições de trabalho e reforçou a necessidade de capacitação contínua.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17E2BBA-9B84-C18F-DBE1-0A4EF5B8702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2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6AD6D-6B41-448E-D15F-D6ED813F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inha do tempo&#10;&#10;Descrição gerada automaticamente com confiança baixa">
            <a:extLst>
              <a:ext uri="{FF2B5EF4-FFF2-40B4-BE49-F238E27FC236}">
                <a16:creationId xmlns:a16="http://schemas.microsoft.com/office/drawing/2014/main" id="{C55AFD95-E92B-559B-B7BC-779A69085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13"/>
            <a:ext cx="12192000" cy="68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8BB7-D5C0-6E76-A664-E44249CE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42D913F-8BFA-B214-623F-67BCAC1A5CF1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15BDF53-167F-35D3-F644-53CFACC4619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6696800-C73D-2E0B-9F16-8E1CEA7D5013}"/>
              </a:ext>
            </a:extLst>
          </p:cNvPr>
          <p:cNvCxnSpPr>
            <a:cxnSpLocks/>
          </p:cNvCxnSpPr>
          <p:nvPr/>
        </p:nvCxnSpPr>
        <p:spPr>
          <a:xfrm>
            <a:off x="2814452" y="2091650"/>
            <a:ext cx="0" cy="485556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7D6044-8FAC-2001-4478-CF8FFAA55395}"/>
              </a:ext>
            </a:extLst>
          </p:cNvPr>
          <p:cNvSpPr txBox="1"/>
          <p:nvPr/>
        </p:nvSpPr>
        <p:spPr>
          <a:xfrm>
            <a:off x="3452209" y="1229990"/>
            <a:ext cx="746121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kern="0" spc="6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DO TEMPO</a:t>
            </a:r>
          </a:p>
          <a:p>
            <a:endParaRPr lang="pt-BR" sz="2000" b="1" kern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90</a:t>
            </a: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Curso Introdutório (formação inicial);</a:t>
            </a:r>
          </a:p>
          <a:p>
            <a:pPr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Criação do Programa Saúde da Família (PSF) e incorporação dos ACS às 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eSF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Novas demandas de capacitação.</a:t>
            </a:r>
          </a:p>
          <a:p>
            <a:pPr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2000</a:t>
            </a: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Instituição da Política Nacional de Educação Permanente em Saúde (PNEPS) que prioriza a capacitação e atualização de todos os profissionais do SUS, incluindo os ACS. </a:t>
            </a:r>
          </a:p>
          <a:p>
            <a:pPr>
              <a:spcBef>
                <a:spcPct val="0"/>
              </a:spcBef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Curso Técnico em Agente Comunitário de Saúde (CTACS) – oferta pelo governo federal, em parceria com estados e municípios.</a:t>
            </a:r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0ACCE7-78D2-2119-1282-C7DCC51675F7}"/>
              </a:ext>
            </a:extLst>
          </p:cNvPr>
          <p:cNvSpPr/>
          <p:nvPr/>
        </p:nvSpPr>
        <p:spPr>
          <a:xfrm>
            <a:off x="2698667" y="1975865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75C19A-F7D6-3BED-B196-09DA7F68EFFD}"/>
              </a:ext>
            </a:extLst>
          </p:cNvPr>
          <p:cNvSpPr/>
          <p:nvPr/>
        </p:nvSpPr>
        <p:spPr>
          <a:xfrm>
            <a:off x="2698667" y="4106001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9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39E7DDF-1E07-F2D5-CC5E-AEA2314C48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Foto em preto e branco de grupo de pessoas posando para foto com criança&#10;&#10;Descrição gerada automaticamente">
            <a:extLst>
              <a:ext uri="{FF2B5EF4-FFF2-40B4-BE49-F238E27FC236}">
                <a16:creationId xmlns:a16="http://schemas.microsoft.com/office/drawing/2014/main" id="{B8DCD825-A9F9-6B73-429E-B376BBAA2B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523488"/>
            <a:ext cx="12193200" cy="8128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D544C9-BA4C-0831-953F-F48D98FD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987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COMUNITÁRIOS DE SAÚDE DO BRASIL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DE PROXIMIDADE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3E2237-A894-63F4-4BF7-62F1CF2CD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70550"/>
            <a:ext cx="10515600" cy="534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pt-BR" sz="20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Dr</a:t>
            </a:r>
            <a:r>
              <a:rPr lang="pt-BR" sz="20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Maria Fátima de Sousa 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Universidade de Brasília</a:t>
            </a:r>
          </a:p>
        </p:txBody>
      </p:sp>
    </p:spTree>
    <p:extLst>
      <p:ext uri="{BB962C8B-B14F-4D97-AF65-F5344CB8AC3E}">
        <p14:creationId xmlns:p14="http://schemas.microsoft.com/office/powerpoint/2010/main" val="42256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F2A8D-F411-5D6A-0433-24870F92A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D61565B-F705-7197-8E48-A75437A5BEA0}"/>
              </a:ext>
            </a:extLst>
          </p:cNvPr>
          <p:cNvCxnSpPr>
            <a:cxnSpLocks/>
          </p:cNvCxnSpPr>
          <p:nvPr/>
        </p:nvCxnSpPr>
        <p:spPr>
          <a:xfrm>
            <a:off x="2814452" y="0"/>
            <a:ext cx="0" cy="5898995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AC06DA-2BEF-8D03-35D6-A0EE967D7023}"/>
              </a:ext>
            </a:extLst>
          </p:cNvPr>
          <p:cNvSpPr txBox="1"/>
          <p:nvPr/>
        </p:nvSpPr>
        <p:spPr>
          <a:xfrm>
            <a:off x="3452208" y="1074509"/>
            <a:ext cx="775476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Capacitações sobre COVID-19 - durante a pandemia foram ofertadas capacitações específicas sobre protocolos de prevenção, rastreamento de casos e orientações de segurança para o trabalho em campo.</a:t>
            </a:r>
          </a:p>
          <a:p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2021/2022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Lançamento da primeira turma do Saúde com Agente - programa de capacitação do Ministério da Saúde, em parceria com o Conselho Nacional de Secretarias Municipais de Saúde (CONASEMS) para formação técnica para ACS e ACE.</a:t>
            </a:r>
          </a:p>
          <a:p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- Lançamento da segunda turma do Saúde com Agente.</a:t>
            </a:r>
          </a:p>
          <a:p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Lançamento previsto para o curso “Conhecer para prevenir a desinformação em saúde nos territórios” – 400mil vagas em 2 anos, 8 turmas 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50mil participantes / 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LabECoS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-UnB</a:t>
            </a:r>
          </a:p>
        </p:txBody>
      </p:sp>
    </p:spTree>
    <p:extLst>
      <p:ext uri="{BB962C8B-B14F-4D97-AF65-F5344CB8AC3E}">
        <p14:creationId xmlns:p14="http://schemas.microsoft.com/office/powerpoint/2010/main" val="24200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DF860-A2E3-9719-782E-8C4F24BC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172204B-5A82-F69E-7767-1A077BCD9047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4FDE004-3275-9FFB-5CBF-E24503AAEA32}"/>
              </a:ext>
            </a:extLst>
          </p:cNvPr>
          <p:cNvSpPr txBox="1"/>
          <p:nvPr/>
        </p:nvSpPr>
        <p:spPr>
          <a:xfrm>
            <a:off x="713679" y="1679004"/>
            <a:ext cx="11126019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ATRIBUIÇÕES DOS ACS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ADSCRIÇÃO DE CLIENTELA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Definição precisa do território de atuação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TERRITORIALIZAÇÃO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Mapeamento da área, compreendendo segmento populacional determinado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CD6D984-DA15-B2CE-0190-0C8DDE54342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Gráfico 1" descr="Selo Tick1 com preenchimento sólido">
            <a:extLst>
              <a:ext uri="{FF2B5EF4-FFF2-40B4-BE49-F238E27FC236}">
                <a16:creationId xmlns:a16="http://schemas.microsoft.com/office/drawing/2014/main" id="{8F68AF03-EA47-09AF-965C-44CBB056A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997" y="2704563"/>
            <a:ext cx="361682" cy="361682"/>
          </a:xfrm>
          <a:prstGeom prst="rect">
            <a:avLst/>
          </a:prstGeom>
        </p:spPr>
      </p:pic>
      <p:pic>
        <p:nvPicPr>
          <p:cNvPr id="4" name="Gráfico 3" descr="Selo Tick1 com preenchimento sólido">
            <a:extLst>
              <a:ext uri="{FF2B5EF4-FFF2-40B4-BE49-F238E27FC236}">
                <a16:creationId xmlns:a16="http://schemas.microsoft.com/office/drawing/2014/main" id="{3540F124-57F8-F77A-E5F7-5184E230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997" y="4091804"/>
            <a:ext cx="361682" cy="3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3881-D23C-90C5-6BAB-43CD5693F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186996-5B10-7329-0F2F-FE91F8767E0B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60F8F0-F9CB-8FF8-3405-7529E26FA260}"/>
              </a:ext>
            </a:extLst>
          </p:cNvPr>
          <p:cNvSpPr txBox="1"/>
          <p:nvPr/>
        </p:nvSpPr>
        <p:spPr>
          <a:xfrm>
            <a:off x="713679" y="1679004"/>
            <a:ext cx="1112601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ATRIBUIÇÕES DOS ACS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DIAGNÓSTICO DA SITUAÇÃO DE SAÚDE DA POPULAÇÃO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Cadastramento das famílias e dos indivíduos, gerando dados que possibilitem a análise da situação de saúde do território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PLANEJAMENTO BASEADO NA REALIDADE LOCAL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Programação das atividades segundo critérios de risco à saúde, priorizando solução dos problemas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C13D255-8526-C9B6-0AA3-907B5521024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Gráfico 3" descr="Selo Tick1 com preenchimento sólido">
            <a:extLst>
              <a:ext uri="{FF2B5EF4-FFF2-40B4-BE49-F238E27FC236}">
                <a16:creationId xmlns:a16="http://schemas.microsoft.com/office/drawing/2014/main" id="{C5358922-6DD2-965F-626F-766B7EE9E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997" y="2704563"/>
            <a:ext cx="361682" cy="361682"/>
          </a:xfrm>
          <a:prstGeom prst="rect">
            <a:avLst/>
          </a:prstGeom>
        </p:spPr>
      </p:pic>
      <p:pic>
        <p:nvPicPr>
          <p:cNvPr id="6" name="Gráfico 5" descr="Selo Tick1 com preenchimento sólido">
            <a:extLst>
              <a:ext uri="{FF2B5EF4-FFF2-40B4-BE49-F238E27FC236}">
                <a16:creationId xmlns:a16="http://schemas.microsoft.com/office/drawing/2014/main" id="{F6AA8FAA-658A-4CAE-5212-2EF5BD7E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997" y="4535156"/>
            <a:ext cx="361682" cy="3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284A0-CDCF-F901-51C3-5917CE8D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5C3F2C-9165-1277-20F9-32B943822EA3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B299A5-8B2D-D697-9FA3-25B70F128EFF}"/>
              </a:ext>
            </a:extLst>
          </p:cNvPr>
          <p:cNvSpPr txBox="1"/>
          <p:nvPr/>
        </p:nvSpPr>
        <p:spPr>
          <a:xfrm>
            <a:off x="713679" y="1679004"/>
            <a:ext cx="11126019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ATRIBUIÇÕES DOS ACS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Realizar, por meio da visita domiciliar, acompanhamento mensal das pessoas, famílias e comunidades;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Promover a educação e a mobilização comunitária, visando a ampliação da consciência sanitária da população e o controle social;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Identificar parceiros e recursos existentes na comunidade que possam ser potencializados em parceria com a 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eSF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99FF319-003B-948E-B1BF-EB10D95B939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0153402" y="576026"/>
            <a:ext cx="2038598" cy="81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5D972-4785-60DF-E3F3-98201BF6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89026C-FF87-4091-0BCD-ACA5DAA65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4DDC6E-BB89-8955-02F7-CBB7E3F6C917}"/>
              </a:ext>
            </a:extLst>
          </p:cNvPr>
          <p:cNvSpPr txBox="1"/>
          <p:nvPr/>
        </p:nvSpPr>
        <p:spPr>
          <a:xfrm>
            <a:off x="713679" y="1679004"/>
            <a:ext cx="11126019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síntese: ACS no Brasil é ...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articulador, mediador, elo, ponte entre os serviços de saúde e a vida no território;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os serviços de saúde e de referência existentes na  comunidade;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analisar os problemas e questões do processo de saúde-doença-cuidado da comunidade em sua área de atuação;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educador e promotor da saúde das pessoas, famílias e comunidades.</a:t>
            </a:r>
          </a:p>
        </p:txBody>
      </p:sp>
      <p:pic>
        <p:nvPicPr>
          <p:cNvPr id="6" name="Gráfico 5" descr="Selo Tick1 com preenchimento sólido">
            <a:extLst>
              <a:ext uri="{FF2B5EF4-FFF2-40B4-BE49-F238E27FC236}">
                <a16:creationId xmlns:a16="http://schemas.microsoft.com/office/drawing/2014/main" id="{FA054D5C-1FB0-3EC7-C95D-46C8E625F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128" y="2698257"/>
            <a:ext cx="361682" cy="361682"/>
          </a:xfrm>
          <a:prstGeom prst="rect">
            <a:avLst/>
          </a:prstGeom>
        </p:spPr>
      </p:pic>
      <p:pic>
        <p:nvPicPr>
          <p:cNvPr id="7" name="Gráfico 6" descr="Selo Tick1 com preenchimento sólido">
            <a:extLst>
              <a:ext uri="{FF2B5EF4-FFF2-40B4-BE49-F238E27FC236}">
                <a16:creationId xmlns:a16="http://schemas.microsoft.com/office/drawing/2014/main" id="{D884F15D-2443-19F8-7683-E9D81F507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128" y="3131623"/>
            <a:ext cx="361682" cy="361682"/>
          </a:xfrm>
          <a:prstGeom prst="rect">
            <a:avLst/>
          </a:prstGeom>
        </p:spPr>
      </p:pic>
      <p:pic>
        <p:nvPicPr>
          <p:cNvPr id="8" name="Gráfico 7" descr="Selo Tick1 com preenchimento sólido">
            <a:extLst>
              <a:ext uri="{FF2B5EF4-FFF2-40B4-BE49-F238E27FC236}">
                <a16:creationId xmlns:a16="http://schemas.microsoft.com/office/drawing/2014/main" id="{7DDE7CA6-FF96-8B7E-08C7-8CCD3CA97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128" y="3649326"/>
            <a:ext cx="361682" cy="361682"/>
          </a:xfrm>
          <a:prstGeom prst="rect">
            <a:avLst/>
          </a:prstGeom>
        </p:spPr>
      </p:pic>
      <p:pic>
        <p:nvPicPr>
          <p:cNvPr id="9" name="Gráfico 8" descr="Selo Tick1 com preenchimento sólido">
            <a:extLst>
              <a:ext uri="{FF2B5EF4-FFF2-40B4-BE49-F238E27FC236}">
                <a16:creationId xmlns:a16="http://schemas.microsoft.com/office/drawing/2014/main" id="{48170925-0359-7505-835F-463E4A46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128" y="4558102"/>
            <a:ext cx="361682" cy="3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9C9C-FF70-4DE8-DA67-C07283F89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A9A206E-7D76-8BA1-7C8B-A0005C4332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em preto e branco de homem pousando para foto&#10;&#10;Descrição gerada automaticamente">
            <a:extLst>
              <a:ext uri="{FF2B5EF4-FFF2-40B4-BE49-F238E27FC236}">
                <a16:creationId xmlns:a16="http://schemas.microsoft.com/office/drawing/2014/main" id="{A718090C-1660-28D3-714B-AB1D7F6F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977900"/>
            <a:ext cx="12192000" cy="81629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DE2AA3-6DFF-E3AD-4569-5895706C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76E948-ACEA-7F46-1BAC-AA90AA771572}"/>
              </a:ext>
            </a:extLst>
          </p:cNvPr>
          <p:cNvSpPr txBox="1"/>
          <p:nvPr/>
        </p:nvSpPr>
        <p:spPr>
          <a:xfrm>
            <a:off x="0" y="-1355047"/>
            <a:ext cx="495671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59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1C42E-C748-7A2F-14B8-28D59A18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F37802A-1D1A-B6E6-2F07-CDC838E991EB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A6F08CA-609A-CF53-39F0-665B472F7FD0}"/>
              </a:ext>
            </a:extLst>
          </p:cNvPr>
          <p:cNvCxnSpPr>
            <a:cxnSpLocks/>
          </p:cNvCxnSpPr>
          <p:nvPr/>
        </p:nvCxnSpPr>
        <p:spPr>
          <a:xfrm>
            <a:off x="2984500" y="584200"/>
            <a:ext cx="92075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69C7540-899B-B727-9EC2-53E776C2E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062004"/>
              </p:ext>
            </p:extLst>
          </p:nvPr>
        </p:nvGraphicFramePr>
        <p:xfrm>
          <a:off x="1276350" y="1233800"/>
          <a:ext cx="9639300" cy="518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526">
                  <a:extLst>
                    <a:ext uri="{9D8B030D-6E8A-4147-A177-3AD203B41FA5}">
                      <a16:colId xmlns:a16="http://schemas.microsoft.com/office/drawing/2014/main" val="2371928794"/>
                    </a:ext>
                  </a:extLst>
                </a:gridCol>
                <a:gridCol w="8788774">
                  <a:extLst>
                    <a:ext uri="{9D8B030D-6E8A-4147-A177-3AD203B41FA5}">
                      <a16:colId xmlns:a16="http://schemas.microsoft.com/office/drawing/2014/main" val="2585210415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Ampliação do acesso em áreas inóspitas (rurais e periferias das cidades e comunidades vulneráveis);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77770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Reorganização, qualificação e </a:t>
                      </a:r>
                      <a:r>
                        <a:rPr lang="pt-BR" sz="2000" dirty="0" err="1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foratlecimento</a:t>
                      </a: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das Unidades Básicas de Saúde (UBS);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25755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Redução da Mortalidade Infantil e Materna;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1835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Contribuição para o aumento da cobertura vacinal, do pré-natal, e redução da desnutrição proteico-calórica;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97787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Controle e Prevenção de Doenças Crônicas Não Transmissíveis (DCNT);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5597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Redução de internações por condições sensíveis à Atenção Primária;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3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5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DF47D-F738-F8FE-7C5F-A161C0AF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4253DB5-9445-676F-1978-9930709412D3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D451FC9-681A-E341-2D05-C1DFFA01C0A4}"/>
              </a:ext>
            </a:extLst>
          </p:cNvPr>
          <p:cNvCxnSpPr>
            <a:cxnSpLocks/>
          </p:cNvCxnSpPr>
          <p:nvPr/>
        </p:nvCxnSpPr>
        <p:spPr>
          <a:xfrm>
            <a:off x="2984500" y="584200"/>
            <a:ext cx="92075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2D12D31-0627-1257-B38E-A91ADC47A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72595"/>
              </p:ext>
            </p:extLst>
          </p:nvPr>
        </p:nvGraphicFramePr>
        <p:xfrm>
          <a:off x="1276350" y="1233800"/>
          <a:ext cx="9639300" cy="518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526">
                  <a:extLst>
                    <a:ext uri="{9D8B030D-6E8A-4147-A177-3AD203B41FA5}">
                      <a16:colId xmlns:a16="http://schemas.microsoft.com/office/drawing/2014/main" val="2371928794"/>
                    </a:ext>
                  </a:extLst>
                </a:gridCol>
                <a:gridCol w="8788774">
                  <a:extLst>
                    <a:ext uri="{9D8B030D-6E8A-4147-A177-3AD203B41FA5}">
                      <a16:colId xmlns:a16="http://schemas.microsoft.com/office/drawing/2014/main" val="2585210415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Controle de Doenças Infecciosas e Endêmicas;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77770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Contribuição na promoção de territórios verdes e saudáveis;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25755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o engajamento da comunidade e ações de Educação em Saúde;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1835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Apoio às respostas a crises sanitárias e climáticas;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97787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Articulação das políticas públicas nos territórios de atuação (Toda Criança na Escola, Bolsa Família, Verde e Meio Ambiente);</a:t>
                      </a:r>
                    </a:p>
                  </a:txBody>
                  <a:tcPr anchor="ctr">
                    <a:solidFill>
                      <a:srgbClr val="DC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5597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A42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Geração de emprego e renda.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794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7722C-C178-8253-39EF-62C627AA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DCB44C28-83A7-3FAF-C113-5BD28EEE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14132"/>
          <a:stretch/>
        </p:blipFill>
        <p:spPr>
          <a:xfrm>
            <a:off x="-108548" y="0"/>
            <a:ext cx="12739460" cy="59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D521-65EB-BBD0-63F5-9A49E54C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FD6D95D-663C-C3E6-F1C5-C3153B2830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Foto em preto e branco de pessoas na rua&#10;&#10;Descrição gerada automaticamente">
            <a:extLst>
              <a:ext uri="{FF2B5EF4-FFF2-40B4-BE49-F238E27FC236}">
                <a16:creationId xmlns:a16="http://schemas.microsoft.com/office/drawing/2014/main" id="{08DB30F1-4238-E2CF-3B66-E82C6B005E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304995"/>
            <a:ext cx="12191999" cy="81629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B73807-28B7-4B71-B39D-E2F90DA9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CONTEMPORÂNEOS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B60359-6686-4A93-3CDF-201E3CD39D9A}"/>
              </a:ext>
            </a:extLst>
          </p:cNvPr>
          <p:cNvSpPr txBox="1"/>
          <p:nvPr/>
        </p:nvSpPr>
        <p:spPr>
          <a:xfrm>
            <a:off x="0" y="-1355047"/>
            <a:ext cx="495671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1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4F9A-772F-0931-FA6D-EEB912E04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F904CD82-FC21-D701-1C75-2CB2345EA8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7B13CF-9457-5D8B-7210-45B41174E286}"/>
              </a:ext>
            </a:extLst>
          </p:cNvPr>
          <p:cNvSpPr txBox="1"/>
          <p:nvPr/>
        </p:nvSpPr>
        <p:spPr>
          <a:xfrm>
            <a:off x="5071948" y="994179"/>
            <a:ext cx="641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B6CB8B-0E68-D2A3-3EA2-CE769BC06FBD}"/>
              </a:ext>
            </a:extLst>
          </p:cNvPr>
          <p:cNvSpPr txBox="1"/>
          <p:nvPr/>
        </p:nvSpPr>
        <p:spPr>
          <a:xfrm>
            <a:off x="5715002" y="1163456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BRASIL CONTINENTAL E PLURAL</a:t>
            </a:r>
            <a:endParaRPr lang="pt-BR" spc="300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B8A67D-AC97-8FE4-F3A0-F4DEDAA322D1}"/>
              </a:ext>
            </a:extLst>
          </p:cNvPr>
          <p:cNvSpPr txBox="1"/>
          <p:nvPr/>
        </p:nvSpPr>
        <p:spPr>
          <a:xfrm>
            <a:off x="5071948" y="1879156"/>
            <a:ext cx="641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9695EF-99B6-A84D-3A83-64E1814FA010}"/>
              </a:ext>
            </a:extLst>
          </p:cNvPr>
          <p:cNvSpPr txBox="1"/>
          <p:nvPr/>
        </p:nvSpPr>
        <p:spPr>
          <a:xfrm>
            <a:off x="5715002" y="204843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CONCEPÇÃO, HISTÓRICO E EVOLUÇÃO</a:t>
            </a:r>
            <a:endParaRPr lang="pt-BR" spc="30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7892FB-416A-BF8E-7E9F-7408612B347E}"/>
              </a:ext>
            </a:extLst>
          </p:cNvPr>
          <p:cNvSpPr txBox="1"/>
          <p:nvPr/>
        </p:nvSpPr>
        <p:spPr>
          <a:xfrm>
            <a:off x="5070090" y="2918141"/>
            <a:ext cx="641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E7D5DE-1468-A951-8BE7-A404F8E6126C}"/>
              </a:ext>
            </a:extLst>
          </p:cNvPr>
          <p:cNvSpPr txBox="1"/>
          <p:nvPr/>
        </p:nvSpPr>
        <p:spPr>
          <a:xfrm>
            <a:off x="5713143" y="2954342"/>
            <a:ext cx="64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PERFIL, SELEÇÃO, CONTRATAÇÃO, FORMAÇÃO E ATRIBUIÇÕES</a:t>
            </a:r>
            <a:endParaRPr lang="pt-BR" spc="300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2BF6CEC-AC26-090F-FCF5-0F743EC49FD6}"/>
              </a:ext>
            </a:extLst>
          </p:cNvPr>
          <p:cNvSpPr txBox="1"/>
          <p:nvPr/>
        </p:nvSpPr>
        <p:spPr>
          <a:xfrm>
            <a:off x="5068232" y="3964768"/>
            <a:ext cx="641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1ED9AE9-73B2-F073-7F7B-EC5A3AEF6552}"/>
              </a:ext>
            </a:extLst>
          </p:cNvPr>
          <p:cNvSpPr txBox="1"/>
          <p:nvPr/>
        </p:nvSpPr>
        <p:spPr>
          <a:xfrm>
            <a:off x="5711286" y="4134045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CONQUISTAS</a:t>
            </a:r>
            <a:endParaRPr lang="pt-BR" spc="300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7460EF-992A-1D65-5CAB-6F4D252972F5}"/>
              </a:ext>
            </a:extLst>
          </p:cNvPr>
          <p:cNvSpPr txBox="1"/>
          <p:nvPr/>
        </p:nvSpPr>
        <p:spPr>
          <a:xfrm>
            <a:off x="5071948" y="4932227"/>
            <a:ext cx="641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181B29-10B0-9509-4E98-62E5061DEFB8}"/>
              </a:ext>
            </a:extLst>
          </p:cNvPr>
          <p:cNvSpPr txBox="1"/>
          <p:nvPr/>
        </p:nvSpPr>
        <p:spPr>
          <a:xfrm>
            <a:off x="5715002" y="4986396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 ACS: DESAFIOS CONTEMPORÂNEOS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2C29035-0F97-E1DE-DA90-A32C5DB0D499}"/>
              </a:ext>
            </a:extLst>
          </p:cNvPr>
          <p:cNvSpPr txBox="1"/>
          <p:nvPr/>
        </p:nvSpPr>
        <p:spPr>
          <a:xfrm>
            <a:off x="713680" y="1017381"/>
            <a:ext cx="36408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COMUNITÁRIOS DE SAÚDE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BRASIL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376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DC2F-12DF-4248-6EB1-B9F89AB9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9C89A1-272A-4587-AAC5-376FE7561E0F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CB798A8-E5B1-5081-A3C5-00C7FC39B679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Imagem 3" descr="Vista de uma cidade&#10;&#10;Descrição gerada automaticamente">
            <a:extLst>
              <a:ext uri="{FF2B5EF4-FFF2-40B4-BE49-F238E27FC236}">
                <a16:creationId xmlns:a16="http://schemas.microsoft.com/office/drawing/2014/main" id="{679D3908-D500-688E-CABE-A43A7738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30" y="2149985"/>
            <a:ext cx="6398069" cy="3815515"/>
          </a:xfrm>
          <a:prstGeom prst="rect">
            <a:avLst/>
          </a:prstGeom>
        </p:spPr>
      </p:pic>
      <p:pic>
        <p:nvPicPr>
          <p:cNvPr id="6" name="Imagem 5" descr="Cidade com prédios&#10;&#10;Descrição gerada automaticamente">
            <a:extLst>
              <a:ext uri="{FF2B5EF4-FFF2-40B4-BE49-F238E27FC236}">
                <a16:creationId xmlns:a16="http://schemas.microsoft.com/office/drawing/2014/main" id="{E55D5228-B654-55EA-50D5-E2510B42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" y="2149985"/>
            <a:ext cx="6073331" cy="378534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0E34EDA-642F-29CC-2242-B92DB18EAB98}"/>
              </a:ext>
            </a:extLst>
          </p:cNvPr>
          <p:cNvSpPr txBox="1"/>
          <p:nvPr/>
        </p:nvSpPr>
        <p:spPr>
          <a:xfrm>
            <a:off x="22669" y="5965500"/>
            <a:ext cx="1549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Foto: Getty Images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783AC7-A95D-CD08-D179-FAD508357CDE}"/>
              </a:ext>
            </a:extLst>
          </p:cNvPr>
          <p:cNvSpPr txBox="1"/>
          <p:nvPr/>
        </p:nvSpPr>
        <p:spPr>
          <a:xfrm>
            <a:off x="6301930" y="5965500"/>
            <a:ext cx="19657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Foto: : </a:t>
            </a:r>
            <a:r>
              <a:rPr lang="pt-BR" sz="800" dirty="0" err="1">
                <a:latin typeface="Arial" panose="020B0604020202020204" pitchFamily="34" charset="0"/>
                <a:cs typeface="Arial" panose="020B0604020202020204" pitchFamily="34" charset="0"/>
              </a:rPr>
              <a:t>Rovena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Rosa/Agência Brasil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2628BD-57E2-47E5-2EA7-BB8267537D2B}"/>
              </a:ext>
            </a:extLst>
          </p:cNvPr>
          <p:cNvSpPr txBox="1"/>
          <p:nvPr/>
        </p:nvSpPr>
        <p:spPr>
          <a:xfrm>
            <a:off x="2921000" y="1532266"/>
            <a:ext cx="635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kern="0" spc="6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DESIGUALDADES REGIONAIS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43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0D59-4713-2FCB-9ED2-26D9911D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CDBA0C-D4B3-5358-C367-99C52891B4B8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1BD4BFE-F621-EA4E-638E-4AF347BCD33F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9827DE0-4D2F-7101-7CAD-F9CCA47E5C8D}"/>
              </a:ext>
            </a:extLst>
          </p:cNvPr>
          <p:cNvSpPr txBox="1"/>
          <p:nvPr/>
        </p:nvSpPr>
        <p:spPr>
          <a:xfrm>
            <a:off x="2921000" y="1046602"/>
            <a:ext cx="635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kern="0" spc="6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POBREZA NAS PERIFERIAS DOS GRANDES CENTROS URBANOS</a:t>
            </a:r>
            <a:endParaRPr lang="pt-BR" dirty="0"/>
          </a:p>
        </p:txBody>
      </p:sp>
      <p:pic>
        <p:nvPicPr>
          <p:cNvPr id="2" name="Imagem 1" descr="Prédio em construção&#10;&#10;Descrição gerada automaticamente">
            <a:extLst>
              <a:ext uri="{FF2B5EF4-FFF2-40B4-BE49-F238E27FC236}">
                <a16:creationId xmlns:a16="http://schemas.microsoft.com/office/drawing/2014/main" id="{7FA8059C-B24E-4C79-8AA3-563A6C53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67" y="1854035"/>
            <a:ext cx="6922866" cy="45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F9B8-7D79-4631-718B-EFAC48A0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6DC487F-DFC8-5C5F-B19E-F48FE73831CF}"/>
              </a:ext>
            </a:extLst>
          </p:cNvPr>
          <p:cNvSpPr txBox="1"/>
          <p:nvPr/>
        </p:nvSpPr>
        <p:spPr>
          <a:xfrm>
            <a:off x="713679" y="1679004"/>
            <a:ext cx="4366321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CRISE DO MODELO DE ATENÇÃO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Incoerência entre a situação epidemiológica - tripla carga de doença com predominância das condições crônicas (cerca de 75% da carga de doença)...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4EAFA1-B923-4E6A-841E-E8DF6347645D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CEC64A6-C856-F9B2-A970-E140378973B7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8FEE04-46E9-E03B-9081-5035F7E39E38}"/>
              </a:ext>
            </a:extLst>
          </p:cNvPr>
          <p:cNvSpPr txBox="1"/>
          <p:nvPr/>
        </p:nvSpPr>
        <p:spPr>
          <a:xfrm>
            <a:off x="5433540" y="5632355"/>
            <a:ext cx="6601521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...e o modelo de organização dos serviços voltado para atender as condições agudas.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D7EA4F7-0021-55A4-FBAC-1A383B9D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50" y="1018960"/>
            <a:ext cx="6785711" cy="447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1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364CE-93F2-8814-3672-4CDAFE8F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6BA0A28-4482-1816-5484-5EE92D3ED89B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2A1B995-ACB6-CB8B-F3C9-6EA3B7A4319E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83D58E-D4B9-FA98-C8CA-A11FB1D2F639}"/>
              </a:ext>
            </a:extLst>
          </p:cNvPr>
          <p:cNvSpPr txBox="1"/>
          <p:nvPr/>
        </p:nvSpPr>
        <p:spPr>
          <a:xfrm>
            <a:off x="714823" y="861199"/>
            <a:ext cx="9094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spc="6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EPIDEMIOLÓGICA - TRANSIÇÃO SÓCIO CULTURAL</a:t>
            </a:r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F5E61058-7EBA-FFC4-922D-FEA73F59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7" b="1197"/>
          <a:stretch/>
        </p:blipFill>
        <p:spPr>
          <a:xfrm>
            <a:off x="1426972" y="1362959"/>
            <a:ext cx="9094216" cy="5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373E-CB45-3A53-BF37-ABCA112E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DC9E82A-31F2-A336-D0F8-EAB6BE67A7E3}"/>
              </a:ext>
            </a:extLst>
          </p:cNvPr>
          <p:cNvSpPr txBox="1"/>
          <p:nvPr/>
        </p:nvSpPr>
        <p:spPr>
          <a:xfrm>
            <a:off x="5433540" y="1795540"/>
            <a:ext cx="5742432" cy="326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subfinanciamento;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alcance dos ODS 2030;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determinantes sociais da saúde;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Letramento e inclusão digital em saúde;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Uso de Tecnologias Digitais;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Foco na Saúde Mental;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Integração com Serviços Sociais.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6367535-82AE-88AF-E9FF-F9164E1D64DD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BABC918-7DD6-0D82-6527-61FF363BC01C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5365C-0419-2831-BA91-050EBCB16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A9B50E-80B3-36B5-930E-7BEE24D7A7B0}"/>
              </a:ext>
            </a:extLst>
          </p:cNvPr>
          <p:cNvSpPr txBox="1"/>
          <p:nvPr/>
        </p:nvSpPr>
        <p:spPr>
          <a:xfrm>
            <a:off x="713679" y="406749"/>
            <a:ext cx="9439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DOS ACS: DESAFIOS CONTEMPORÂNEOS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4473B19-BE1E-2009-10AD-CAE4604AC7D4}"/>
              </a:ext>
            </a:extLst>
          </p:cNvPr>
          <p:cNvCxnSpPr>
            <a:cxnSpLocks/>
          </p:cNvCxnSpPr>
          <p:nvPr/>
        </p:nvCxnSpPr>
        <p:spPr>
          <a:xfrm>
            <a:off x="7924800" y="584200"/>
            <a:ext cx="4267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EE4798-CD7A-F36A-72CA-5C32E15A39F6}"/>
              </a:ext>
            </a:extLst>
          </p:cNvPr>
          <p:cNvSpPr txBox="1"/>
          <p:nvPr/>
        </p:nvSpPr>
        <p:spPr>
          <a:xfrm>
            <a:off x="4353765" y="1617562"/>
            <a:ext cx="23895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8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BCC915-2B5B-4AC3-508B-914EC87D68DF}"/>
              </a:ext>
            </a:extLst>
          </p:cNvPr>
          <p:cNvSpPr txBox="1"/>
          <p:nvPr/>
        </p:nvSpPr>
        <p:spPr>
          <a:xfrm>
            <a:off x="6743322" y="1744520"/>
            <a:ext cx="42647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agentes enfrentam grandes dificuldades para se comunicar com a comunidade por conta da desinformação.</a:t>
            </a:r>
            <a:endParaRPr lang="pt-BR" sz="2000" dirty="0">
              <a:solidFill>
                <a:srgbClr val="00B0F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DDBEC1-77E6-F405-3064-C1312C789DD8}"/>
              </a:ext>
            </a:extLst>
          </p:cNvPr>
          <p:cNvSpPr txBox="1"/>
          <p:nvPr/>
        </p:nvSpPr>
        <p:spPr>
          <a:xfrm>
            <a:off x="3378405" y="3394971"/>
            <a:ext cx="3364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8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14.528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9AEABF-9D22-ED0A-523E-9AEAD9DA30BE}"/>
              </a:ext>
            </a:extLst>
          </p:cNvPr>
          <p:cNvSpPr txBox="1"/>
          <p:nvPr/>
        </p:nvSpPr>
        <p:spPr>
          <a:xfrm>
            <a:off x="6743322" y="3521929"/>
            <a:ext cx="42647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profissionais pesquisados no estudo, sendo 11.697 Agentes Comunitários de Saúde e 2.831 Agentes de Combate às Endemias.</a:t>
            </a:r>
            <a:endParaRPr lang="pt-BR" sz="2000" dirty="0">
              <a:solidFill>
                <a:srgbClr val="00B0F0"/>
              </a:solidFill>
            </a:endParaRP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FFEE1891-2437-B93D-AC59-201CA3C3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1" y="5415047"/>
            <a:ext cx="1120337" cy="893680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31C2585E-4E9F-E4BD-6834-77ABB7833E8D}"/>
              </a:ext>
            </a:extLst>
          </p:cNvPr>
          <p:cNvGrpSpPr/>
          <p:nvPr/>
        </p:nvGrpSpPr>
        <p:grpSpPr>
          <a:xfrm>
            <a:off x="625387" y="1579427"/>
            <a:ext cx="2485585" cy="3498241"/>
            <a:chOff x="0" y="0"/>
            <a:chExt cx="6350103" cy="904693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F86B81-57B7-C4FF-B08A-B8C2389B5F78}"/>
                </a:ext>
              </a:extLst>
            </p:cNvPr>
            <p:cNvSpPr/>
            <p:nvPr/>
          </p:nvSpPr>
          <p:spPr>
            <a:xfrm>
              <a:off x="0" y="0"/>
              <a:ext cx="6350127" cy="9046972"/>
            </a:xfrm>
            <a:custGeom>
              <a:avLst/>
              <a:gdLst/>
              <a:ahLst/>
              <a:cxnLst/>
              <a:rect l="l" t="t" r="r" b="b"/>
              <a:pathLst>
                <a:path w="6350127" h="9046972">
                  <a:moveTo>
                    <a:pt x="0" y="0"/>
                  </a:moveTo>
                  <a:lnTo>
                    <a:pt x="6350127" y="0"/>
                  </a:lnTo>
                  <a:lnTo>
                    <a:pt x="6350127" y="9046972"/>
                  </a:lnTo>
                  <a:lnTo>
                    <a:pt x="0" y="9046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95" r="-209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 descr="ENTIDADES FILIADAS À CONFEDERAÇÃO NACIONAL DOS AGENTES (CONACS) | CONACS">
            <a:extLst>
              <a:ext uri="{FF2B5EF4-FFF2-40B4-BE49-F238E27FC236}">
                <a16:creationId xmlns:a16="http://schemas.microsoft.com/office/drawing/2014/main" id="{63F60DAA-83B0-155C-C438-FBBE5603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75" y="5512438"/>
            <a:ext cx="2151244" cy="7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OS – Laboratório de Educação, Informação e Comunicação em Saúde">
            <a:extLst>
              <a:ext uri="{FF2B5EF4-FFF2-40B4-BE49-F238E27FC236}">
                <a16:creationId xmlns:a16="http://schemas.microsoft.com/office/drawing/2014/main" id="{44C3A61C-FE24-25B5-1017-1CEE7B65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18" y="5590669"/>
            <a:ext cx="1364786" cy="7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dade de Brasila (UnB) Logo PNG Vector (EPS) Free Download">
            <a:extLst>
              <a:ext uri="{FF2B5EF4-FFF2-40B4-BE49-F238E27FC236}">
                <a16:creationId xmlns:a16="http://schemas.microsoft.com/office/drawing/2014/main" id="{73DEF685-1ABD-187B-956F-871532C8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99" y="5649509"/>
            <a:ext cx="682365" cy="62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0195E-E49D-A15E-9DD4-3B4BBA42E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A3B7C34-160B-5FEA-35DC-0CE91B37F6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em preto e branco de pessoas andando na rua&#10;&#10;Descrição gerada automaticamente">
            <a:extLst>
              <a:ext uri="{FF2B5EF4-FFF2-40B4-BE49-F238E27FC236}">
                <a16:creationId xmlns:a16="http://schemas.microsoft.com/office/drawing/2014/main" id="{18A0B1F0-2564-8D8E-4946-2294D2C1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6576" y="-4570739"/>
            <a:ext cx="12326112" cy="1750453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231D3C-CDB8-349C-EC0F-1737A372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MUITO A CAMINHAR...</a:t>
            </a:r>
          </a:p>
        </p:txBody>
      </p:sp>
    </p:spTree>
    <p:extLst>
      <p:ext uri="{BB962C8B-B14F-4D97-AF65-F5344CB8AC3E}">
        <p14:creationId xmlns:p14="http://schemas.microsoft.com/office/powerpoint/2010/main" val="6339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90E2-0042-23CF-ED91-EF8A16B66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5447700D-DD39-15CE-C5E4-48B8A544A1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CF36EE8-B4F2-D302-2244-E710759A4542}"/>
              </a:ext>
            </a:extLst>
          </p:cNvPr>
          <p:cNvSpPr txBox="1"/>
          <p:nvPr/>
        </p:nvSpPr>
        <p:spPr>
          <a:xfrm>
            <a:off x="7387695" y="3944113"/>
            <a:ext cx="4220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Profa. Dra. Maria Fátima de Sousa</a:t>
            </a:r>
          </a:p>
          <a:p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 de Brasília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8A37548-D35E-0390-B125-A871C892A679}"/>
              </a:ext>
            </a:extLst>
          </p:cNvPr>
          <p:cNvSpPr txBox="1"/>
          <p:nvPr/>
        </p:nvSpPr>
        <p:spPr>
          <a:xfrm>
            <a:off x="6382778" y="3136612"/>
            <a:ext cx="5175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OBRIGADA!</a:t>
            </a:r>
            <a:endParaRPr lang="pt-BR" sz="3200" dirty="0">
              <a:solidFill>
                <a:srgbClr val="00B0F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44BBE0-EB4E-51F4-AAD7-BAA1FE30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622" y="3980289"/>
            <a:ext cx="634332" cy="5847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1D7A39-F0EE-AFD3-0DC2-F0104AB6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13" y="1111250"/>
            <a:ext cx="4635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195C-0067-3F15-5F8D-E2C82AEA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1AE4AB-B8B7-B8CF-0DDB-145049B14E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Foto em preto e branco de navio na água&#10;&#10;Descrição gerada automaticamente">
            <a:extLst>
              <a:ext uri="{FF2B5EF4-FFF2-40B4-BE49-F238E27FC236}">
                <a16:creationId xmlns:a16="http://schemas.microsoft.com/office/drawing/2014/main" id="{F10F80D1-15A2-BF1F-9D05-E88459258C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769803"/>
            <a:ext cx="12180270" cy="81551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A5A500-B3FE-BB18-2A57-1EEC8D48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BRASIL CONTINENTAL E PLURAL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7B8368-A3CD-FE02-F9FE-269989BC193A}"/>
              </a:ext>
            </a:extLst>
          </p:cNvPr>
          <p:cNvSpPr txBox="1"/>
          <p:nvPr/>
        </p:nvSpPr>
        <p:spPr>
          <a:xfrm>
            <a:off x="0" y="-1355047"/>
            <a:ext cx="495671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58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EFE0-5C5C-F870-6235-F8782EA3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58A03F7-E796-8974-00C7-7E3B5EB7CCED}"/>
              </a:ext>
            </a:extLst>
          </p:cNvPr>
          <p:cNvSpPr txBox="1"/>
          <p:nvPr/>
        </p:nvSpPr>
        <p:spPr>
          <a:xfrm>
            <a:off x="713680" y="406749"/>
            <a:ext cx="6099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BRASIL CONTINENTAL E PLURAL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02081E-17CC-29B5-1FE9-229828810C56}"/>
              </a:ext>
            </a:extLst>
          </p:cNvPr>
          <p:cNvSpPr txBox="1"/>
          <p:nvPr/>
        </p:nvSpPr>
        <p:spPr>
          <a:xfrm>
            <a:off x="5743944" y="1984793"/>
            <a:ext cx="60982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213 milhões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hab. (estimativa de 2024)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Sudeste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42,6% - 81.252.127 hab.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Nordeste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27,7% - 52.832.956 hab.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 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14,6% - 27.846.973 hab.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8,0% - 15.258.615 hab.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b="1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Centro-Oeste 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7,1% - 13.542.021 hab.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5570 municípios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unidades federativas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t-BR" sz="14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t-BR" sz="14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*Instituto Brasileiro de Geografia e Estatística (IBGE).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3609D4-2703-5BFF-68A6-386AC4A3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69844"/>
            <a:ext cx="4515293" cy="42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19F0594-1319-73D3-707C-94993A2A4D41}"/>
              </a:ext>
            </a:extLst>
          </p:cNvPr>
          <p:cNvCxnSpPr>
            <a:cxnSpLocks/>
          </p:cNvCxnSpPr>
          <p:nvPr/>
        </p:nvCxnSpPr>
        <p:spPr>
          <a:xfrm>
            <a:off x="6210300" y="584200"/>
            <a:ext cx="59817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95789-6A34-913B-9E5A-884BA485A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A5435B2-F2C1-F2C0-0FA4-9ACB677E21F0}"/>
              </a:ext>
            </a:extLst>
          </p:cNvPr>
          <p:cNvSpPr txBox="1"/>
          <p:nvPr/>
        </p:nvSpPr>
        <p:spPr>
          <a:xfrm>
            <a:off x="713680" y="406749"/>
            <a:ext cx="6099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BRASIL CONTINENTAL E PLURAL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853D53C-858C-07D5-A4E7-05CC85DC51A3}"/>
              </a:ext>
            </a:extLst>
          </p:cNvPr>
          <p:cNvCxnSpPr>
            <a:cxnSpLocks/>
          </p:cNvCxnSpPr>
          <p:nvPr/>
        </p:nvCxnSpPr>
        <p:spPr>
          <a:xfrm>
            <a:off x="6210300" y="584200"/>
            <a:ext cx="59817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Imagem 3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id="{7E3D58A8-76B1-E84C-1E27-BBB8B6E9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25" t="22543" r="20840" b="21884"/>
          <a:stretch/>
        </p:blipFill>
        <p:spPr>
          <a:xfrm>
            <a:off x="1508403" y="1049884"/>
            <a:ext cx="9403794" cy="54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2D86D-A24B-3E25-5AF9-5AAEB42B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950D2DD-0F8F-30A3-7BC2-4F54A04993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em preto e branco de pessoas em pé&#10;&#10;Descrição gerada automaticamente">
            <a:extLst>
              <a:ext uri="{FF2B5EF4-FFF2-40B4-BE49-F238E27FC236}">
                <a16:creationId xmlns:a16="http://schemas.microsoft.com/office/drawing/2014/main" id="{587071C5-54FA-64D7-4F53-3BE5A25F6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520700"/>
            <a:ext cx="12192000" cy="81629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990D5BA-0BD2-EB1E-4835-426087BD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6" y="2644987"/>
            <a:ext cx="733525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CONCEPÇÃO, HISTÓRICO E EVOLUÇÃO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2D14FC-CA6C-EED4-9EBC-78E7B99CC7F9}"/>
              </a:ext>
            </a:extLst>
          </p:cNvPr>
          <p:cNvSpPr txBox="1"/>
          <p:nvPr/>
        </p:nvSpPr>
        <p:spPr>
          <a:xfrm>
            <a:off x="0" y="-1355047"/>
            <a:ext cx="495671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6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9850-3761-3D1A-3650-9989D9321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B8E183-D0A3-AA22-9A54-69690D97A92F}"/>
              </a:ext>
            </a:extLst>
          </p:cNvPr>
          <p:cNvSpPr txBox="1"/>
          <p:nvPr/>
        </p:nvSpPr>
        <p:spPr>
          <a:xfrm>
            <a:off x="713680" y="406749"/>
            <a:ext cx="6099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CONCEPÇÃO, HISTÓRICO E EVOLUÇÃO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140684-94D7-5D70-8AE0-81EBD749C67D}"/>
              </a:ext>
            </a:extLst>
          </p:cNvPr>
          <p:cNvSpPr txBox="1"/>
          <p:nvPr/>
        </p:nvSpPr>
        <p:spPr>
          <a:xfrm>
            <a:off x="713680" y="1298993"/>
            <a:ext cx="11128504" cy="465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Crise do Modelo Assistencial.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PACS/PSF/ESF como principal estratégia para </a:t>
            </a:r>
            <a:r>
              <a:rPr lang="pt-BR" sz="2000" kern="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(organizar) e consolidar a APS.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Protagonismo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 gestores, profissionais de saúde, pesquisadores, militantes do SUS...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Orientação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partir dos conceitos históricos da APS, Sistemas Universais, campo da Saúde Coletiva/Saúde Pública.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integralidade, equidade, participação social.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equipe </a:t>
            </a:r>
            <a:r>
              <a:rPr lang="pt-BR" sz="2000" kern="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interprofissional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Ênfase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prevenção de agravos e na promoção da saúde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 territórios e microáreas / Visitas domiciliares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</a:t>
            </a:r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grupo familiar e comunidades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A9FEBE6-3112-EB11-C296-ED0C496A2F6C}"/>
              </a:ext>
            </a:extLst>
          </p:cNvPr>
          <p:cNvCxnSpPr>
            <a:cxnSpLocks/>
          </p:cNvCxnSpPr>
          <p:nvPr/>
        </p:nvCxnSpPr>
        <p:spPr>
          <a:xfrm>
            <a:off x="6527800" y="584200"/>
            <a:ext cx="5664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045AC-89D2-6157-D6F3-F07E821FE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D95288B-9610-9380-2E3D-5DA06343A2E1}"/>
              </a:ext>
            </a:extLst>
          </p:cNvPr>
          <p:cNvCxnSpPr>
            <a:cxnSpLocks/>
          </p:cNvCxnSpPr>
          <p:nvPr/>
        </p:nvCxnSpPr>
        <p:spPr>
          <a:xfrm>
            <a:off x="2814452" y="2481942"/>
            <a:ext cx="0" cy="460762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2CF98D-BEF9-6F94-E003-75E1FF332814}"/>
              </a:ext>
            </a:extLst>
          </p:cNvPr>
          <p:cNvSpPr txBox="1"/>
          <p:nvPr/>
        </p:nvSpPr>
        <p:spPr>
          <a:xfrm>
            <a:off x="713680" y="406749"/>
            <a:ext cx="6099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1600" b="1" spc="3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CONCEPÇÃO, HISTÓRICO E EVOLUÇÃO</a:t>
            </a:r>
            <a:endParaRPr lang="pt-BR" sz="1600" b="1" spc="300" dirty="0">
              <a:solidFill>
                <a:srgbClr val="0A4269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4928C0-6C7E-72D2-CAFF-00D28E610411}"/>
              </a:ext>
            </a:extLst>
          </p:cNvPr>
          <p:cNvSpPr txBox="1"/>
          <p:nvPr/>
        </p:nvSpPr>
        <p:spPr>
          <a:xfrm>
            <a:off x="3452209" y="1620282"/>
            <a:ext cx="74612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kern="0" spc="600" dirty="0">
                <a:solidFill>
                  <a:srgbClr val="0A4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DO TEMPO</a:t>
            </a:r>
          </a:p>
          <a:p>
            <a:endParaRPr lang="pt-BR" sz="2000" b="1" kern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60</a:t>
            </a:r>
          </a:p>
          <a:p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Incorporação dos visitadores sanitários pela Fundação Serviço Especial de Saúde Pública/FSESP. 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70</a:t>
            </a:r>
          </a:p>
          <a:p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Incorporação de agentes de saúde/auxiliares de saúde pelo Programa de Interiorização das Ações de Saúde e Saneamento/ PIASS e Preparação Estratégica de Pessoal de Saúde/PREPS.</a:t>
            </a:r>
          </a:p>
          <a:p>
            <a:endParaRPr lang="pt-BR" sz="2000" kern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80</a:t>
            </a:r>
          </a:p>
          <a:p>
            <a:r>
              <a:rPr lang="pt-BR" sz="2000" kern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Inserção de ACS no Ceará, Goiás, Pernambuco, Maranhão, São Paulo (Vale do Ribeira) e Mato Grosso (Rondonópolis).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222CD68-0C21-275B-0269-03CAE96047CA}"/>
              </a:ext>
            </a:extLst>
          </p:cNvPr>
          <p:cNvCxnSpPr>
            <a:cxnSpLocks/>
          </p:cNvCxnSpPr>
          <p:nvPr/>
        </p:nvCxnSpPr>
        <p:spPr>
          <a:xfrm>
            <a:off x="6527800" y="584200"/>
            <a:ext cx="5664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ACC237A-0A37-D710-B8EB-DC00DA6E9616}"/>
              </a:ext>
            </a:extLst>
          </p:cNvPr>
          <p:cNvSpPr/>
          <p:nvPr/>
        </p:nvSpPr>
        <p:spPr>
          <a:xfrm>
            <a:off x="2698667" y="2366157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9C52B5-B6C1-694B-9508-B1FE08304160}"/>
              </a:ext>
            </a:extLst>
          </p:cNvPr>
          <p:cNvSpPr/>
          <p:nvPr/>
        </p:nvSpPr>
        <p:spPr>
          <a:xfrm>
            <a:off x="2711756" y="3589315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D793ED-EF70-0586-5895-195217559288}"/>
              </a:ext>
            </a:extLst>
          </p:cNvPr>
          <p:cNvSpPr/>
          <p:nvPr/>
        </p:nvSpPr>
        <p:spPr>
          <a:xfrm>
            <a:off x="2711756" y="5107872"/>
            <a:ext cx="231570" cy="23157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4830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1926</Words>
  <Application>Microsoft Macintosh PowerPoint</Application>
  <PresentationFormat>Widescreen</PresentationFormat>
  <Paragraphs>226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Tema do Office</vt:lpstr>
      <vt:lpstr>Apresentação do PowerPoint</vt:lpstr>
      <vt:lpstr>AGENTES COMUNITÁRIOS DE SAÚDE DO BRASIL AGENTES DE PROXIMIDADE </vt:lpstr>
      <vt:lpstr>Apresentação do PowerPoint</vt:lpstr>
      <vt:lpstr>UM BRASIL CONTINENTAL E PLURAL</vt:lpstr>
      <vt:lpstr>Apresentação do PowerPoint</vt:lpstr>
      <vt:lpstr>Apresentação do PowerPoint</vt:lpstr>
      <vt:lpstr>CONCEPÇÃO, HISTÓRICO E EVOLUÇÃO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PERFIL, SELEÇÃO, CONTRATAÇÃO, FORMAÇÃO E ATRIBUIÇÕES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CONQUISTAS</vt:lpstr>
      <vt:lpstr>Apresentação do PowerPoint</vt:lpstr>
      <vt:lpstr>Apresentação do PowerPoint</vt:lpstr>
      <vt:lpstr>Apresentação do PowerPoint</vt:lpstr>
      <vt:lpstr>FUTURO DOS ACS:  DESAFIOS CONTEMPORÂNEOS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TEMOS MUITO A CAMINHAR...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Pereira dos Santos</dc:creator>
  <cp:lastModifiedBy>Valeria Mendonça</cp:lastModifiedBy>
  <cp:revision>5</cp:revision>
  <dcterms:created xsi:type="dcterms:W3CDTF">2024-11-19T11:44:19Z</dcterms:created>
  <dcterms:modified xsi:type="dcterms:W3CDTF">2024-11-19T16:07:10Z</dcterms:modified>
</cp:coreProperties>
</file>