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3" r:id="rId3"/>
    <p:sldId id="258" r:id="rId4"/>
    <p:sldId id="283" r:id="rId5"/>
    <p:sldId id="284" r:id="rId6"/>
    <p:sldId id="265" r:id="rId7"/>
    <p:sldId id="266" r:id="rId8"/>
    <p:sldId id="342" r:id="rId9"/>
    <p:sldId id="338" r:id="rId10"/>
    <p:sldId id="271" r:id="rId11"/>
    <p:sldId id="289" r:id="rId12"/>
    <p:sldId id="292" r:id="rId13"/>
    <p:sldId id="343" r:id="rId14"/>
    <p:sldId id="341" r:id="rId15"/>
    <p:sldId id="333" r:id="rId16"/>
    <p:sldId id="305" r:id="rId17"/>
    <p:sldId id="334" r:id="rId18"/>
    <p:sldId id="296" r:id="rId19"/>
    <p:sldId id="335" r:id="rId20"/>
    <p:sldId id="297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400" b="0" i="0" u="none" strike="noStrike" kern="1200" cap="none" spc="0" normalizeH="0" baseline="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Evolução</a:t>
            </a:r>
            <a:r>
              <a:rPr lang="en-US" sz="1400" b="0" i="0" u="none" strike="noStrike" kern="1200" cap="none" spc="0" normalizeH="0" baseline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da </a:t>
            </a:r>
            <a:r>
              <a:rPr lang="en-US" sz="1400" b="0" i="0" u="none" strike="noStrike" kern="1200" cap="none" spc="0" normalizeH="0" baseline="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Taxas</a:t>
            </a:r>
            <a:r>
              <a:rPr lang="en-US" sz="1400" b="0" i="0" u="none" strike="noStrike" kern="1200" cap="none" spc="0" normalizeH="0" baseline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de </a:t>
            </a:r>
            <a:r>
              <a:rPr lang="en-US" sz="1400" b="0" i="0" u="none" strike="noStrike" kern="1200" cap="none" spc="0" normalizeH="0" baseline="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mortalidade</a:t>
            </a:r>
            <a:r>
              <a:rPr lang="en-US" sz="1400" b="0" i="0" u="none" strike="noStrike" kern="1200" cap="none" spc="0" normalizeH="0" baseline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400" b="0" i="0" u="none" strike="noStrike" kern="1200" cap="none" spc="0" normalizeH="0" baseline="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infantil</a:t>
            </a:r>
            <a:r>
              <a:rPr lang="en-US" sz="1400" b="0" i="0" u="none" strike="noStrike" kern="1200" cap="none" spc="0" normalizeH="0" baseline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, 2018-2022</a:t>
            </a:r>
          </a:p>
        </c:rich>
      </c:tx>
      <c:layout>
        <c:manualLayout>
          <c:xMode val="edge"/>
          <c:yMode val="edge"/>
          <c:x val="0.17230336127338922"/>
          <c:y val="6.491223641511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292134237522275"/>
          <c:y val="0.19726190476190475"/>
          <c:w val="0.77884225655655837"/>
          <c:h val="0.65598640749616455"/>
        </c:manualLayout>
      </c:layout>
      <c:lineChart>
        <c:grouping val="stacked"/>
        <c:varyColors val="0"/>
        <c:ser>
          <c:idx val="0"/>
          <c:order val="0"/>
          <c:tx>
            <c:strRef>
              <c:f>Folha1!$B$17</c:f>
              <c:strCache>
                <c:ptCount val="1"/>
                <c:pt idx="0">
                  <c:v>Mortalidade Infantil 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Folha1!$A$18:$A$22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Folha1!$B$18:$B$22</c:f>
              <c:numCache>
                <c:formatCode>General</c:formatCode>
                <c:ptCount val="5"/>
                <c:pt idx="0">
                  <c:v>13</c:v>
                </c:pt>
                <c:pt idx="1">
                  <c:v>15.6</c:v>
                </c:pt>
                <c:pt idx="2">
                  <c:v>11.6</c:v>
                </c:pt>
                <c:pt idx="3">
                  <c:v>12.5</c:v>
                </c:pt>
                <c:pt idx="4">
                  <c:v>15.6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14-48DF-895E-9684E02088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846592"/>
        <c:axId val="213843680"/>
      </c:lineChart>
      <c:catAx>
        <c:axId val="21384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13843680"/>
        <c:crosses val="autoZero"/>
        <c:auto val="1"/>
        <c:lblAlgn val="ctr"/>
        <c:lblOffset val="100"/>
        <c:noMultiLvlLbl val="0"/>
      </c:catAx>
      <c:valAx>
        <c:axId val="213843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Taxa / ‰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1384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  <a:scene3d>
      <a:camera prst="orthographicFront"/>
      <a:lightRig rig="contrasting" dir="t">
        <a:rot lat="0" lon="0" rev="1500000"/>
      </a:lightRig>
    </a:scene3d>
    <a:sp3d prstMaterial="metal">
      <a:bevelT w="88900" h="889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PT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PT" sz="1400" dirty="0">
                <a:solidFill>
                  <a:srgbClr val="002060"/>
                </a:solidFill>
                <a:latin typeface="+mn-lt"/>
              </a:rPr>
              <a:t>Óbitos maternos e taxa de mortalidade materna,</a:t>
            </a:r>
            <a:r>
              <a:rPr lang="pt-PT" sz="1400" baseline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PT" sz="1400" dirty="0">
                <a:solidFill>
                  <a:srgbClr val="002060"/>
                </a:solidFill>
                <a:latin typeface="+mn-lt"/>
              </a:rPr>
              <a:t>2018-2022</a:t>
            </a:r>
          </a:p>
        </c:rich>
      </c:tx>
      <c:layout>
        <c:manualLayout>
          <c:xMode val="edge"/>
          <c:yMode val="edge"/>
          <c:x val="0.13886900487134629"/>
          <c:y val="2.3010697334974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Folha1!$B$35</c:f>
              <c:strCache>
                <c:ptCount val="1"/>
                <c:pt idx="0">
                  <c:v>Nº de óbitos maternos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Folha1!$A$36:$A$40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Folha1!$B$36:$B$40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8-4E4E-B8BC-40DDEFCE5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5242975"/>
        <c:axId val="675242559"/>
      </c:barChart>
      <c:lineChart>
        <c:grouping val="standard"/>
        <c:varyColors val="0"/>
        <c:ser>
          <c:idx val="2"/>
          <c:order val="1"/>
          <c:tx>
            <c:strRef>
              <c:f>Folha1!$C$35</c:f>
              <c:strCache>
                <c:ptCount val="1"/>
                <c:pt idx="0">
                  <c:v>Taxa de Mortalidade materna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42856272430404E-2"/>
                  <c:y val="-5.271105352337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E8-4E4E-B8BC-40DDEFCE5A17}"/>
                </c:ext>
              </c:extLst>
            </c:dLbl>
            <c:dLbl>
              <c:idx val="2"/>
              <c:layout>
                <c:manualLayout>
                  <c:x val="-2.4999995313086745E-2"/>
                  <c:y val="-5.693046280607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E8-4E4E-B8BC-40DDEFCE5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Folha1!$A$36:$A$40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Folha1!$C$36:$C$40</c:f>
              <c:numCache>
                <c:formatCode>General</c:formatCode>
                <c:ptCount val="5"/>
                <c:pt idx="0">
                  <c:v>37.9</c:v>
                </c:pt>
                <c:pt idx="1">
                  <c:v>105.1</c:v>
                </c:pt>
                <c:pt idx="2">
                  <c:v>67.400000000000006</c:v>
                </c:pt>
                <c:pt idx="3">
                  <c:v>46.4</c:v>
                </c:pt>
                <c:pt idx="4">
                  <c:v>63.7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E8-4E4E-B8BC-40DDEFCE5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541439"/>
        <c:axId val="335548927"/>
      </c:lineChart>
      <c:catAx>
        <c:axId val="67524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75242559"/>
        <c:crosses val="autoZero"/>
        <c:auto val="1"/>
        <c:lblAlgn val="ctr"/>
        <c:lblOffset val="100"/>
        <c:noMultiLvlLbl val="0"/>
      </c:catAx>
      <c:valAx>
        <c:axId val="67524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Nº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75242975"/>
        <c:crosses val="autoZero"/>
        <c:crossBetween val="between"/>
      </c:valAx>
      <c:valAx>
        <c:axId val="33554892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Taxa / 100.000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5541439"/>
        <c:crosses val="max"/>
        <c:crossBetween val="between"/>
      </c:valAx>
      <c:catAx>
        <c:axId val="3355414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548927"/>
        <c:crosses val="autoZero"/>
        <c:auto val="1"/>
        <c:lblAlgn val="ctr"/>
        <c:lblOffset val="100"/>
        <c:noMultiLvlLbl val="0"/>
      </c:catAx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PT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dirty="0">
                <a:solidFill>
                  <a:schemeClr val="tx1"/>
                </a:solidFill>
              </a:rPr>
              <a:t>Teleconsulta X Evacuações pós-Teleconsulta, 2013 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7.1901638110099336E-2"/>
          <c:y val="0.13075973911510663"/>
          <c:w val="0.84507095511366159"/>
          <c:h val="0.66984461081809421"/>
        </c:manualLayout>
      </c:layout>
      <c:lineChart>
        <c:grouping val="standard"/>
        <c:varyColors val="0"/>
        <c:ser>
          <c:idx val="0"/>
          <c:order val="0"/>
          <c:tx>
            <c:strRef>
              <c:f>Folha1!$B$2</c:f>
              <c:strCache>
                <c:ptCount val="1"/>
                <c:pt idx="0">
                  <c:v>TELECONSULTAS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Folha1!$A$3:$A$13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Folha1!$B$3:$B$13</c:f>
              <c:numCache>
                <c:formatCode>General</c:formatCode>
                <c:ptCount val="11"/>
                <c:pt idx="0">
                  <c:v>62</c:v>
                </c:pt>
                <c:pt idx="1">
                  <c:v>549</c:v>
                </c:pt>
                <c:pt idx="2">
                  <c:v>611</c:v>
                </c:pt>
                <c:pt idx="3">
                  <c:v>491</c:v>
                </c:pt>
                <c:pt idx="4">
                  <c:v>441</c:v>
                </c:pt>
                <c:pt idx="5">
                  <c:v>812</c:v>
                </c:pt>
                <c:pt idx="6">
                  <c:v>786</c:v>
                </c:pt>
                <c:pt idx="7">
                  <c:v>581</c:v>
                </c:pt>
                <c:pt idx="8">
                  <c:v>1065</c:v>
                </c:pt>
                <c:pt idx="9">
                  <c:v>1272</c:v>
                </c:pt>
                <c:pt idx="10">
                  <c:v>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7-4685-8D60-2FC90688F9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1483183"/>
        <c:axId val="1921485679"/>
      </c:lineChart>
      <c:lineChart>
        <c:grouping val="standard"/>
        <c:varyColors val="0"/>
        <c:ser>
          <c:idx val="1"/>
          <c:order val="1"/>
          <c:tx>
            <c:strRef>
              <c:f>Folha1!$D$2</c:f>
              <c:strCache>
                <c:ptCount val="1"/>
                <c:pt idx="0">
                  <c:v>Evacuados/TELECONSULTAS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Folha1!$A$3:$A$13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Folha1!$D$3:$D$13</c:f>
              <c:numCache>
                <c:formatCode>0.0%</c:formatCode>
                <c:ptCount val="11"/>
                <c:pt idx="0">
                  <c:v>0.19354838709677419</c:v>
                </c:pt>
                <c:pt idx="1">
                  <c:v>0.1785063752276867</c:v>
                </c:pt>
                <c:pt idx="2">
                  <c:v>0.19312602291325695</c:v>
                </c:pt>
                <c:pt idx="3">
                  <c:v>0.3543788187372709</c:v>
                </c:pt>
                <c:pt idx="4">
                  <c:v>0.2857142857142857</c:v>
                </c:pt>
                <c:pt idx="5">
                  <c:v>0.38300492610837439</c:v>
                </c:pt>
                <c:pt idx="6">
                  <c:v>0.28244274809160308</c:v>
                </c:pt>
                <c:pt idx="7">
                  <c:v>0.16351118760757316</c:v>
                </c:pt>
                <c:pt idx="8">
                  <c:v>0.28450704225352114</c:v>
                </c:pt>
                <c:pt idx="9">
                  <c:v>0.35062893081761004</c:v>
                </c:pt>
                <c:pt idx="10">
                  <c:v>0.37060702875399359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37-4685-8D60-2FC90688F9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0267008"/>
        <c:axId val="2030266592"/>
      </c:lineChart>
      <c:catAx>
        <c:axId val="192148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21485679"/>
        <c:crosses val="autoZero"/>
        <c:auto val="1"/>
        <c:lblAlgn val="ctr"/>
        <c:lblOffset val="100"/>
        <c:noMultiLvlLbl val="0"/>
      </c:catAx>
      <c:valAx>
        <c:axId val="1921485679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21483183"/>
        <c:crosses val="autoZero"/>
        <c:crossBetween val="between"/>
      </c:valAx>
      <c:valAx>
        <c:axId val="2030266592"/>
        <c:scaling>
          <c:orientation val="minMax"/>
          <c:max val="0.5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30267008"/>
        <c:crosses val="max"/>
        <c:crossBetween val="between"/>
      </c:valAx>
      <c:catAx>
        <c:axId val="2030267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0266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520450313994864"/>
          <c:y val="0.92287984651729349"/>
          <c:w val="0.55279234978287428"/>
          <c:h val="5.9492748493693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PT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0FE6D-6F78-4C7E-B256-43C9AA9D6468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6DF9D5A-A163-43D2-AF3B-FC844155BC53}">
      <dgm:prSet custT="1"/>
      <dgm:spPr/>
      <dgm:t>
        <a:bodyPr/>
        <a:lstStyle/>
        <a:p>
          <a:r>
            <a:rPr lang="en-US" sz="2800" b="0" dirty="0" err="1">
              <a:latin typeface="+mn-lt"/>
            </a:rPr>
            <a:t>Contexto</a:t>
          </a:r>
          <a:endParaRPr lang="en-US" sz="2400" b="0" dirty="0">
            <a:latin typeface="+mn-lt"/>
          </a:endParaRPr>
        </a:p>
      </dgm:t>
    </dgm:pt>
    <dgm:pt modelId="{18D3A05F-F029-4378-B327-1284A1DBBDC1}" type="parTrans" cxnId="{8E5A5227-286C-4480-98F6-4BB744F418DA}">
      <dgm:prSet/>
      <dgm:spPr/>
      <dgm:t>
        <a:bodyPr/>
        <a:lstStyle/>
        <a:p>
          <a:endParaRPr lang="en-US" sz="2400"/>
        </a:p>
      </dgm:t>
    </dgm:pt>
    <dgm:pt modelId="{DB02D397-1322-480D-9651-DB5EF67EE703}" type="sibTrans" cxnId="{8E5A5227-286C-4480-98F6-4BB744F418DA}">
      <dgm:prSet/>
      <dgm:spPr/>
      <dgm:t>
        <a:bodyPr/>
        <a:lstStyle/>
        <a:p>
          <a:endParaRPr lang="en-US" sz="2400"/>
        </a:p>
      </dgm:t>
    </dgm:pt>
    <dgm:pt modelId="{5C4C2531-6DCE-4B08-8805-FB9223D04C38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Calibri" panose="020F0502020204030204"/>
              <a:ea typeface="+mn-ea"/>
              <a:cs typeface="+mn-cs"/>
            </a:rPr>
            <a:t>Ganhos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gm:t>
    </dgm:pt>
    <dgm:pt modelId="{C69F3014-99B9-4EE9-AF78-A31DC5F92C0C}" type="parTrans" cxnId="{00BD9E22-274B-4ACD-93B3-F23AE2233CAF}">
      <dgm:prSet/>
      <dgm:spPr/>
      <dgm:t>
        <a:bodyPr/>
        <a:lstStyle/>
        <a:p>
          <a:endParaRPr lang="pt-PT" sz="2400"/>
        </a:p>
      </dgm:t>
    </dgm:pt>
    <dgm:pt modelId="{590123B0-8C83-421C-A616-7988B1D042BE}" type="sibTrans" cxnId="{00BD9E22-274B-4ACD-93B3-F23AE2233CAF}">
      <dgm:prSet/>
      <dgm:spPr/>
      <dgm:t>
        <a:bodyPr/>
        <a:lstStyle/>
        <a:p>
          <a:endParaRPr lang="pt-PT" sz="2400"/>
        </a:p>
      </dgm:t>
    </dgm:pt>
    <dgm:pt modelId="{592AEEED-1D33-4BBE-9CDB-7B5D14120BB3}">
      <dgm:prSet phldrT="[Texto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Calibri" panose="020F0502020204030204"/>
              <a:ea typeface="+mn-ea"/>
              <a:cs typeface="+mn-cs"/>
            </a:rPr>
            <a:t>Desafios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gm:t>
    </dgm:pt>
    <dgm:pt modelId="{B77AB940-6910-4D3E-B529-BE936B2EA284}" type="parTrans" cxnId="{7CA3D503-AC8C-4463-A5AF-1813348722AA}">
      <dgm:prSet/>
      <dgm:spPr/>
      <dgm:t>
        <a:bodyPr/>
        <a:lstStyle/>
        <a:p>
          <a:endParaRPr lang="pt-PT" sz="2400"/>
        </a:p>
      </dgm:t>
    </dgm:pt>
    <dgm:pt modelId="{1951BEB9-BF74-423F-B725-3A90438D408C}" type="sibTrans" cxnId="{7CA3D503-AC8C-4463-A5AF-1813348722AA}">
      <dgm:prSet/>
      <dgm:spPr/>
      <dgm:t>
        <a:bodyPr/>
        <a:lstStyle/>
        <a:p>
          <a:endParaRPr lang="pt-PT" sz="2400"/>
        </a:p>
      </dgm:t>
    </dgm:pt>
    <dgm:pt modelId="{F53890F5-E3D2-4B07-8FE4-B5CBB8B37F29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0" kern="1200" dirty="0" err="1">
              <a:latin typeface="Calibri" panose="020F0502020204030204"/>
              <a:ea typeface="+mn-ea"/>
              <a:cs typeface="+mn-cs"/>
            </a:rPr>
            <a:t>Perspectivas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gm:t>
    </dgm:pt>
    <dgm:pt modelId="{099E7D6D-F403-4718-B6AA-317EE9241DCB}" type="parTrans" cxnId="{8116EF80-4502-4F76-BAE2-4B00578F4E35}">
      <dgm:prSet/>
      <dgm:spPr/>
      <dgm:t>
        <a:bodyPr/>
        <a:lstStyle/>
        <a:p>
          <a:endParaRPr lang="pt-PT"/>
        </a:p>
      </dgm:t>
    </dgm:pt>
    <dgm:pt modelId="{F3BD0EC9-2E1C-4F94-BF2B-A1EBF985DA4B}" type="sibTrans" cxnId="{8116EF80-4502-4F76-BAE2-4B00578F4E35}">
      <dgm:prSet/>
      <dgm:spPr/>
      <dgm:t>
        <a:bodyPr/>
        <a:lstStyle/>
        <a:p>
          <a:endParaRPr lang="pt-PT"/>
        </a:p>
      </dgm:t>
    </dgm:pt>
    <dgm:pt modelId="{35357E1B-4875-49DF-9571-6D8757AE91CF}" type="pres">
      <dgm:prSet presAssocID="{7D30FE6D-6F78-4C7E-B256-43C9AA9D6468}" presName="Name0" presStyleCnt="0">
        <dgm:presLayoutVars>
          <dgm:dir/>
          <dgm:resizeHandles val="exact"/>
        </dgm:presLayoutVars>
      </dgm:prSet>
      <dgm:spPr/>
    </dgm:pt>
    <dgm:pt modelId="{B4553F77-A13F-49CA-8C0E-796ACCD7AB70}" type="pres">
      <dgm:prSet presAssocID="{96DF9D5A-A163-43D2-AF3B-FC844155BC53}" presName="composite" presStyleCnt="0"/>
      <dgm:spPr/>
    </dgm:pt>
    <dgm:pt modelId="{121221D8-4D3D-45D5-B0A1-BC0803C53E9F}" type="pres">
      <dgm:prSet presAssocID="{96DF9D5A-A163-43D2-AF3B-FC844155BC53}" presName="rect1" presStyleLbl="trAlignAcc1" presStyleIdx="0" presStyleCnt="4">
        <dgm:presLayoutVars>
          <dgm:bulletEnabled val="1"/>
        </dgm:presLayoutVars>
      </dgm:prSet>
      <dgm:spPr/>
    </dgm:pt>
    <dgm:pt modelId="{7D1B8B5A-7BDD-492B-916C-2C236E422F0F}" type="pres">
      <dgm:prSet presAssocID="{96DF9D5A-A163-43D2-AF3B-FC844155BC53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lógio com preenchimento sólido"/>
        </a:ext>
      </dgm:extLst>
    </dgm:pt>
    <dgm:pt modelId="{BBDE7A56-D5B2-46DC-96D4-47B9B5FA2103}" type="pres">
      <dgm:prSet presAssocID="{DB02D397-1322-480D-9651-DB5EF67EE703}" presName="sibTrans" presStyleCnt="0"/>
      <dgm:spPr/>
    </dgm:pt>
    <dgm:pt modelId="{D3F595FE-A8A0-45CF-AE47-3BD60483F6D9}" type="pres">
      <dgm:prSet presAssocID="{5C4C2531-6DCE-4B08-8805-FB9223D04C38}" presName="composite" presStyleCnt="0"/>
      <dgm:spPr/>
    </dgm:pt>
    <dgm:pt modelId="{49082E2D-5C81-4FDE-9FE7-3CAAB7347500}" type="pres">
      <dgm:prSet presAssocID="{5C4C2531-6DCE-4B08-8805-FB9223D04C38}" presName="rect1" presStyleLbl="trAlignAcc1" presStyleIdx="1" presStyleCnt="4">
        <dgm:presLayoutVars>
          <dgm:bulletEnabled val="1"/>
        </dgm:presLayoutVars>
      </dgm:prSet>
      <dgm:spPr/>
    </dgm:pt>
    <dgm:pt modelId="{2B2B1AD7-1D76-4139-B828-DF127EC4ED93}" type="pres">
      <dgm:prSet presAssocID="{5C4C2531-6DCE-4B08-8805-FB9223D04C38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ndência de subida com preenchimento sólido"/>
        </a:ext>
      </dgm:extLst>
    </dgm:pt>
    <dgm:pt modelId="{BA97A838-D0C1-446B-8413-A75204DC4610}" type="pres">
      <dgm:prSet presAssocID="{590123B0-8C83-421C-A616-7988B1D042BE}" presName="sibTrans" presStyleCnt="0"/>
      <dgm:spPr/>
    </dgm:pt>
    <dgm:pt modelId="{71435015-4A8B-43EE-9EE8-9621E90CD226}" type="pres">
      <dgm:prSet presAssocID="{592AEEED-1D33-4BBE-9CDB-7B5D14120BB3}" presName="composite" presStyleCnt="0"/>
      <dgm:spPr/>
    </dgm:pt>
    <dgm:pt modelId="{1484883B-7DCC-4A60-873D-1F691CE37E22}" type="pres">
      <dgm:prSet presAssocID="{592AEEED-1D33-4BBE-9CDB-7B5D14120BB3}" presName="rect1" presStyleLbl="trAlignAcc1" presStyleIdx="2" presStyleCnt="4">
        <dgm:presLayoutVars>
          <dgm:bulletEnabled val="1"/>
        </dgm:presLayoutVars>
      </dgm:prSet>
      <dgm:spPr/>
    </dgm:pt>
    <dgm:pt modelId="{F145E0A0-A58F-443A-9338-753B7D10C927}" type="pres">
      <dgm:prSet presAssocID="{592AEEED-1D33-4BBE-9CDB-7B5D14120BB3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nual de Procedimentos com preenchimento sólido"/>
        </a:ext>
      </dgm:extLst>
    </dgm:pt>
    <dgm:pt modelId="{2D22E541-48B0-459D-8850-4C1DC812117D}" type="pres">
      <dgm:prSet presAssocID="{1951BEB9-BF74-423F-B725-3A90438D408C}" presName="sibTrans" presStyleCnt="0"/>
      <dgm:spPr/>
    </dgm:pt>
    <dgm:pt modelId="{DDA8C3B8-D267-4D89-B7C5-E427358B6443}" type="pres">
      <dgm:prSet presAssocID="{F53890F5-E3D2-4B07-8FE4-B5CBB8B37F29}" presName="composite" presStyleCnt="0"/>
      <dgm:spPr/>
    </dgm:pt>
    <dgm:pt modelId="{0B146F86-B72A-4905-AFC5-17F50E6256D3}" type="pres">
      <dgm:prSet presAssocID="{F53890F5-E3D2-4B07-8FE4-B5CBB8B37F29}" presName="rect1" presStyleLbl="trAlignAcc1" presStyleIdx="3" presStyleCnt="4">
        <dgm:presLayoutVars>
          <dgm:bulletEnabled val="1"/>
        </dgm:presLayoutVars>
      </dgm:prSet>
      <dgm:spPr/>
    </dgm:pt>
    <dgm:pt modelId="{178DF0E9-ECDD-4AA5-A340-786042647E5E}" type="pres">
      <dgm:prSet presAssocID="{F53890F5-E3D2-4B07-8FE4-B5CBB8B37F29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âmpada com preenchimento sólido"/>
        </a:ext>
      </dgm:extLst>
    </dgm:pt>
  </dgm:ptLst>
  <dgm:cxnLst>
    <dgm:cxn modelId="{7CA3D503-AC8C-4463-A5AF-1813348722AA}" srcId="{7D30FE6D-6F78-4C7E-B256-43C9AA9D6468}" destId="{592AEEED-1D33-4BBE-9CDB-7B5D14120BB3}" srcOrd="2" destOrd="0" parTransId="{B77AB940-6910-4D3E-B529-BE936B2EA284}" sibTransId="{1951BEB9-BF74-423F-B725-3A90438D408C}"/>
    <dgm:cxn modelId="{00BD9E22-274B-4ACD-93B3-F23AE2233CAF}" srcId="{7D30FE6D-6F78-4C7E-B256-43C9AA9D6468}" destId="{5C4C2531-6DCE-4B08-8805-FB9223D04C38}" srcOrd="1" destOrd="0" parTransId="{C69F3014-99B9-4EE9-AF78-A31DC5F92C0C}" sibTransId="{590123B0-8C83-421C-A616-7988B1D042BE}"/>
    <dgm:cxn modelId="{8E5A5227-286C-4480-98F6-4BB744F418DA}" srcId="{7D30FE6D-6F78-4C7E-B256-43C9AA9D6468}" destId="{96DF9D5A-A163-43D2-AF3B-FC844155BC53}" srcOrd="0" destOrd="0" parTransId="{18D3A05F-F029-4378-B327-1284A1DBBDC1}" sibTransId="{DB02D397-1322-480D-9651-DB5EF67EE703}"/>
    <dgm:cxn modelId="{AEB1FE3A-53F4-4A8C-BFE3-6457DA7BB583}" type="presOf" srcId="{5C4C2531-6DCE-4B08-8805-FB9223D04C38}" destId="{49082E2D-5C81-4FDE-9FE7-3CAAB7347500}" srcOrd="0" destOrd="0" presId="urn:microsoft.com/office/officeart/2008/layout/PictureStrips"/>
    <dgm:cxn modelId="{A8EAB766-0C9B-4DA3-B214-50C5C5241473}" type="presOf" srcId="{592AEEED-1D33-4BBE-9CDB-7B5D14120BB3}" destId="{1484883B-7DCC-4A60-873D-1F691CE37E22}" srcOrd="0" destOrd="0" presId="urn:microsoft.com/office/officeart/2008/layout/PictureStrips"/>
    <dgm:cxn modelId="{CB550180-F551-4451-B964-D81E267958B5}" type="presOf" srcId="{7D30FE6D-6F78-4C7E-B256-43C9AA9D6468}" destId="{35357E1B-4875-49DF-9571-6D8757AE91CF}" srcOrd="0" destOrd="0" presId="urn:microsoft.com/office/officeart/2008/layout/PictureStrips"/>
    <dgm:cxn modelId="{8116EF80-4502-4F76-BAE2-4B00578F4E35}" srcId="{7D30FE6D-6F78-4C7E-B256-43C9AA9D6468}" destId="{F53890F5-E3D2-4B07-8FE4-B5CBB8B37F29}" srcOrd="3" destOrd="0" parTransId="{099E7D6D-F403-4718-B6AA-317EE9241DCB}" sibTransId="{F3BD0EC9-2E1C-4F94-BF2B-A1EBF985DA4B}"/>
    <dgm:cxn modelId="{98C6C5D7-5BD2-458F-9C02-996E9FAAE01F}" type="presOf" srcId="{96DF9D5A-A163-43D2-AF3B-FC844155BC53}" destId="{121221D8-4D3D-45D5-B0A1-BC0803C53E9F}" srcOrd="0" destOrd="0" presId="urn:microsoft.com/office/officeart/2008/layout/PictureStrips"/>
    <dgm:cxn modelId="{DF786EE2-A7F7-4E35-9E7C-3CEE3CA72FD9}" type="presOf" srcId="{F53890F5-E3D2-4B07-8FE4-B5CBB8B37F29}" destId="{0B146F86-B72A-4905-AFC5-17F50E6256D3}" srcOrd="0" destOrd="0" presId="urn:microsoft.com/office/officeart/2008/layout/PictureStrips"/>
    <dgm:cxn modelId="{34C3FC9B-F892-4E0F-969A-A8706303889D}" type="presParOf" srcId="{35357E1B-4875-49DF-9571-6D8757AE91CF}" destId="{B4553F77-A13F-49CA-8C0E-796ACCD7AB70}" srcOrd="0" destOrd="0" presId="urn:microsoft.com/office/officeart/2008/layout/PictureStrips"/>
    <dgm:cxn modelId="{625DB184-B542-4C07-9246-6180882BE6BD}" type="presParOf" srcId="{B4553F77-A13F-49CA-8C0E-796ACCD7AB70}" destId="{121221D8-4D3D-45D5-B0A1-BC0803C53E9F}" srcOrd="0" destOrd="0" presId="urn:microsoft.com/office/officeart/2008/layout/PictureStrips"/>
    <dgm:cxn modelId="{FA6F9574-2D13-4F21-814D-C7A6DABECDA5}" type="presParOf" srcId="{B4553F77-A13F-49CA-8C0E-796ACCD7AB70}" destId="{7D1B8B5A-7BDD-492B-916C-2C236E422F0F}" srcOrd="1" destOrd="0" presId="urn:microsoft.com/office/officeart/2008/layout/PictureStrips"/>
    <dgm:cxn modelId="{BF5FEE4E-D86D-4CC0-B032-9509D80927E6}" type="presParOf" srcId="{35357E1B-4875-49DF-9571-6D8757AE91CF}" destId="{BBDE7A56-D5B2-46DC-96D4-47B9B5FA2103}" srcOrd="1" destOrd="0" presId="urn:microsoft.com/office/officeart/2008/layout/PictureStrips"/>
    <dgm:cxn modelId="{89A21A46-ADAE-4C59-ADCF-7CA20EA72041}" type="presParOf" srcId="{35357E1B-4875-49DF-9571-6D8757AE91CF}" destId="{D3F595FE-A8A0-45CF-AE47-3BD60483F6D9}" srcOrd="2" destOrd="0" presId="urn:microsoft.com/office/officeart/2008/layout/PictureStrips"/>
    <dgm:cxn modelId="{479F2A3A-2960-4788-9509-EB4432C675F0}" type="presParOf" srcId="{D3F595FE-A8A0-45CF-AE47-3BD60483F6D9}" destId="{49082E2D-5C81-4FDE-9FE7-3CAAB7347500}" srcOrd="0" destOrd="0" presId="urn:microsoft.com/office/officeart/2008/layout/PictureStrips"/>
    <dgm:cxn modelId="{561559FB-3A15-45F8-81B3-2FC6F48EB8C4}" type="presParOf" srcId="{D3F595FE-A8A0-45CF-AE47-3BD60483F6D9}" destId="{2B2B1AD7-1D76-4139-B828-DF127EC4ED93}" srcOrd="1" destOrd="0" presId="urn:microsoft.com/office/officeart/2008/layout/PictureStrips"/>
    <dgm:cxn modelId="{78ED22A2-1957-40D1-9D88-0E687A0899E7}" type="presParOf" srcId="{35357E1B-4875-49DF-9571-6D8757AE91CF}" destId="{BA97A838-D0C1-446B-8413-A75204DC4610}" srcOrd="3" destOrd="0" presId="urn:microsoft.com/office/officeart/2008/layout/PictureStrips"/>
    <dgm:cxn modelId="{4833B1B9-B428-46E9-90EF-03E8B4A0A34E}" type="presParOf" srcId="{35357E1B-4875-49DF-9571-6D8757AE91CF}" destId="{71435015-4A8B-43EE-9EE8-9621E90CD226}" srcOrd="4" destOrd="0" presId="urn:microsoft.com/office/officeart/2008/layout/PictureStrips"/>
    <dgm:cxn modelId="{F9E1A8E0-BF56-4D89-97C1-FBB5B24E74B7}" type="presParOf" srcId="{71435015-4A8B-43EE-9EE8-9621E90CD226}" destId="{1484883B-7DCC-4A60-873D-1F691CE37E22}" srcOrd="0" destOrd="0" presId="urn:microsoft.com/office/officeart/2008/layout/PictureStrips"/>
    <dgm:cxn modelId="{E40530CB-81AE-4783-8C8B-69FBC298B469}" type="presParOf" srcId="{71435015-4A8B-43EE-9EE8-9621E90CD226}" destId="{F145E0A0-A58F-443A-9338-753B7D10C927}" srcOrd="1" destOrd="0" presId="urn:microsoft.com/office/officeart/2008/layout/PictureStrips"/>
    <dgm:cxn modelId="{AC03F86A-E39B-4952-AE67-9098722DA091}" type="presParOf" srcId="{35357E1B-4875-49DF-9571-6D8757AE91CF}" destId="{2D22E541-48B0-459D-8850-4C1DC812117D}" srcOrd="5" destOrd="0" presId="urn:microsoft.com/office/officeart/2008/layout/PictureStrips"/>
    <dgm:cxn modelId="{4AB7578C-938F-40E7-86D8-2C9035CA528C}" type="presParOf" srcId="{35357E1B-4875-49DF-9571-6D8757AE91CF}" destId="{DDA8C3B8-D267-4D89-B7C5-E427358B6443}" srcOrd="6" destOrd="0" presId="urn:microsoft.com/office/officeart/2008/layout/PictureStrips"/>
    <dgm:cxn modelId="{1EE05F91-5B58-4EB9-A672-21CF3D1AA611}" type="presParOf" srcId="{DDA8C3B8-D267-4D89-B7C5-E427358B6443}" destId="{0B146F86-B72A-4905-AFC5-17F50E6256D3}" srcOrd="0" destOrd="0" presId="urn:microsoft.com/office/officeart/2008/layout/PictureStrips"/>
    <dgm:cxn modelId="{76ED2A26-5487-43F2-8A9E-8CBBE99DEBCB}" type="presParOf" srcId="{DDA8C3B8-D267-4D89-B7C5-E427358B6443}" destId="{178DF0E9-ECDD-4AA5-A340-786042647E5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21D8-4D3D-45D5-B0A1-BC0803C53E9F}">
      <dsp:nvSpPr>
        <dsp:cNvPr id="0" name=""/>
        <dsp:cNvSpPr/>
      </dsp:nvSpPr>
      <dsp:spPr>
        <a:xfrm>
          <a:off x="120076" y="886477"/>
          <a:ext cx="2857924" cy="89310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+mn-lt"/>
            </a:rPr>
            <a:t>Contexto</a:t>
          </a:r>
          <a:endParaRPr lang="en-US" sz="2400" b="0" kern="1200" dirty="0">
            <a:latin typeface="+mn-lt"/>
          </a:endParaRPr>
        </a:p>
      </dsp:txBody>
      <dsp:txXfrm>
        <a:off x="120076" y="886477"/>
        <a:ext cx="2857924" cy="893101"/>
      </dsp:txXfrm>
    </dsp:sp>
    <dsp:sp modelId="{7D1B8B5A-7BDD-492B-916C-2C236E422F0F}">
      <dsp:nvSpPr>
        <dsp:cNvPr id="0" name=""/>
        <dsp:cNvSpPr/>
      </dsp:nvSpPr>
      <dsp:spPr>
        <a:xfrm>
          <a:off x="996" y="757474"/>
          <a:ext cx="625170" cy="937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082E2D-5C81-4FDE-9FE7-3CAAB7347500}">
      <dsp:nvSpPr>
        <dsp:cNvPr id="0" name=""/>
        <dsp:cNvSpPr/>
      </dsp:nvSpPr>
      <dsp:spPr>
        <a:xfrm>
          <a:off x="3274786" y="886477"/>
          <a:ext cx="2857924" cy="89310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7" tIns="106680" rIns="106680" bIns="1066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Calibri" panose="020F0502020204030204"/>
              <a:ea typeface="+mn-ea"/>
              <a:cs typeface="+mn-cs"/>
            </a:rPr>
            <a:t>Ganhos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3274786" y="886477"/>
        <a:ext cx="2857924" cy="893101"/>
      </dsp:txXfrm>
    </dsp:sp>
    <dsp:sp modelId="{2B2B1AD7-1D76-4139-B828-DF127EC4ED93}">
      <dsp:nvSpPr>
        <dsp:cNvPr id="0" name=""/>
        <dsp:cNvSpPr/>
      </dsp:nvSpPr>
      <dsp:spPr>
        <a:xfrm>
          <a:off x="3155706" y="757474"/>
          <a:ext cx="625170" cy="937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84883B-7DCC-4A60-873D-1F691CE37E22}">
      <dsp:nvSpPr>
        <dsp:cNvPr id="0" name=""/>
        <dsp:cNvSpPr/>
      </dsp:nvSpPr>
      <dsp:spPr>
        <a:xfrm>
          <a:off x="120076" y="2010793"/>
          <a:ext cx="2857924" cy="89310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7" tIns="106680" rIns="106680" bIns="1066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Calibri" panose="020F0502020204030204"/>
              <a:ea typeface="+mn-ea"/>
              <a:cs typeface="+mn-cs"/>
            </a:rPr>
            <a:t>Desafios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120076" y="2010793"/>
        <a:ext cx="2857924" cy="893101"/>
      </dsp:txXfrm>
    </dsp:sp>
    <dsp:sp modelId="{F145E0A0-A58F-443A-9338-753B7D10C927}">
      <dsp:nvSpPr>
        <dsp:cNvPr id="0" name=""/>
        <dsp:cNvSpPr/>
      </dsp:nvSpPr>
      <dsp:spPr>
        <a:xfrm>
          <a:off x="996" y="1881789"/>
          <a:ext cx="625170" cy="937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146F86-B72A-4905-AFC5-17F50E6256D3}">
      <dsp:nvSpPr>
        <dsp:cNvPr id="0" name=""/>
        <dsp:cNvSpPr/>
      </dsp:nvSpPr>
      <dsp:spPr>
        <a:xfrm>
          <a:off x="3274786" y="2010793"/>
          <a:ext cx="2857924" cy="89310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7" tIns="106680" rIns="106680" bIns="1066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dirty="0" err="1">
              <a:latin typeface="Calibri" panose="020F0502020204030204"/>
              <a:ea typeface="+mn-ea"/>
              <a:cs typeface="+mn-cs"/>
            </a:rPr>
            <a:t>Perspectivas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3274786" y="2010793"/>
        <a:ext cx="2857924" cy="893101"/>
      </dsp:txXfrm>
    </dsp:sp>
    <dsp:sp modelId="{178DF0E9-ECDD-4AA5-A340-786042647E5E}">
      <dsp:nvSpPr>
        <dsp:cNvPr id="0" name=""/>
        <dsp:cNvSpPr/>
      </dsp:nvSpPr>
      <dsp:spPr>
        <a:xfrm>
          <a:off x="3155706" y="1881789"/>
          <a:ext cx="625170" cy="937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D7B2-42F7-4933-819A-5801A52E359C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8B0F-00A7-4A01-B0CB-C295DE27BEA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579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611c7f78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611c7f785_2_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0611c7f785_2_1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8B0F-00A7-4A01-B0CB-C295DE27BEA6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155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D98BA-127C-5DCD-DDB2-09B549E9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6C2E93-F697-B8ED-C7B9-A64A4B59B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5482EB-644B-C7A9-DF4F-9ADDAF9B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327AE8-EFA7-AA2D-D879-4D826690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DC0365-974C-B6F3-3921-038CE7A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52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38693-DDBD-B343-8701-ACC976AB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FD0DB84-8AEB-0BEF-4BD5-9D79DF87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31B9C1-5EB0-AB61-9F51-2763562B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9D4687-2400-64BB-9BAD-DAE2E858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4C82733-E598-05D7-76C5-BD19C332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98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616B34-DD9E-20A2-ED17-42391BAF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858ECF-753E-E0D4-7850-93E09C0C2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99D89A-82A7-63FD-6168-F089FE2C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BE1F346-8861-0E23-5C3D-6E49A8E5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284B68-7BD8-4D94-D637-1CB7BF95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9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3A73B-1111-1BBD-B104-F7D2D06F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81F3BD-31C7-9CC7-0ED1-0E960F0F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4ADA5DA-499F-800E-E0A7-EC195151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73866-1150-8A36-950D-477F1C0A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97072DE-6CA2-D122-CDC7-AE670E19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675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6023B-2029-2790-6BE5-3A639BBC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00ABCF9-0DA8-B8A4-2CF8-0F83BD6C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EEE90E1-7D75-0C19-D837-56044BC9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390CB88-B59D-8DDA-A119-A20AC35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D42D9E-74EA-AD11-AEC3-374604BC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DAD94-D25C-3DB2-29A5-0409A518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5B9B24-0D67-133A-7EE0-DA89107B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119DD06-70FB-A6C7-60FE-9748DB330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EE5C01-83A3-32CA-66C5-929647B9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3800CAD-E74A-330D-F5EC-EA18095B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8CFE7C3-087F-B5F6-A339-98295122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981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8C22B-097D-DB83-DEF9-89D8459B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00A1AF-E32B-E97E-E6E0-1CE0D4495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1B2299A-CF91-E123-597D-4F887643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A993E43-FD53-8B5C-36E1-07B3AE585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21D2E4E-8D06-E509-AF94-8A92055DE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7BBED85-57FB-FB35-7FBB-0637CEBF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2BD421B-4A73-A479-A6DF-ADB8BB79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3F7CB64-A069-A080-2FDB-8681008B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90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33931-AAE2-2EE5-AB99-75909FAE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572C20A-D7E2-A2EB-01B2-0C12E3FB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28F542A-1F60-0F37-04D7-9F6AA1D9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719EC14-9B8A-CE3B-9A28-391DC624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073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FFDE790-0445-7CD5-9640-51D9BADF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4207E67-86AD-FA60-01C8-7DF3A36D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F9D22F3-10A8-738A-8EBD-14A0771E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7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8FF64-7019-AC8B-A168-7585B1DE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C0BE13-F193-6900-323A-41FBC349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A29B27-AAEA-C962-7AE6-97E92D59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14A9743-1714-B443-40B4-386F3FE6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C34A69-DAC1-EBA8-22BD-366AF165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64E2D65-E91B-A6B2-F801-393000B8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5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4EB68-E71D-37B2-BCC0-BD50F4AF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720FD79-BA66-E9D5-4213-CC3233DE7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169BFAA-22CE-1B6A-382A-12539940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23A6BAC-EA25-1343-65F0-5C00D708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4675EDC-CC84-7BA8-1C34-75AA24CC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F7B5687-3720-F2EB-D4B0-AE9BEA0B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104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11000" t="2000" r="40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E01F123-DB1E-551F-7019-C9ACE343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466F9A-4D5A-D470-CBC7-32B067BEE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2934C2-18E8-3404-9387-B241E2FE0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4B078-8B94-4AC4-9D29-5FE27E343454}" type="datetimeFigureOut">
              <a:rPr lang="pt-PT" smtClean="0"/>
              <a:t>22/11/2024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A5E933-1AB3-C668-1430-030ABF71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C03219-C2DA-245E-F321-C3CD844F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49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gomes@ms.gov.c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4000" t="1000" r="4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495F4B-0113-75A3-5E49-CD99274CEB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Avanços e desafios nos CSP </a:t>
            </a:r>
            <a:br>
              <a:rPr lang="pt-PT" sz="2400" b="1" dirty="0">
                <a:solidFill>
                  <a:schemeClr val="bg1"/>
                </a:solidFill>
              </a:rPr>
            </a:br>
            <a:r>
              <a:rPr lang="pt-PT" sz="2400" b="1" dirty="0">
                <a:solidFill>
                  <a:schemeClr val="bg1"/>
                </a:solidFill>
              </a:rPr>
              <a:t> perspetiva dos gestores dos sistemas de saúde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64BBD8-62DF-235D-7B88-D19830BE5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571507" y="5669430"/>
            <a:ext cx="3291839" cy="830453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Angela </a:t>
            </a:r>
            <a:r>
              <a:rPr lang="en-US" sz="2000" i="1" dirty="0">
                <a:solidFill>
                  <a:srgbClr val="FFFFFF"/>
                </a:solidFill>
              </a:rPr>
              <a:t>Gomes</a:t>
            </a:r>
          </a:p>
          <a:p>
            <a:pPr algn="l"/>
            <a:r>
              <a:rPr lang="en-US" sz="2000" i="1" dirty="0" err="1">
                <a:solidFill>
                  <a:srgbClr val="FFFFFF"/>
                </a:solidFill>
              </a:rPr>
              <a:t>Diretora</a:t>
            </a:r>
            <a:r>
              <a:rPr lang="en-US" sz="2000" i="1" dirty="0">
                <a:solidFill>
                  <a:srgbClr val="FFFFFF"/>
                </a:solidFill>
              </a:rPr>
              <a:t> Nacional </a:t>
            </a:r>
            <a:r>
              <a:rPr lang="en-US" sz="2000" i="1" dirty="0" err="1">
                <a:solidFill>
                  <a:srgbClr val="FFFFFF"/>
                </a:solidFill>
              </a:rPr>
              <a:t>Saúde</a:t>
            </a:r>
            <a:r>
              <a:rPr lang="en-US" sz="2000" i="1" dirty="0">
                <a:solidFill>
                  <a:srgbClr val="FFFFFF"/>
                </a:solidFill>
              </a:rPr>
              <a:t> de Cabo Verde</a:t>
            </a:r>
          </a:p>
          <a:p>
            <a:pPr algn="l"/>
            <a:r>
              <a:rPr lang="en-US" sz="1600" i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6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ngela.gomes@ms.gov.cv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7" name="Imagem 4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CBB9AD0B-D981-BD5F-0508-13EDD7DA9A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-3"/>
          <a:stretch/>
        </p:blipFill>
        <p:spPr>
          <a:xfrm>
            <a:off x="9982903" y="273545"/>
            <a:ext cx="2016765" cy="2626409"/>
          </a:xfrm>
          <a:prstGeom prst="rect">
            <a:avLst/>
          </a:prstGeom>
        </p:spPr>
      </p:pic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1E40634F-4C45-2D82-2273-E2A50AF16A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2850" y="108953"/>
            <a:ext cx="2167275" cy="120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5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0611c7f785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876" y="1147313"/>
            <a:ext cx="10000747" cy="478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8" name="Google Shape;278;g30611c7f785_2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17" y="5982415"/>
            <a:ext cx="12192001" cy="51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0611c7f785_2_1"/>
          <p:cNvSpPr txBox="1"/>
          <p:nvPr/>
        </p:nvSpPr>
        <p:spPr>
          <a:xfrm>
            <a:off x="1832100" y="172075"/>
            <a:ext cx="817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dirty="0">
                <a:solidFill>
                  <a:srgbClr val="002060"/>
                </a:solidFill>
              </a:rPr>
              <a:t>Índice de cobertura Universal Saúde</a:t>
            </a:r>
            <a:endParaRPr dirty="0"/>
          </a:p>
        </p:txBody>
      </p:sp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00FBB16-77EE-BF7D-ACF9-32CCE4F8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225" y="6441570"/>
            <a:ext cx="5010509" cy="365125"/>
          </a:xfrm>
        </p:spPr>
        <p:txBody>
          <a:bodyPr/>
          <a:lstStyle/>
          <a:p>
            <a:r>
              <a:rPr lang="pt-PT"/>
              <a:t>Conferencia de Saúde Pública da Lusofonia 11 e 12 Novembro </a:t>
            </a:r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25130" y="502169"/>
            <a:ext cx="9231085" cy="785249"/>
          </a:xfrm>
        </p:spPr>
        <p:txBody>
          <a:bodyPr>
            <a:normAutofit/>
          </a:bodyPr>
          <a:lstStyle/>
          <a:p>
            <a:pPr lvl="0" algn="ctr">
              <a:lnSpc>
                <a:spcPts val="3200"/>
              </a:lnSpc>
            </a:pPr>
            <a:r>
              <a:rPr lang="pt-PT" sz="3600" b="1" dirty="0">
                <a:solidFill>
                  <a:srgbClr val="002060"/>
                </a:solidFill>
                <a:latin typeface="+mn-lt"/>
              </a:rPr>
              <a:t>Saúde Materna e Infantil </a:t>
            </a:r>
          </a:p>
        </p:txBody>
      </p:sp>
      <p:graphicFrame>
        <p:nvGraphicFramePr>
          <p:cNvPr id="10" name="Google Shape;144;p11"/>
          <p:cNvGraphicFramePr/>
          <p:nvPr/>
        </p:nvGraphicFramePr>
        <p:xfrm>
          <a:off x="6326956" y="1504336"/>
          <a:ext cx="5135335" cy="443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46;p11"/>
          <p:cNvSpPr/>
          <p:nvPr/>
        </p:nvSpPr>
        <p:spPr>
          <a:xfrm>
            <a:off x="212884" y="6182737"/>
            <a:ext cx="43624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PT" sz="1200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SVIR/DNS/MS, 2022 - Dados preliminares</a:t>
            </a:r>
            <a:endParaRPr sz="1200" i="1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296;p18">
            <a:extLst>
              <a:ext uri="{FF2B5EF4-FFF2-40B4-BE49-F238E27FC236}">
                <a16:creationId xmlns:a16="http://schemas.microsoft.com/office/drawing/2014/main" id="{B19F1436-7A38-5B0E-E46B-4D27BAC24044}"/>
              </a:ext>
            </a:extLst>
          </p:cNvPr>
          <p:cNvGraphicFramePr/>
          <p:nvPr/>
        </p:nvGraphicFramePr>
        <p:xfrm>
          <a:off x="439947" y="1578634"/>
          <a:ext cx="5546785" cy="437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24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32909" y="410355"/>
            <a:ext cx="10642527" cy="62604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pt-PT" sz="3600" b="1" dirty="0">
                <a:solidFill>
                  <a:srgbClr val="002060"/>
                </a:solidFill>
                <a:latin typeface="+mn-lt"/>
              </a:rPr>
              <a:t>Saúde Infantil- Vacinação</a:t>
            </a:r>
          </a:p>
        </p:txBody>
      </p:sp>
      <p:pic>
        <p:nvPicPr>
          <p:cNvPr id="9" name="Google Shape;1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814" y="1633045"/>
            <a:ext cx="4267585" cy="397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8;p14"/>
          <p:cNvSpPr txBox="1">
            <a:spLocks/>
          </p:cNvSpPr>
          <p:nvPr/>
        </p:nvSpPr>
        <p:spPr>
          <a:xfrm>
            <a:off x="9877246" y="1476206"/>
            <a:ext cx="2119651" cy="52249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lang="pt-PT" sz="18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Erradicação da Poliomielite em Novembro de 2016; </a:t>
            </a:r>
            <a:endParaRPr lang="pt-PT" sz="1800" dirty="0"/>
          </a:p>
          <a:p>
            <a:pPr marL="342900" indent="-215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Noto Sans Symbols"/>
              <a:buNone/>
            </a:pPr>
            <a:endParaRPr lang="pt-PT" sz="1800" b="1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lang="pt-PT" sz="18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Introdução da 2ª dose do VPI em 2017 e da Vacina contra a Febre Amarela em 2018;</a:t>
            </a:r>
            <a:endParaRPr lang="pt-PT" sz="1800" dirty="0"/>
          </a:p>
          <a:p>
            <a:pPr marL="342900" indent="-215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Noto Sans Symbols"/>
              <a:buNone/>
            </a:pPr>
            <a:endParaRPr lang="pt-PT" sz="1800" b="1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lang="pt-PT" sz="18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Introdução da Vacina contra COVID 19 na idade pediátrica e adultos (2021-2022);</a:t>
            </a:r>
            <a:endParaRPr lang="pt-PT" sz="1800" dirty="0"/>
          </a:p>
          <a:p>
            <a:pPr marL="285750" indent="-158750">
              <a:buClr>
                <a:schemeClr val="dk1"/>
              </a:buClr>
              <a:buSzPts val="2000"/>
              <a:buFont typeface="Arial"/>
              <a:buNone/>
            </a:pPr>
            <a:endParaRPr lang="pt-PT" sz="2000" dirty="0"/>
          </a:p>
        </p:txBody>
      </p:sp>
      <p:sp>
        <p:nvSpPr>
          <p:cNvPr id="11" name="Google Shape;169;p14"/>
          <p:cNvSpPr/>
          <p:nvPr/>
        </p:nvSpPr>
        <p:spPr>
          <a:xfrm>
            <a:off x="0" y="6377246"/>
            <a:ext cx="24710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i="1" dirty="0"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PT" sz="1600" i="1" dirty="0">
                <a:latin typeface="Calibri"/>
                <a:ea typeface="Calibri"/>
                <a:cs typeface="Calibri"/>
                <a:sym typeface="Calibri"/>
              </a:rPr>
              <a:t>PAV</a:t>
            </a:r>
            <a:r>
              <a:rPr lang="pt-PT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2023</a:t>
            </a: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88;g211fa1a8719_0_4">
            <a:extLst>
              <a:ext uri="{FF2B5EF4-FFF2-40B4-BE49-F238E27FC236}">
                <a16:creationId xmlns:a16="http://schemas.microsoft.com/office/drawing/2014/main" id="{F91C8756-7DB8-D21A-5C39-D221815EC0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081" y="1539199"/>
            <a:ext cx="3545457" cy="251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86;g211fa1a8719_0_4">
            <a:extLst>
              <a:ext uri="{FF2B5EF4-FFF2-40B4-BE49-F238E27FC236}">
                <a16:creationId xmlns:a16="http://schemas.microsoft.com/office/drawing/2014/main" id="{05F8AC68-8C36-08E5-200D-74D1318D77F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5140" y="4059296"/>
            <a:ext cx="2993365" cy="261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97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F85A7-1021-B567-9BBF-EC0D55DF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alimentar e nutricional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A069A38-F810-34ED-3BC6-BA05B0A8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Redução da Carência em Iodo</a:t>
            </a:r>
            <a:r>
              <a:rPr lang="pt-PT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de acordo com o último inquérito -2021 prevalência do bócio (0,9%), </a:t>
            </a:r>
            <a:r>
              <a:rPr lang="pt-PT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caracterizado como ausência de endemia (&lt;5%)</a:t>
            </a:r>
            <a:r>
              <a:rPr lang="pt-PT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é a manifestação mais evidente dos Distúrbios Devidos a Carência de Iodo);</a:t>
            </a:r>
          </a:p>
          <a:p>
            <a:pPr marL="0" lvl="0" indent="0">
              <a:buNone/>
            </a:pP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PT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Redução da parasitose</a:t>
            </a:r>
            <a:r>
              <a:rPr lang="pt-PT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(classificado como ausência de helmintos intestinais como problema de saúde pública, de acordo com o último inquérito -2021 – cumpre as metas globais para a eliminação dos helmintos transmitidos pelo solo até 2030;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PT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Banco de Leite Humano no país</a:t>
            </a:r>
            <a:r>
              <a:rPr lang="pt-PT" sz="1800" b="1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endParaRPr lang="pt-PT" sz="1800" b="1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PT" sz="1800" b="1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Disponibilidade de fortificação alimentar, oferta de refeição quente no pré e escolar ;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859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1" t="11994" r="-509"/>
          <a:stretch/>
        </p:blipFill>
        <p:spPr>
          <a:xfrm>
            <a:off x="244973" y="2404332"/>
            <a:ext cx="11702054" cy="25563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0B17B2F-FBFF-9FDA-403A-EDF3A538049D}"/>
              </a:ext>
            </a:extLst>
          </p:cNvPr>
          <p:cNvSpPr/>
          <p:nvPr/>
        </p:nvSpPr>
        <p:spPr>
          <a:xfrm>
            <a:off x="1150766" y="0"/>
            <a:ext cx="9628011" cy="66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Financiamento Saúde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89FC8F-9F38-B952-4DF9-EDA4293885B9}"/>
              </a:ext>
            </a:extLst>
          </p:cNvPr>
          <p:cNvSpPr txBox="1"/>
          <p:nvPr/>
        </p:nvSpPr>
        <p:spPr>
          <a:xfrm>
            <a:off x="2764938" y="1444752"/>
            <a:ext cx="7695798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C00000"/>
                </a:solidFill>
              </a:rPr>
              <a:t>Qual é a politica  financiamento para os CPS?</a:t>
            </a:r>
          </a:p>
        </p:txBody>
      </p:sp>
    </p:spTree>
    <p:extLst>
      <p:ext uri="{BB962C8B-B14F-4D97-AF65-F5344CB8AC3E}">
        <p14:creationId xmlns:p14="http://schemas.microsoft.com/office/powerpoint/2010/main" val="423774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897" y="45790"/>
            <a:ext cx="10385623" cy="913069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400" b="1" dirty="0">
                <a:solidFill>
                  <a:srgbClr val="002060"/>
                </a:solidFill>
              </a:rPr>
              <a:t>Qual  Estratégia de Desenvolvimento Sanitário? </a:t>
            </a:r>
            <a:br>
              <a:rPr lang="pt-PT" sz="1400" b="1" dirty="0">
                <a:solidFill>
                  <a:srgbClr val="002060"/>
                </a:solidFill>
              </a:rPr>
            </a:br>
            <a:r>
              <a:rPr lang="pt-PT" sz="1400" b="1" dirty="0">
                <a:solidFill>
                  <a:srgbClr val="002060"/>
                </a:solidFill>
              </a:rPr>
              <a:t>Como ampliar os ganhos alcançados -Objetivos de Desenvolvimento Sustentado (ODS) </a:t>
            </a:r>
            <a:br>
              <a:rPr lang="pt-PT" sz="1400" b="1" dirty="0">
                <a:solidFill>
                  <a:srgbClr val="002060"/>
                </a:solidFill>
              </a:rPr>
            </a:br>
            <a:endParaRPr lang="pt-PT" sz="36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" name="Agrupar 3">
            <a:extLst>
              <a:ext uri="{FF2B5EF4-FFF2-40B4-BE49-F238E27FC236}">
                <a16:creationId xmlns:a16="http://schemas.microsoft.com/office/drawing/2014/main" id="{08CB10C2-FC7C-4D96-8F56-06173ABD5986}"/>
              </a:ext>
            </a:extLst>
          </p:cNvPr>
          <p:cNvGrpSpPr/>
          <p:nvPr/>
        </p:nvGrpSpPr>
        <p:grpSpPr>
          <a:xfrm>
            <a:off x="967956" y="1301965"/>
            <a:ext cx="5168626" cy="3171092"/>
            <a:chOff x="159169" y="3867699"/>
            <a:chExt cx="5406744" cy="3199861"/>
          </a:xfrm>
        </p:grpSpPr>
        <p:pic>
          <p:nvPicPr>
            <p:cNvPr id="6" name="Picture 6" descr="https://upload.wikimedia.org/wikipedia/commons/8/8c/Demographic-TransitionOWID.png">
              <a:extLst>
                <a:ext uri="{FF2B5EF4-FFF2-40B4-BE49-F238E27FC236}">
                  <a16:creationId xmlns:a16="http://schemas.microsoft.com/office/drawing/2014/main" id="{C77B2DE8-A5E7-433C-ACB2-85B364708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69" y="3867699"/>
              <a:ext cx="5406744" cy="319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Agrupar 13">
              <a:extLst>
                <a:ext uri="{FF2B5EF4-FFF2-40B4-BE49-F238E27FC236}">
                  <a16:creationId xmlns:a16="http://schemas.microsoft.com/office/drawing/2014/main" id="{C5A09E68-FFFF-4211-A2EB-B8057890A604}"/>
                </a:ext>
              </a:extLst>
            </p:cNvPr>
            <p:cNvGrpSpPr/>
            <p:nvPr/>
          </p:nvGrpSpPr>
          <p:grpSpPr>
            <a:xfrm rot="10800000">
              <a:off x="3699809" y="3938727"/>
              <a:ext cx="886550" cy="604263"/>
              <a:chOff x="10645413" y="4935097"/>
              <a:chExt cx="1145465" cy="850471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A401DCB-E0B7-49F2-82DF-E6559EA74E8E}"/>
                  </a:ext>
                </a:extLst>
              </p:cNvPr>
              <p:cNvSpPr txBox="1"/>
              <p:nvPr/>
            </p:nvSpPr>
            <p:spPr>
              <a:xfrm rot="10800000">
                <a:off x="10645413" y="5399545"/>
                <a:ext cx="1145465" cy="3860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100" dirty="0"/>
                  <a:t>Cabo Verde</a:t>
                </a:r>
              </a:p>
            </p:txBody>
          </p:sp>
          <p:sp>
            <p:nvSpPr>
              <p:cNvPr id="9" name="Seta: Para Baixo 15">
                <a:extLst>
                  <a:ext uri="{FF2B5EF4-FFF2-40B4-BE49-F238E27FC236}">
                    <a16:creationId xmlns:a16="http://schemas.microsoft.com/office/drawing/2014/main" id="{019CD1A5-C30B-4010-9547-1985DD5A2936}"/>
                  </a:ext>
                </a:extLst>
              </p:cNvPr>
              <p:cNvSpPr/>
              <p:nvPr/>
            </p:nvSpPr>
            <p:spPr>
              <a:xfrm rot="10800000">
                <a:off x="11116087" y="4935097"/>
                <a:ext cx="204115" cy="45856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100" dirty="0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BE154122-EAF6-4D97-851E-503B9CFC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68" y="4078224"/>
            <a:ext cx="3350234" cy="228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One Health Advocacy and Mentorship (OHAM) Program - One Health and  Development Initiative (OHDI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3" y="4279392"/>
            <a:ext cx="2543731" cy="19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4879C7C2-F9F3-3E74-99FC-192B005E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506958"/>
            <a:ext cx="5525970" cy="365125"/>
          </a:xfrm>
        </p:spPr>
        <p:txBody>
          <a:bodyPr/>
          <a:lstStyle/>
          <a:p>
            <a:r>
              <a:rPr lang="pt-PT" dirty="0"/>
              <a:t>Seminário Internacional sobre CPS, CPLP 20 a 22 de Novembro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14862D-38AB-BFEC-76D3-D7C93618B13C}"/>
              </a:ext>
            </a:extLst>
          </p:cNvPr>
          <p:cNvSpPr txBox="1"/>
          <p:nvPr/>
        </p:nvSpPr>
        <p:spPr>
          <a:xfrm>
            <a:off x="8153648" y="3748836"/>
            <a:ext cx="3514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Transição epidemiologia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EDF892-678B-249C-2506-CD5142D91BAA}"/>
              </a:ext>
            </a:extLst>
          </p:cNvPr>
          <p:cNvSpPr txBox="1"/>
          <p:nvPr/>
        </p:nvSpPr>
        <p:spPr>
          <a:xfrm>
            <a:off x="1788612" y="918915"/>
            <a:ext cx="3514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Transição Demográfica</a:t>
            </a:r>
          </a:p>
        </p:txBody>
      </p:sp>
      <p:pic>
        <p:nvPicPr>
          <p:cNvPr id="14" name="Picture 8" descr="Instituto Legado atua em mais da metade das ODS propostas pela ONU –  Instituto Legado">
            <a:extLst>
              <a:ext uri="{FF2B5EF4-FFF2-40B4-BE49-F238E27FC236}">
                <a16:creationId xmlns:a16="http://schemas.microsoft.com/office/drawing/2014/main" id="{5759FC62-7D91-9430-A30E-A7DE12C4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50" y="542719"/>
            <a:ext cx="2596675" cy="26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1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147" y="85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tx2"/>
                </a:solidFill>
                <a:latin typeface="+mn-lt"/>
              </a:rPr>
              <a:t>Aposta nas tecnologias - Teleconsulta</a:t>
            </a:r>
            <a:endParaRPr lang="pt-PT" sz="36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385741" y="1536569"/>
          <a:ext cx="9483364" cy="483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4CE61CB-F55C-E205-95F8-FF2D11A5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Conferencia de Saúde Pública da Lusofonia 11 e 12 Novembro </a:t>
            </a:r>
          </a:p>
        </p:txBody>
      </p:sp>
    </p:spTree>
    <p:extLst>
      <p:ext uri="{BB962C8B-B14F-4D97-AF65-F5344CB8AC3E}">
        <p14:creationId xmlns:p14="http://schemas.microsoft.com/office/powerpoint/2010/main" val="62094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367E9-8E1D-3F5F-5094-6DD39909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</a:t>
            </a:r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8F22D12D-7C2B-6266-4919-B85C0FB6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b="1" dirty="0"/>
              <a:t>Efeitos e consequências no perfil epidemiológico e na saúde doenças crônicas, baixa fertilidade, maior EMV;</a:t>
            </a:r>
          </a:p>
          <a:p>
            <a:endParaRPr lang="pt-PT" b="1" dirty="0"/>
          </a:p>
          <a:p>
            <a:r>
              <a:rPr lang="pt-PT" b="1" dirty="0"/>
              <a:t>Reajuste dos PECS para os CPS;</a:t>
            </a:r>
          </a:p>
          <a:p>
            <a:endParaRPr lang="pt-PT" b="1" dirty="0"/>
          </a:p>
          <a:p>
            <a:r>
              <a:rPr lang="pt-PT" b="1" dirty="0"/>
              <a:t> Garantir os procedimentos para efetiva articulação e complementaridade entre os diferentes níveis;</a:t>
            </a:r>
          </a:p>
          <a:p>
            <a:endParaRPr lang="pt-PT" b="1" dirty="0"/>
          </a:p>
          <a:p>
            <a:r>
              <a:rPr lang="pt-PT" b="1" dirty="0"/>
              <a:t>Adequar e Implementar uma  política forte e transversal de  desenvolvimento dos profissionais da saúde;</a:t>
            </a:r>
          </a:p>
          <a:p>
            <a:pPr marL="0" indent="0">
              <a:buNone/>
            </a:pPr>
            <a:endParaRPr lang="pt-PT" b="1" dirty="0"/>
          </a:p>
          <a:p>
            <a:r>
              <a:rPr lang="pt-PT" b="1" dirty="0"/>
              <a:t>Financiamento</a:t>
            </a:r>
          </a:p>
        </p:txBody>
      </p:sp>
    </p:spTree>
    <p:extLst>
      <p:ext uri="{BB962C8B-B14F-4D97-AF65-F5344CB8AC3E}">
        <p14:creationId xmlns:p14="http://schemas.microsoft.com/office/powerpoint/2010/main" val="307314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17"/>
          <p:cNvSpPr txBox="1"/>
          <p:nvPr/>
        </p:nvSpPr>
        <p:spPr>
          <a:xfrm>
            <a:off x="396410" y="276855"/>
            <a:ext cx="10830913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pt-PT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Indicadores - Paludismo</a:t>
            </a:r>
            <a:endParaRPr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pt-PT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Certificação de País Livre de Paludismo </a:t>
            </a:r>
            <a:endParaRPr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1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750" y="1364023"/>
            <a:ext cx="8484311" cy="531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360AFC04-9EB3-93C0-412E-EA18A520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Conferencia de Saúde Pública da Lusofonia 11 e 12 Novembro </a:t>
            </a:r>
          </a:p>
        </p:txBody>
      </p:sp>
    </p:spTree>
    <p:extLst>
      <p:ext uri="{BB962C8B-B14F-4D97-AF65-F5344CB8AC3E}">
        <p14:creationId xmlns:p14="http://schemas.microsoft.com/office/powerpoint/2010/main" val="209594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367E9-8E1D-3F5F-5094-6DD39909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</a:t>
            </a:r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8F22D12D-7C2B-6266-4919-B85C0FB6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PT" sz="2800" b="1" dirty="0">
                <a:ea typeface="+mj-ea"/>
                <a:cs typeface="+mj-cs"/>
              </a:rPr>
              <a:t>Resiliência do Sistema: Conflitos, Mudanças Climáticas, doenças emergentes e ré emergentes;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PT" sz="2800" b="1" dirty="0"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PT" sz="2800" b="1" dirty="0">
                <a:ea typeface="+mj-ea"/>
                <a:cs typeface="+mj-cs"/>
              </a:rPr>
              <a:t>Como aproveitar as capacidades e oportunidades -  no âmbito PECS-CPLP 2023-2027;</a:t>
            </a:r>
          </a:p>
        </p:txBody>
      </p:sp>
    </p:spTree>
    <p:extLst>
      <p:ext uri="{BB962C8B-B14F-4D97-AF65-F5344CB8AC3E}">
        <p14:creationId xmlns:p14="http://schemas.microsoft.com/office/powerpoint/2010/main" val="215043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EF91344-DAD8-35B5-1B58-E905E4A4D3BB}"/>
              </a:ext>
            </a:extLst>
          </p:cNvPr>
          <p:cNvSpPr txBox="1"/>
          <p:nvPr/>
        </p:nvSpPr>
        <p:spPr>
          <a:xfrm>
            <a:off x="1609760" y="928589"/>
            <a:ext cx="5646656" cy="965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</a:rPr>
              <a:t>Índice dos Conteúdos </a:t>
            </a:r>
          </a:p>
        </p:txBody>
      </p:sp>
      <p:graphicFrame>
        <p:nvGraphicFramePr>
          <p:cNvPr id="1058" name="CaixaDeTexto 1">
            <a:extLst>
              <a:ext uri="{FF2B5EF4-FFF2-40B4-BE49-F238E27FC236}">
                <a16:creationId xmlns:a16="http://schemas.microsoft.com/office/drawing/2014/main" id="{BFDC59D5-0C43-723F-3657-CEF2C6CCC061}"/>
              </a:ext>
            </a:extLst>
          </p:cNvPr>
          <p:cNvGraphicFramePr/>
          <p:nvPr/>
        </p:nvGraphicFramePr>
        <p:xfrm>
          <a:off x="1026098" y="2006186"/>
          <a:ext cx="6133707" cy="366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Logo novo 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5085" cy="10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53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8;g211f8bd119d_1_2"/>
          <p:cNvSpPr txBox="1">
            <a:spLocks noGrp="1"/>
          </p:cNvSpPr>
          <p:nvPr>
            <p:ph type="title"/>
          </p:nvPr>
        </p:nvSpPr>
        <p:spPr>
          <a:xfrm>
            <a:off x="1776366" y="246288"/>
            <a:ext cx="8498264" cy="74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pt-PT" sz="3600" b="1" dirty="0">
                <a:solidFill>
                  <a:schemeClr val="tx2"/>
                </a:solidFill>
                <a:latin typeface="+mn-lt"/>
              </a:rPr>
              <a:t>Indicadores-Dengue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379" t="484"/>
          <a:stretch/>
        </p:blipFill>
        <p:spPr>
          <a:xfrm>
            <a:off x="103695" y="1329353"/>
            <a:ext cx="5921803" cy="53731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98" y="1329353"/>
            <a:ext cx="6087945" cy="5373104"/>
          </a:xfrm>
          <a:prstGeom prst="rect">
            <a:avLst/>
          </a:prstGeom>
        </p:spPr>
      </p:pic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B4A8C84-8118-C8F5-DC73-CBD3B4D0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Conferencia de Saúde Pública da Lusofonia 11 e 12 Novembro </a:t>
            </a:r>
          </a:p>
        </p:txBody>
      </p:sp>
    </p:spTree>
    <p:extLst>
      <p:ext uri="{BB962C8B-B14F-4D97-AF65-F5344CB8AC3E}">
        <p14:creationId xmlns:p14="http://schemas.microsoft.com/office/powerpoint/2010/main" val="377746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204" y="838986"/>
            <a:ext cx="4989558" cy="5624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5906750" y="2035191"/>
            <a:ext cx="5895610" cy="228084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Archipelago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islands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9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inhabited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4.033 Km²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2021: 491,233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inhabitants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(M: 50.2% / F: 48.8%)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municipalities</a:t>
            </a:r>
            <a:endParaRPr lang="pt-PT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pt-P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SIDS -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1" y="26612"/>
            <a:ext cx="1595307" cy="676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9492792" y="6490804"/>
            <a:ext cx="2430284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DNS/SVIR: 2022 Census</a:t>
            </a: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5305635" y="934278"/>
            <a:ext cx="628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Cabo Verde - </a:t>
            </a:r>
            <a:r>
              <a:rPr lang="pt-PT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Country Profile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66204" y="6490805"/>
            <a:ext cx="4870497" cy="28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INECV. Censo 2021. Projeções demográficas 2010-2040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92343" y="538495"/>
            <a:ext cx="7725059" cy="83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pt-PT" sz="3600" b="1" dirty="0">
                <a:solidFill>
                  <a:schemeClr val="tx2"/>
                </a:solidFill>
                <a:ea typeface="+mj-ea"/>
                <a:cs typeface="+mj-cs"/>
              </a:rPr>
              <a:t>Pirâmide etária - Cabo Verde, 2024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PT" sz="2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908773" y="6215579"/>
            <a:ext cx="478126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pt-PT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Censo, 2021. INE Cabo Verde – Projeção 2010 a 2040</a:t>
            </a:r>
          </a:p>
        </p:txBody>
      </p:sp>
      <p:pic>
        <p:nvPicPr>
          <p:cNvPr id="5122" name="Imagem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12880" r="13490" b="2579"/>
          <a:stretch/>
        </p:blipFill>
        <p:spPr bwMode="auto">
          <a:xfrm>
            <a:off x="2467414" y="1518743"/>
            <a:ext cx="6746519" cy="47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 reta unidirecional 5"/>
          <p:cNvCxnSpPr/>
          <p:nvPr/>
        </p:nvCxnSpPr>
        <p:spPr>
          <a:xfrm flipH="1" flipV="1">
            <a:off x="8629649" y="5067296"/>
            <a:ext cx="296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 flipH="1">
            <a:off x="7300911" y="2924228"/>
            <a:ext cx="4471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775825" y="5067296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0 – 14 anos</a:t>
            </a:r>
          </a:p>
          <a:p>
            <a:r>
              <a:rPr lang="pt-P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27,4%</a:t>
            </a:r>
            <a:r>
              <a:rPr lang="pt-PT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775824" y="3520746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15 – 64 anos</a:t>
            </a:r>
          </a:p>
          <a:p>
            <a:r>
              <a:rPr lang="pt-P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65,1%</a:t>
            </a:r>
            <a:r>
              <a:rPr lang="pt-PT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775824" y="197088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65 + anos</a:t>
            </a:r>
          </a:p>
          <a:p>
            <a:r>
              <a:rPr lang="pt-PT" sz="1200" b="1" dirty="0">
                <a:solidFill>
                  <a:schemeClr val="accent1"/>
                </a:solidFill>
              </a:rPr>
              <a:t>7,5</a:t>
            </a:r>
            <a:r>
              <a:rPr lang="pt-P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%</a:t>
            </a:r>
            <a:r>
              <a:rPr lang="pt-PT" sz="12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1" name="Imagem 4">
            <a:extLst>
              <a:ext uri="{FF2B5EF4-FFF2-40B4-BE49-F238E27FC236}">
                <a16:creationId xmlns:a16="http://schemas.microsoft.com/office/drawing/2014/main" id="{FD2F4F7E-4CC0-E9E9-A03F-30AAAB1B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" y="26612"/>
            <a:ext cx="1595307" cy="67674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DA44942-38F2-D938-5087-AB2B31F98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" t="9370" r="2477" b="16190"/>
          <a:stretch/>
        </p:blipFill>
        <p:spPr>
          <a:xfrm>
            <a:off x="10760389" y="1518743"/>
            <a:ext cx="1123316" cy="120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9" descr="Gender with solid fill">
            <a:extLst>
              <a:ext uri="{FF2B5EF4-FFF2-40B4-BE49-F238E27FC236}">
                <a16:creationId xmlns:a16="http://schemas.microsoft.com/office/drawing/2014/main" id="{738BB65B-21A7-112B-A2F6-9A00518DE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99" y="4278600"/>
            <a:ext cx="1340723" cy="1340723"/>
          </a:xfrm>
          <a:prstGeom prst="rect">
            <a:avLst/>
          </a:prstGeom>
        </p:spPr>
      </p:pic>
      <p:sp>
        <p:nvSpPr>
          <p:cNvPr id="15" name="Marcador de Posição do Rodapé 14">
            <a:extLst>
              <a:ext uri="{FF2B5EF4-FFF2-40B4-BE49-F238E27FC236}">
                <a16:creationId xmlns:a16="http://schemas.microsoft.com/office/drawing/2014/main" id="{1AD757F4-3613-A33F-E4BB-0584B146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1618" y="6562680"/>
            <a:ext cx="4114800" cy="365125"/>
          </a:xfrm>
        </p:spPr>
        <p:txBody>
          <a:bodyPr/>
          <a:lstStyle/>
          <a:p>
            <a:r>
              <a:rPr lang="pt-PT" dirty="0"/>
              <a:t>Conferencia de Saúde Pública da Lusofonia 11 e 12 Novembro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725A35-2634-9D19-53F7-3C1AA906E9B1}"/>
              </a:ext>
            </a:extLst>
          </p:cNvPr>
          <p:cNvSpPr txBox="1"/>
          <p:nvPr/>
        </p:nvSpPr>
        <p:spPr>
          <a:xfrm>
            <a:off x="419100" y="1889530"/>
            <a:ext cx="3412236" cy="13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life expectancy: M -71.8 years / F- 80 years</a:t>
            </a:r>
            <a:endParaRPr lang="en-US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Fertility rate - average 2.5 children per woman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76429" y="91440"/>
            <a:ext cx="9366790" cy="1085905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</a:pPr>
            <a:r>
              <a:rPr lang="pt-PT" sz="3600" b="1" dirty="0">
                <a:solidFill>
                  <a:srgbClr val="002060"/>
                </a:solidFill>
                <a:latin typeface="+mn-lt"/>
              </a:rPr>
              <a:t>Pirâmide Sanitária de prestação de cuidados</a:t>
            </a:r>
            <a:br>
              <a:rPr lang="pt-PT" sz="3600" b="1" dirty="0">
                <a:solidFill>
                  <a:srgbClr val="002060"/>
                </a:solidFill>
                <a:latin typeface="+mn-lt"/>
              </a:rPr>
            </a:br>
            <a:endParaRPr lang="pt-PT" sz="36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0" name="Google Shape;101;p7"/>
          <p:cNvGrpSpPr/>
          <p:nvPr/>
        </p:nvGrpSpPr>
        <p:grpSpPr>
          <a:xfrm>
            <a:off x="2399251" y="1276705"/>
            <a:ext cx="8065234" cy="5004623"/>
            <a:chOff x="2832025" y="0"/>
            <a:chExt cx="6005798" cy="5004623"/>
          </a:xfrm>
        </p:grpSpPr>
        <p:sp>
          <p:nvSpPr>
            <p:cNvPr id="21" name="Google Shape;102;p7"/>
            <p:cNvSpPr/>
            <p:nvPr/>
          </p:nvSpPr>
          <p:spPr>
            <a:xfrm>
              <a:off x="2832025" y="0"/>
              <a:ext cx="5004623" cy="5004623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103;p7"/>
            <p:cNvSpPr/>
            <p:nvPr/>
          </p:nvSpPr>
          <p:spPr>
            <a:xfrm>
              <a:off x="5526967" y="309244"/>
              <a:ext cx="3310855" cy="615453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PT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2 Hospitais Centrais </a:t>
              </a:r>
              <a:endParaRPr lang="pt-PT" b="1" dirty="0"/>
            </a:p>
          </p:txBody>
        </p:sp>
        <p:sp>
          <p:nvSpPr>
            <p:cNvPr id="24" name="Google Shape;105;p7"/>
            <p:cNvSpPr/>
            <p:nvPr/>
          </p:nvSpPr>
          <p:spPr>
            <a:xfrm>
              <a:off x="5526967" y="2286604"/>
              <a:ext cx="3310856" cy="661993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106;p7"/>
            <p:cNvSpPr txBox="1"/>
            <p:nvPr/>
          </p:nvSpPr>
          <p:spPr>
            <a:xfrm>
              <a:off x="5533786" y="2321897"/>
              <a:ext cx="3166162" cy="54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33 Centros de Saúde</a:t>
              </a:r>
              <a:endParaRPr sz="2000" b="1" dirty="0"/>
            </a:p>
          </p:txBody>
        </p:sp>
        <p:sp>
          <p:nvSpPr>
            <p:cNvPr id="26" name="Google Shape;107;p7"/>
            <p:cNvSpPr/>
            <p:nvPr/>
          </p:nvSpPr>
          <p:spPr>
            <a:xfrm>
              <a:off x="5546755" y="3116615"/>
              <a:ext cx="3291067" cy="6501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" name="Google Shape;108;p7"/>
            <p:cNvSpPr txBox="1"/>
            <p:nvPr/>
          </p:nvSpPr>
          <p:spPr>
            <a:xfrm>
              <a:off x="5490365" y="3227514"/>
              <a:ext cx="3166162" cy="516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 Postos Sanitários</a:t>
              </a:r>
              <a:endParaRPr sz="2000" b="1" dirty="0"/>
            </a:p>
          </p:txBody>
        </p:sp>
        <p:sp>
          <p:nvSpPr>
            <p:cNvPr id="28" name="Google Shape;109;p7"/>
            <p:cNvSpPr/>
            <p:nvPr/>
          </p:nvSpPr>
          <p:spPr>
            <a:xfrm>
              <a:off x="5533786" y="4204188"/>
              <a:ext cx="3304037" cy="65018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" name="Google Shape;110;p7"/>
            <p:cNvSpPr txBox="1"/>
            <p:nvPr/>
          </p:nvSpPr>
          <p:spPr>
            <a:xfrm>
              <a:off x="5490365" y="4260097"/>
              <a:ext cx="3166162" cy="594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115 Unidades Sanitárias de Base</a:t>
              </a:r>
              <a:endParaRPr sz="2000" b="1" dirty="0"/>
            </a:p>
          </p:txBody>
        </p:sp>
      </p:grpSp>
      <p:sp>
        <p:nvSpPr>
          <p:cNvPr id="30" name="Google Shape;111;p7"/>
          <p:cNvSpPr/>
          <p:nvPr/>
        </p:nvSpPr>
        <p:spPr>
          <a:xfrm rot="18285601">
            <a:off x="349316" y="3141419"/>
            <a:ext cx="6615956" cy="1744312"/>
          </a:xfrm>
          <a:prstGeom prst="mathMinus">
            <a:avLst>
              <a:gd name="adj1" fmla="val 24388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 Delegacias de Saúde</a:t>
            </a:r>
            <a:endParaRPr dirty="0"/>
          </a:p>
        </p:txBody>
      </p:sp>
      <p:sp>
        <p:nvSpPr>
          <p:cNvPr id="3" name="Google Shape;104;p7">
            <a:extLst>
              <a:ext uri="{FF2B5EF4-FFF2-40B4-BE49-F238E27FC236}">
                <a16:creationId xmlns:a16="http://schemas.microsoft.com/office/drawing/2014/main" id="{7B34A1BA-29E7-0FE3-B9C2-2237688F3BDC}"/>
              </a:ext>
            </a:extLst>
          </p:cNvPr>
          <p:cNvSpPr txBox="1"/>
          <p:nvPr/>
        </p:nvSpPr>
        <p:spPr>
          <a:xfrm>
            <a:off x="6018310" y="2521471"/>
            <a:ext cx="4446174" cy="61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pt-PT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4Hospitais  </a:t>
            </a:r>
            <a:r>
              <a:rPr lang="pt-P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Regionais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37579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l="24973" t="7457" b="11927"/>
          <a:stretch/>
        </p:blipFill>
        <p:spPr>
          <a:xfrm>
            <a:off x="-1" y="3827283"/>
            <a:ext cx="3627475" cy="303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4">
            <a:alphaModFix/>
          </a:blip>
          <a:srcRect b="14230"/>
          <a:stretch/>
        </p:blipFill>
        <p:spPr>
          <a:xfrm>
            <a:off x="1" y="1"/>
            <a:ext cx="6080288" cy="382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5">
            <a:alphaModFix/>
          </a:blip>
          <a:srcRect t="1669"/>
          <a:stretch/>
        </p:blipFill>
        <p:spPr>
          <a:xfrm>
            <a:off x="3627475" y="3618802"/>
            <a:ext cx="3793563" cy="323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6">
            <a:alphaModFix/>
          </a:blip>
          <a:srcRect l="5365" r="7754" b="6525"/>
          <a:stretch/>
        </p:blipFill>
        <p:spPr>
          <a:xfrm>
            <a:off x="6080289" y="-1"/>
            <a:ext cx="6111711" cy="33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7421038" y="3634481"/>
            <a:ext cx="477096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HUMANOS / Manpower: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agente sanitário / Community Health Worker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parteira Tradicional/ Traditional Midwife*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FÍSICA / Physical Infrastructure: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sala para atendimento permanente (urgências e tratamentos)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and Treatment Room</a:t>
            </a:r>
            <a:endParaRPr i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consultório (atendimento ambulatório equipas móveis)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"Mobile Clinic" or "Outpatient Consultation Room"</a:t>
            </a:r>
            <a:endParaRPr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sala com 2 camas de observação de curta duração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"1 Room with 2 Short-Stay Observation Beds"</a:t>
            </a:r>
            <a:endParaRPr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 rural / RURAL SETTING</a:t>
            </a: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 A SERVIR / </a:t>
            </a:r>
            <a:r>
              <a:rPr lang="pt-PT" sz="14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Served:</a:t>
            </a:r>
            <a:endParaRPr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 3.000 habitantes / "Up to 3,000 inhabitants"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6080289" y="3080483"/>
            <a:ext cx="6111711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Healthcare Unit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21" y="26612"/>
            <a:ext cx="1595307" cy="67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t="4727"/>
          <a:stretch/>
        </p:blipFill>
        <p:spPr>
          <a:xfrm>
            <a:off x="6620687" y="818678"/>
            <a:ext cx="5417342" cy="281901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/>
          <p:nvPr/>
        </p:nvSpPr>
        <p:spPr>
          <a:xfrm>
            <a:off x="1732210" y="1654559"/>
            <a:ext cx="475248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HUMANOS / Healthcare Personnel: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1enfermeiro / 1 N</a:t>
            </a: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urse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agente sanitário / 1 community health worker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parteira Tradicional* / 1 traditional midwife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FÍSICA / physical infrastructure: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sala para atendimento permanente (urgências e tratamentos)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u</a:t>
            </a:r>
            <a:r>
              <a:rPr lang="pt-P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rgent care/treatment room</a:t>
            </a:r>
            <a:endParaRPr i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ou 2 consultórios (atendimento ambulatório equipas móveis)/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or 2 Consultation Rooms (Outpatient Care with Mobile Teams)</a:t>
            </a:r>
            <a:endParaRPr i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sala com 2 camas de observação de muito curta duração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Room with 2 Very Short-Stay Observation Beds</a:t>
            </a:r>
            <a:endParaRPr i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sala de partos / 1 Delivery Room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 de apoio (lavagem de material, esterilização)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 Cleaning and Sterilization Area</a:t>
            </a:r>
            <a:endParaRPr i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de expansão futura / </a:t>
            </a:r>
            <a:r>
              <a:rPr lang="pt-PT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Expansion Area</a:t>
            </a:r>
            <a:endParaRPr i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LOCALIZAÇÃO / </a:t>
            </a:r>
            <a:r>
              <a:rPr lang="pt-PT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 rural / RURAL SETTING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 A SERVIR / </a:t>
            </a:r>
            <a:r>
              <a:rPr lang="pt-PT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SERVED</a:t>
            </a: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5.000 e 10.000 habitantes / BETWEEN 5-10K </a:t>
            </a: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4">
            <a:alphaModFix/>
          </a:blip>
          <a:srcRect t="2913" b="5472"/>
          <a:stretch/>
        </p:blipFill>
        <p:spPr>
          <a:xfrm>
            <a:off x="6620687" y="3723588"/>
            <a:ext cx="5417342" cy="300901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1233183" y="553736"/>
            <a:ext cx="10804846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POSTO SANITÁRIO / HEALTH POST</a:t>
            </a:r>
            <a:endParaRPr/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21" y="26612"/>
            <a:ext cx="1595307" cy="67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 b="10826"/>
          <a:stretch/>
        </p:blipFill>
        <p:spPr>
          <a:xfrm>
            <a:off x="6024242" y="0"/>
            <a:ext cx="6186805" cy="27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4">
            <a:alphaModFix/>
          </a:blip>
          <a:srcRect t="9354" b="20002"/>
          <a:stretch/>
        </p:blipFill>
        <p:spPr>
          <a:xfrm>
            <a:off x="-5023" y="3059723"/>
            <a:ext cx="6029267" cy="37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/>
          <p:nvPr/>
        </p:nvSpPr>
        <p:spPr>
          <a:xfrm>
            <a:off x="6033769" y="3336722"/>
            <a:ext cx="536800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HUMANOS/ HEALTHCARE</a:t>
            </a:r>
            <a:r>
              <a:rPr lang="pt-PT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PERSONNEL</a:t>
            </a: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enfermeiros, médicos, auxiliares de enfermagem, agentes sanitários, técnicos de Radiologia, técnico de Farmácia, técnicos Social, técnicos de Higiene e Epidemiologia, técnicos de Estatística, administradores de Delegacia Saúde, técnicos administrativos, ajudantes de Serviços Gerais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FÍSICA: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consultórios, gabinetes, áreas de apoio…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LOCALIZAÇÃO: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 rural/ urbano, sedes dos Concelhos ou em aglomerados populacionais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 A SERVIR: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15.000 a 30.000 habitantes</a:t>
            </a:r>
            <a:endParaRPr/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5">
            <a:alphaModFix/>
          </a:blip>
          <a:srcRect l="608" r="1" b="9043"/>
          <a:stretch/>
        </p:blipFill>
        <p:spPr>
          <a:xfrm>
            <a:off x="0" y="0"/>
            <a:ext cx="6024244" cy="305972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/>
          <p:nvPr/>
        </p:nvSpPr>
        <p:spPr>
          <a:xfrm>
            <a:off x="6033769" y="2782724"/>
            <a:ext cx="6177280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CENTRO DE SAÚDE / HEALTH CENTER</a:t>
            </a:r>
            <a:endParaRPr/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21" y="26612"/>
            <a:ext cx="1595307" cy="67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70" y="1703976"/>
            <a:ext cx="3403862" cy="47931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2" y="1703975"/>
            <a:ext cx="3370810" cy="48665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4718" y="117839"/>
            <a:ext cx="10360057" cy="1325563"/>
          </a:xfrm>
        </p:spPr>
        <p:txBody>
          <a:bodyPr>
            <a:normAutofit/>
          </a:bodyPr>
          <a:lstStyle/>
          <a:p>
            <a:pPr algn="ctr">
              <a:lnSpc>
                <a:spcPts val="3200"/>
              </a:lnSpc>
            </a:pPr>
            <a:r>
              <a:rPr lang="pt-PT" sz="3200" b="1" dirty="0">
                <a:solidFill>
                  <a:srgbClr val="002060"/>
                </a:solidFill>
                <a:latin typeface="+mn-lt"/>
              </a:rPr>
              <a:t>Documentos político-estratégicos- Ministério de Saúde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763" y="1703975"/>
            <a:ext cx="3587841" cy="5055596"/>
          </a:xfrm>
          <a:prstGeom prst="rect">
            <a:avLst/>
          </a:prstGeom>
        </p:spPr>
      </p:pic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9F1A6D11-D36C-F3B5-2085-CACCD785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Conferencia de Saúde Pública da Lusofonia 11 e 12 Novembro </a:t>
            </a:r>
          </a:p>
        </p:txBody>
      </p:sp>
    </p:spTree>
    <p:extLst>
      <p:ext uri="{BB962C8B-B14F-4D97-AF65-F5344CB8AC3E}">
        <p14:creationId xmlns:p14="http://schemas.microsoft.com/office/powerpoint/2010/main" val="1328718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954</Words>
  <Application>Microsoft Office PowerPoint</Application>
  <PresentationFormat>Ecrã Panorâmico</PresentationFormat>
  <Paragraphs>141</Paragraphs>
  <Slides>20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Book Antiqua</vt:lpstr>
      <vt:lpstr>Calibri</vt:lpstr>
      <vt:lpstr>Noto Sans Symbols</vt:lpstr>
      <vt:lpstr>Poppins</vt:lpstr>
      <vt:lpstr>Times New Roman</vt:lpstr>
      <vt:lpstr>Tema do Office</vt:lpstr>
      <vt:lpstr>Avanços e desafios nos CSP   perspetiva dos gestores dos sistemas de saúde</vt:lpstr>
      <vt:lpstr>Apresentação do PowerPoint</vt:lpstr>
      <vt:lpstr>Apresentação do PowerPoint</vt:lpstr>
      <vt:lpstr>Apresentação do PowerPoint</vt:lpstr>
      <vt:lpstr>Pirâmide Sanitária de prestação de cuidados </vt:lpstr>
      <vt:lpstr>Apresentação do PowerPoint</vt:lpstr>
      <vt:lpstr>Apresentação do PowerPoint</vt:lpstr>
      <vt:lpstr>Apresentação do PowerPoint</vt:lpstr>
      <vt:lpstr>Documentos político-estratégicos- Ministério de Saúde</vt:lpstr>
      <vt:lpstr>Apresentação do PowerPoint</vt:lpstr>
      <vt:lpstr>Saúde Materna e Infantil </vt:lpstr>
      <vt:lpstr>Saúde Infantil- Vacinação</vt:lpstr>
      <vt:lpstr>Segurança alimentar e nutricional</vt:lpstr>
      <vt:lpstr>Apresentação do PowerPoint</vt:lpstr>
      <vt:lpstr>Qual  Estratégia de Desenvolvimento Sanitário?  Como ampliar os ganhos alcançados -Objetivos de Desenvolvimento Sustentado (ODS)  </vt:lpstr>
      <vt:lpstr>Aposta nas tecnologias - Teleconsulta</vt:lpstr>
      <vt:lpstr>Desafios</vt:lpstr>
      <vt:lpstr>Apresentação do PowerPoint</vt:lpstr>
      <vt:lpstr>Desafios</vt:lpstr>
      <vt:lpstr>Indicadores-Dengue</vt:lpstr>
    </vt:vector>
  </TitlesOfParts>
  <Company>IHMTNOVA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Avanços e desafios nos CSP   perspetiva dos gestores dos sistemas de saúde</dc:title>
  <dc:creator>Celeste Figueiredo</dc:creator>
  <cp:lastModifiedBy>UtilizadorMD</cp:lastModifiedBy>
  <cp:revision>6</cp:revision>
  <dcterms:created xsi:type="dcterms:W3CDTF">2024-11-12T09:33:46Z</dcterms:created>
  <dcterms:modified xsi:type="dcterms:W3CDTF">2024-11-22T09:49:00Z</dcterms:modified>
</cp:coreProperties>
</file>