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6" r:id="rId3"/>
    <p:sldMasterId id="2147483718" r:id="rId4"/>
  </p:sldMasterIdLst>
  <p:notesMasterIdLst>
    <p:notesMasterId r:id="rId29"/>
  </p:notesMasterIdLst>
  <p:sldIdLst>
    <p:sldId id="256" r:id="rId5"/>
    <p:sldId id="1038" r:id="rId6"/>
    <p:sldId id="1183" r:id="rId7"/>
    <p:sldId id="1181" r:id="rId8"/>
    <p:sldId id="1186" r:id="rId9"/>
    <p:sldId id="1187" r:id="rId10"/>
    <p:sldId id="1179" r:id="rId11"/>
    <p:sldId id="1180" r:id="rId12"/>
    <p:sldId id="1184" r:id="rId13"/>
    <p:sldId id="1236" r:id="rId14"/>
    <p:sldId id="1188" r:id="rId15"/>
    <p:sldId id="1189" r:id="rId16"/>
    <p:sldId id="1231" r:id="rId17"/>
    <p:sldId id="1232" r:id="rId18"/>
    <p:sldId id="373" r:id="rId19"/>
    <p:sldId id="1233" r:id="rId20"/>
    <p:sldId id="1193" r:id="rId21"/>
    <p:sldId id="1200" r:id="rId22"/>
    <p:sldId id="1201" r:id="rId23"/>
    <p:sldId id="1190" r:id="rId24"/>
    <p:sldId id="1234" r:id="rId25"/>
    <p:sldId id="1230" r:id="rId26"/>
    <p:sldId id="1235" r:id="rId27"/>
    <p:sldId id="1237" r:id="rId2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08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190"/>
    </p:cViewPr>
  </p:sorterViewPr>
  <p:notesViewPr>
    <p:cSldViewPr snapToGrid="0">
      <p:cViewPr varScale="1">
        <p:scale>
          <a:sx n="50" d="100"/>
          <a:sy n="50" d="100"/>
        </p:scale>
        <p:origin x="286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D2F9A-9B19-4457-8271-E5C824859AE5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BA63B-7AB8-4E3C-A6B2-BA9EE2A823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6643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6824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43A91-CFA3-3D5A-B857-B374E6C5B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0505384-A4BE-6321-FD4F-34F74D26D9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14599AA-BF0A-C49C-3689-0F40DF110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pt-PT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pt-PT" altLang="pt-P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112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5687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807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2973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6473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2666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4666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1341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3093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3627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ACECAF2F-F0E6-9792-E7F8-B0087EAAFDF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C59EB6-5F48-4B90-80C7-B1C80C7154DD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4455E65-FCFE-F0E4-3DC4-8989A488EF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68922C68-2329-F6F2-A24F-96C1323EE6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pt-PT" altLang="pt-P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6618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8352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8839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60864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BA63B-7AB8-4E3C-A6B2-BA9EE2A82370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695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Posição da Imagem do Diapositivo 1">
            <a:extLst>
              <a:ext uri="{FF2B5EF4-FFF2-40B4-BE49-F238E27FC236}">
                <a16:creationId xmlns:a16="http://schemas.microsoft.com/office/drawing/2014/main" id="{FA7B6D1F-FA21-3179-F01D-3DD3812160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12291" name="Marcador de Posição de Notas 2">
            <a:extLst>
              <a:ext uri="{FF2B5EF4-FFF2-40B4-BE49-F238E27FC236}">
                <a16:creationId xmlns:a16="http://schemas.microsoft.com/office/drawing/2014/main" id="{D9B69956-5D1A-60BA-269C-C3972E995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pt-PT">
                <a:latin typeface="Arial" panose="020B0604020202020204" pitchFamily="34" charset="0"/>
              </a:rPr>
              <a:t>Nome do evento, orador, data e local</a:t>
            </a:r>
          </a:p>
        </p:txBody>
      </p:sp>
      <p:sp>
        <p:nvSpPr>
          <p:cNvPr id="12292" name="Marcador de Posição do Número do Diapositivo 3">
            <a:extLst>
              <a:ext uri="{FF2B5EF4-FFF2-40B4-BE49-F238E27FC236}">
                <a16:creationId xmlns:a16="http://schemas.microsoft.com/office/drawing/2014/main" id="{E2F793F7-5B0A-1848-6E4B-4C43567F11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B2A7D4-6AC4-43B3-9C0B-091C68D1E220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83C6C00-9778-3BC6-642A-259031971E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E661797-0A72-4238-B7B9-ECBD35412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algn="just">
              <a:defRPr/>
            </a:pPr>
            <a: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republic of Guinea Bissau is located in sub-Saharan Africa and has a population of around 2 million.</a:t>
            </a:r>
            <a:endParaRPr lang="pt-PT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pt-PT" altLang="pt-P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FA0ECC4-2C8B-D2BB-86DB-DAAAAEE2ED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DD11E95-2A62-8627-B491-36ECA4F8F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pt-PT" altLang="pt-P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Posição da Imagem do Diapositivo 1">
            <a:extLst>
              <a:ext uri="{FF2B5EF4-FFF2-40B4-BE49-F238E27FC236}">
                <a16:creationId xmlns:a16="http://schemas.microsoft.com/office/drawing/2014/main" id="{AD6F426A-B397-6818-1BE3-CE3FC0188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18435" name="Marcador de Posição de Notas 2">
            <a:extLst>
              <a:ext uri="{FF2B5EF4-FFF2-40B4-BE49-F238E27FC236}">
                <a16:creationId xmlns:a16="http://schemas.microsoft.com/office/drawing/2014/main" id="{1846AD3D-FE12-5331-6426-377B24B092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>
              <a:latin typeface="Arial" panose="020B0604020202020204" pitchFamily="34" charset="0"/>
            </a:endParaRPr>
          </a:p>
        </p:txBody>
      </p:sp>
      <p:sp>
        <p:nvSpPr>
          <p:cNvPr id="18436" name="Marcador de Posição do Número do Diapositivo 3">
            <a:extLst>
              <a:ext uri="{FF2B5EF4-FFF2-40B4-BE49-F238E27FC236}">
                <a16:creationId xmlns:a16="http://schemas.microsoft.com/office/drawing/2014/main" id="{03F6D505-C207-0CEA-F28B-E5D230B9AB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F0E5E0-370F-4963-9335-E1F00EC3A4DA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87E1F8C-B4A0-E341-B6FE-30D76C4ACE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A3E208DC-5953-0DA7-5EC8-D0CB62008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pt-PT" altLang="pt-P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Posição da Imagem do Diapositivo 1">
            <a:extLst>
              <a:ext uri="{FF2B5EF4-FFF2-40B4-BE49-F238E27FC236}">
                <a16:creationId xmlns:a16="http://schemas.microsoft.com/office/drawing/2014/main" id="{0F1DA8E4-D1E4-6821-F8AE-C8F4F830C9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4551C68C-65D0-5752-8D36-5167575BD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PT" dirty="0"/>
          </a:p>
        </p:txBody>
      </p:sp>
      <p:sp>
        <p:nvSpPr>
          <p:cNvPr id="22532" name="Marcador de Posição do Número do Diapositivo 3">
            <a:extLst>
              <a:ext uri="{FF2B5EF4-FFF2-40B4-BE49-F238E27FC236}">
                <a16:creationId xmlns:a16="http://schemas.microsoft.com/office/drawing/2014/main" id="{92DF2E6D-92CA-4E6B-43EA-84AFBFAF42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1B815A-D481-4F38-9876-005F1F4BF1BE}" type="slidenum">
              <a:rPr kumimoji="0" lang="pt-PT" altLang="pt-P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PT" altLang="pt-P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7DBC6A7E-5CC4-965E-3DB6-DA1C45778C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B3D1263-4DA9-6CF6-7513-2A288EC20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pt-PT" altLang="pt-PT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6B846-D37D-462D-A15A-A57A0DB272C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8015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A7997-5B53-4B26-8105-EA15E9E3F9B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937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3DF0E-F5C7-4E12-9665-79E58837A3A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6069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65D8E-EBC2-4E21-97C9-06D2ED82787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892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 userDrawn="1"/>
        </p:nvSpPr>
        <p:spPr>
          <a:xfrm>
            <a:off x="0" y="6000750"/>
            <a:ext cx="12192000" cy="857250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PT" sz="3000" b="1" dirty="0">
              <a:latin typeface="Calibri" pitchFamily="34" charset="0"/>
            </a:endParaRPr>
          </a:p>
          <a:p>
            <a:pPr eaLnBrk="0" hangingPunct="0">
              <a:defRPr/>
            </a:pPr>
            <a:endParaRPr lang="pt-PT" sz="3000" b="1" dirty="0">
              <a:solidFill>
                <a:schemeClr val="bg1"/>
              </a:solidFill>
              <a:latin typeface="Calibri" pitchFamily="34" charset="0"/>
              <a:ea typeface="Times New Roman" pitchFamily="18" charset="0"/>
            </a:endParaRPr>
          </a:p>
          <a:p>
            <a:pPr>
              <a:defRPr/>
            </a:pPr>
            <a:endParaRPr lang="pt-PT" sz="2900" i="1" dirty="0">
              <a:latin typeface="Calibri" pitchFamily="34" charset="0"/>
            </a:endParaRPr>
          </a:p>
          <a:p>
            <a:pPr>
              <a:defRPr/>
            </a:pPr>
            <a:endParaRPr lang="pt-PT" sz="2000" dirty="0">
              <a:latin typeface="Calibri" pitchFamily="34" charset="0"/>
            </a:endParaRPr>
          </a:p>
          <a:p>
            <a:pPr>
              <a:defRPr/>
            </a:pPr>
            <a:endParaRPr lang="pt-PT" sz="2000" dirty="0">
              <a:latin typeface="Calibri" pitchFamily="34" charset="0"/>
            </a:endParaRPr>
          </a:p>
          <a:p>
            <a:pPr>
              <a:defRPr/>
            </a:pPr>
            <a:endParaRPr lang="pt-PT" sz="1800" dirty="0">
              <a:latin typeface="Calibri" pitchFamily="34" charset="0"/>
            </a:endParaRPr>
          </a:p>
          <a:p>
            <a:pPr>
              <a:defRPr/>
            </a:pPr>
            <a:endParaRPr lang="pt-PT" sz="1800" dirty="0">
              <a:latin typeface="Calibri" pitchFamily="34" charset="0"/>
            </a:endParaRPr>
          </a:p>
        </p:txBody>
      </p:sp>
      <p:sp>
        <p:nvSpPr>
          <p:cNvPr id="3" name="Rectângulo 2"/>
          <p:cNvSpPr>
            <a:spLocks noChangeArrowheads="1"/>
          </p:cNvSpPr>
          <p:nvPr userDrawn="1"/>
        </p:nvSpPr>
        <p:spPr bwMode="auto">
          <a:xfrm>
            <a:off x="2381254" y="6143628"/>
            <a:ext cx="96202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pt-PT" sz="1100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+mn-cs"/>
              </a:rPr>
              <a:t>Desafios na área da Segurança Alimentar </a:t>
            </a:r>
          </a:p>
          <a:p>
            <a:pPr algn="r">
              <a:defRPr/>
            </a:pPr>
            <a:r>
              <a:rPr lang="pt-PT" sz="1100" b="1" dirty="0">
                <a:solidFill>
                  <a:schemeClr val="bg1"/>
                </a:solidFill>
                <a:latin typeface="Calibri" pitchFamily="34" charset="0"/>
                <a:cs typeface="+mn-cs"/>
              </a:rPr>
              <a:t>Fórum da CPLP l 11.11.2010</a:t>
            </a:r>
          </a:p>
        </p:txBody>
      </p:sp>
      <p:pic>
        <p:nvPicPr>
          <p:cNvPr id="4" name="Imagem 8" descr="logoimvf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2251" y="142878"/>
            <a:ext cx="13208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F4E0B-5B28-4789-8143-6C9A539E445D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2226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01CD0C-9CEB-C89E-9875-B128E63759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C7AC3-86C7-4D54-B04B-E802F58441FE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3D3302-DA15-1004-9EA5-7BD928AF98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47715B-A079-2DD9-061C-C0027D3658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F55E8-0F8B-492C-8C95-3A1E223DD48F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537013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D06FC9-8300-0268-E475-A11F2ED48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68F24-757D-4D41-91B0-B57F50B47F33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91F367-C8FB-0616-72C7-5F144A7FE7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DB6926-2D77-643E-C59B-861445EA29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14E8-F8A5-4217-A456-7B8D3DF6D7AD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925332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195202-0405-044F-D939-0ED5B92C44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1927A-D6B8-4C32-B9A1-65535E5CB788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BE732E-853F-3F78-7959-E518292C40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261BD1-8520-5E91-D40A-3787EA6E3F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E510C-F286-4C8F-99B3-D5DFD0DD2C18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315080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18AE4-FAFF-171F-F262-1208CE1AD1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7C70D-6492-4693-99D4-BC4100DCE478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485933-34C4-A695-4EDC-2C70C06E01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7ECD4C-D163-E988-F0BE-54EFC97DDA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7A77F-C8DB-4BBB-B8EB-2EA843934509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773430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F6FD8F9-8B2C-BA21-6A81-902FF88B0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69DAB-0643-442B-8847-0A9C76F43640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2214D84-6E28-1696-79A5-80351B4AD8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DA5CC13-E47A-A745-05B2-7DE55F94F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E434B-2ABB-4BAB-9618-BDC03F5C7091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961205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B80FF81-C231-4334-374F-A858590F6F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491E9-6A5D-4ED7-8E0D-DBE2CBEA1685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1445E6-0939-D8E4-F3CD-161BF074B9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0BFB51-48A1-5DE3-9D0D-91D6A4CA57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B43C-20F5-42F3-9F7E-463F97EC76DA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48953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35D43-18C3-4459-9F46-26239946C92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0955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712B367-AE85-BC25-1AD7-BDACCE7858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67EAA-8231-43D1-95E4-9B5C25E53334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8FA7AD2-EDE7-54B0-66E4-811F83C5FA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6DB33E-3D35-BAE3-4391-5F8FE23DF4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FFB39-4DC7-4D38-8ACA-3512BF68E0BB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700604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89F3AD-28F7-EFD9-4FFB-5A6F872D41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2343F-CFFE-4418-8F47-7FD8CFB32C38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25A2B6-7341-2427-4407-58FF7BE257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AB209C-7760-8A8C-41A3-3A3948CE8A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02955-DD37-4007-852F-E2CF6A286946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452626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266178-DDFD-1B30-ECBA-428F392DDE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7A80D-2A09-4D2B-9C4C-48427573374F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0C4F8-1E3D-CB9D-447E-393C097A89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FD188-1C64-4EEE-A54A-4D6D27C652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81D8E-CA50-4435-86A5-1E010772CBD1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952261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3AECF7-3F78-5D02-F052-0274188A78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D7A62-B552-434D-999B-809801263A08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5359E5-4770-926A-B39C-2E391CCBDF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681B45-386D-016D-8AA8-89FA5854C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97D02-90DF-414D-8115-A0E0089D928E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00947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3F2FB9-FBBE-503E-0101-3CE5236E65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3B735-5FD4-4F54-B15B-F678B2A2150F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0361A8-156A-61DD-BA7A-213470AC87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19C438-FFA8-FCE3-6C3B-5E4D4C8FDA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618A-CDAC-412B-B808-3A0609D6FBC7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41595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ítulo, texto e Clip de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Multimédia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pt-P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A5B61B-450C-E522-07BA-4E43A5B242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996DC-0EE8-4A21-9AC4-7DBACCD95F7E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59DC0E-DFC1-B867-05F1-E9FA4B6125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DF5087-1352-29E3-1F78-7EEC59FC5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BB632-A7A2-4021-BAC5-70D1EAA85ECD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585737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ClipArt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pt-P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B8A9D8-B777-29D7-8773-1B61D1E4EB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C7947-CD15-42ED-86AE-34319B677A05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CF5EFE-A5C2-12B5-0372-31EC449C53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C0E79E-C1A4-848D-D60B-A912C0DAEC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8B371-3905-4F4F-BC62-D442D7F9960F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744126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cto e 2 obj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8EF35E8-906B-8EE8-A260-3A722DE974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11564-D66A-410F-98D4-D90D64FA8311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C888B5D-488D-7ADC-4FA7-70A4C18D5E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18B0D95-78AF-B16E-A70D-3766B78148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AA363-5896-4519-B7D6-30451B2655BB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806657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2CC3CB-C089-6DD7-5140-D1412AEFF5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5CB99-6A5F-475F-BF73-54664DEB9826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ED9CC2-9742-C182-6A58-1F9DE4E642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847734F-4907-D777-B696-100D3E2C1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7F8C9-903E-4149-B58B-51528061A063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060128739"/>
      </p:ext>
    </p:extLst>
  </p:cSld>
  <p:clrMapOvr>
    <a:masterClrMapping/>
  </p:clrMapOvr>
  <p:transition spd="slow" advTm="2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CCA0C-0C98-B73D-8848-5580B511C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D97A56-9EDF-3F75-009E-491DD7548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EA44A9C-875E-71BF-8DEF-B5C73AE7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A84EC50-E91E-BA61-FB75-7F9AB205B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5D9AC82-21D7-AB24-5362-B17B50C78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1C56D-F48A-4FEC-9AA6-622085593DCD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85823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C8E88-8F39-4E7C-BB8A-BDE5C059A5E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9723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B7BE3-F01A-AAA3-613F-AC5BE15ED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742A3D3-3FDC-4622-0D5D-47BBF95DD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A0D2D06-5881-23D7-42AB-051C1D7BB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50D3B0B-B049-5663-61C3-44AEF95C0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66E73D-D7C9-B949-29E2-04522237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E697E-4BF4-47D9-BA28-F608E0AF9E70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499529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0170E-936B-EDA6-4F8D-2C90AE6C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E40A8DD-0D42-11FA-AC34-F72EAD526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8A28C63-A936-2F2D-6CF9-F59578B8A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A77BF48-CE88-EFE4-9455-3FFD9D71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6CFAEC3-0389-8781-6DE4-85B237D0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96B08-C471-410F-A7BB-8CD1CEA9A3DB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263763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19510A-CC62-E287-8FA8-F2E42E585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D58C7E1-C29A-1DB2-09C7-7DCD71B12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53B78E-D445-BAAE-7F1D-D828027CA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7A93366-F970-B114-A16A-A85884854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6E05BDE-899E-9F40-0B53-F81052A9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A5F4C5E-EF81-CD6F-22AD-C4BB0332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50025-E558-49E7-99A9-1866DC1DB8EB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75355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A9A6A-5DC6-9410-7E05-0BF48AB0C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1263DFC-D9CF-93E5-DBA1-675792EA4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3BA11B3-FB77-358F-E0C0-05CC9FF13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A831AA0-986D-151F-7E9E-C1F00CA02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6B5930A2-8C16-1062-47CD-BB03CDFD0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D21CF31-B79E-5C6B-5C1D-F3B38B92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446A20CB-03AD-B6DF-17B8-9AACE4552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4213557-41B1-9FF8-21A8-4B6D1CB97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8AE17-0406-44DE-8522-F6BC28CB8358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063800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94DC81-C074-C5E2-E513-B4D842FA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2411E8D2-F8CD-435C-01C6-B400AE413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1F60A2C3-5735-EBFE-79E1-E929A525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88C962FF-274C-9F94-E3AA-3910B8BFA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11CA7-574E-47D8-B0C0-50E88D4E2201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4309467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CCFABE6-C5E0-46A8-7F05-07229B62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5914D7C-CCCD-7677-C768-596772AFB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E9E134D-8E2A-67A3-EC7E-8ECC6CA3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B102C-BD1B-4413-B7BE-A3D01FE3ED77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188388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51BAA-8A21-E0EB-12B9-D33BF9AAF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A7B8CC-D456-2178-82D4-3615D5539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5519893-71E4-6B7D-C0D4-A12143624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F6CA26C-1740-DEC2-6CF7-595591D10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E04BCBA-B723-2538-4463-FFFA56AFB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0084AE5-5316-E109-FA30-76071FAF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4DAD6-6997-4F95-844D-D1A450F2CD7B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225218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17C68-D6EF-34F5-949D-067CE429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62389443-09E9-FB95-7EE7-BD19C1C97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90BD40C-4F42-3B0C-7BD6-AF4AA5DB2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E9DEACB-642A-9FC2-556D-EC8B6896D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9662D81-54FD-8368-4EBB-906A625B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F13128D-96AD-E4C4-1227-53039280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D2E47-A36B-4453-972F-DBCAB04C17EA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713521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98EC3-C877-2634-6A18-90331F347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304DED6D-C884-57EE-111B-AF7C2BF21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66E6E7D-751B-669F-E2ED-6FD92736D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1BF3906-DAFA-CA38-5D42-C9A72BC0F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75D8D08-EFC0-D2F8-6049-7A462363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B52A4-4F8A-4225-B7FF-3C5ABFA1AB3F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601615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E25FC5-8D53-AA98-5FA3-35F1C9504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199CD76-1C6E-98F8-98B1-53F8CAB2D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5DBAF4-AC14-04DC-5937-30550B8F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20CAE29-920A-1B58-F259-6E7ADDB6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 alt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ED0019F-66C4-89D2-AE46-71AB6AACC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4A606-325C-4CC1-831F-3EC509E641F8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043184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CDD23-2C39-4831-AAC5-B4B3BD2022B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851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D98BA-127C-5DCD-DDB2-09B549E9D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6C2E93-F697-B8ED-C7B9-A64A4B59B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A5482EB-644B-C7A9-DF4F-9ADDAF9B4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2327AE8-EFA7-AA2D-D879-4D826690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DC0365-974C-B6F3-3921-038CE7AD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6199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D3A73B-1111-1BBD-B104-F7D2D06F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C81F3BD-31C7-9CC7-0ED1-0E960F0FC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4ADA5DA-499F-800E-E0A7-EC195151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E173866-1150-8A36-950D-477F1C0A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97072DE-6CA2-D122-CDC7-AE670E19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9654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6023B-2029-2790-6BE5-3A639BBCB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00ABCF9-0DA8-B8A4-2CF8-0F83BD6C5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EEE90E1-7D75-0C19-D837-56044BC9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390CB88-B59D-8DDA-A119-A20AC351F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DD42D9E-74EA-AD11-AEC3-374604BC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2613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DAD94-D25C-3DB2-29A5-0409A518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E5B9B24-0D67-133A-7EE0-DA89107B6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119DD06-70FB-A6C7-60FE-9748DB330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EE5C01-83A3-32CA-66C5-929647B9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3800CAD-E74A-330D-F5EC-EA18095B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8CFE7C3-087F-B5F6-A339-98295122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6216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8C22B-097D-DB83-DEF9-89D8459BB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900A1AF-E32B-E97E-E6E0-1CE0D4495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1B2299A-CF91-E123-597D-4F887643A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0A993E43-FD53-8B5C-36E1-07B3AE585C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421D2E4E-8D06-E509-AF94-8A92055DE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E7BBED85-57FB-FB35-7FBB-0637CEBF2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A2BD421B-4A73-A479-A6DF-ADB8BB79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D3F7CB64-A069-A080-2FDB-8681008B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2109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333931-AAE2-2EE5-AB99-75909FAE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5572C20A-D7E2-A2EB-01B2-0C12E3FB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B28F542A-1F60-0F37-04D7-9F6AA1D90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719EC14-9B8A-CE3B-9A28-391DC624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8871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4FFDE790-0445-7CD5-9640-51D9BADF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4207E67-86AD-FA60-01C8-7DF3A36D1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F9D22F3-10A8-738A-8EBD-14A0771E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9622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8FF64-7019-AC8B-A168-7585B1DE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3C0BE13-F193-6900-323A-41FBC349B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3A29B27-AAEA-C962-7AE6-97E92D59D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14A9743-1714-B443-40B4-386F3FE64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1C34A69-DAC1-EBA8-22BD-366AF1652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64E2D65-E91B-A6B2-F801-393000B8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0471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4EB68-E71D-37B2-BCC0-BD50F4AFA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F720FD79-BA66-E9D5-4213-CC3233DE7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6169BFAA-22CE-1B6A-382A-125399402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23A6BAC-EA25-1343-65F0-5C00D708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4675EDC-CC84-7BA8-1C34-75AA24CC8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F7B5687-3720-F2EB-D4B0-AE9BEA0B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2982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38693-DDBD-B343-8701-ACC976AB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4FD0DB84-8AEB-0BEF-4BD5-9D79DF872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E31B9C1-5EB0-AB61-9F51-2763562B0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89D4687-2400-64BB-9BAD-DAE2E8583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4C82733-E598-05D7-76C5-BD19C332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44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3AE54-116C-40DB-9FB3-0E97EA9A09F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0258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F616B34-DD9E-20A2-ED17-42391BAFA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C858ECF-753E-E0D4-7850-93E09C0C2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D99D89A-82A7-63FD-6168-F089FE2C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BE1F346-8861-0E23-5C3D-6E49A8E5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7284B68-7BD8-4D94-D637-1CB7BF95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1563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90108-F17C-4C45-B987-119E19C0F0E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967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6E66A-BED1-48D9-A6B7-94FA399FDEA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6111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C3353-1C3F-4F24-A554-14A8EAFF9FD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6045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FA80C-B2CF-431A-8E21-C89073F5D3B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77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65A18C1-C0EB-4E34-97FF-6C38F5CC68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5244457-2DE9-BF65-E917-54E29B899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DB0FCA9-69C2-7EC9-2F7A-28CC4CFBC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Clique para editar os estilos de texto do modelo global</a:t>
            </a:r>
          </a:p>
          <a:p>
            <a:pPr lvl="1"/>
            <a:r>
              <a:rPr lang="pt-PT" altLang="pt-PT"/>
              <a:t>Segundo nível</a:t>
            </a:r>
          </a:p>
          <a:p>
            <a:pPr lvl="2"/>
            <a:r>
              <a:rPr lang="pt-PT" altLang="pt-PT"/>
              <a:t>Terceiro nível</a:t>
            </a:r>
          </a:p>
          <a:p>
            <a:pPr lvl="3"/>
            <a:r>
              <a:rPr lang="pt-PT" altLang="pt-PT"/>
              <a:t>Quarto nível</a:t>
            </a:r>
          </a:p>
          <a:p>
            <a:pPr lvl="4"/>
            <a:r>
              <a:rPr lang="pt-PT" altLang="pt-PT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D70B0D8-C643-9008-5C08-435CCBBAB69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103666-100D-425E-BDCB-3BC5CA4BE829}" type="datetime1">
              <a:rPr lang="pt-PT" altLang="pt-PT"/>
              <a:pPr>
                <a:defRPr/>
              </a:pPr>
              <a:t>21/11/2024</a:t>
            </a:fld>
            <a:endParaRPr lang="pt-PT" altLang="pt-P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F7FBADD-CBFC-046A-757B-47ECDC57D8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PT" altLang="pt-P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326216B-ECCF-F4AD-5CD4-AEBB024D3F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BC80DCF-A64D-4732-97AB-951AAEA50A20}" type="slidenum">
              <a:rPr lang="pt-PT" altLang="pt-PT"/>
              <a:pPr>
                <a:defRPr/>
              </a:pPr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345313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ransition spd="slow" advTm="2000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CEA9363-3D46-0818-C783-5DCEE9589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Faça clique para editar o estilo do título do modelo global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4090AE2-DB04-9B77-4B68-AF3E89C65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/>
              <a:t>Faça clique para editar os estilos de texto do modelo global</a:t>
            </a:r>
          </a:p>
          <a:p>
            <a:pPr lvl="1"/>
            <a:r>
              <a:rPr lang="pt-PT" altLang="pt-PT"/>
              <a:t>Segundo nível</a:t>
            </a:r>
          </a:p>
          <a:p>
            <a:pPr lvl="2"/>
            <a:r>
              <a:rPr lang="pt-PT" altLang="pt-PT"/>
              <a:t>Terceiro nível</a:t>
            </a:r>
          </a:p>
          <a:p>
            <a:pPr lvl="3"/>
            <a:r>
              <a:rPr lang="pt-PT" altLang="pt-PT"/>
              <a:t>Quarto nível</a:t>
            </a:r>
          </a:p>
          <a:p>
            <a:pPr lvl="4"/>
            <a:r>
              <a:rPr lang="pt-PT" altLang="pt-PT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308E823-2DDA-89AB-26A4-7AA971359B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pt-PT" altLang="pt-P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948877F-7538-825C-7801-EBBCF3AB3E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pt-PT" altLang="pt-P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D51DC1-F076-F3EA-5E6A-1D3080B00F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8884B168-8086-49A1-8ADB-02E964D4A952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4718824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l="11000" t="2000" r="40000" b="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8E01F123-DB1E-551F-7019-C9ACE343A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1466F9A-4D5A-D470-CBC7-32B067BEE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C2934C2-18E8-3404-9387-B241E2FE0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84B078-8B94-4AC4-9D29-5FE27E343454}" type="datetimeFigureOut">
              <a:rPr lang="pt-PT" smtClean="0"/>
              <a:t>21/11/2024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0A5E933-1AB3-C668-1430-030ABF71C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3C03219-C2DA-245E-F321-C3CD844F0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233C71-52DD-4267-A1C7-475D8020D15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288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publications/i/item/WHO-NMH-NHD-14.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multi-media/details/infographics-anaemi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9/9e/Guinea-Bissau_on_the_globe_%28Cape_Verde_centered%29.sv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4000" t="1000" r="4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495F4B-0113-75A3-5E49-CD99274CEB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699715" y="5635366"/>
            <a:ext cx="7091299" cy="898581"/>
          </a:xfrm>
        </p:spPr>
        <p:txBody>
          <a:bodyPr anchor="ctr">
            <a:noAutofit/>
          </a:bodyPr>
          <a:lstStyle/>
          <a:p>
            <a:pPr algn="l"/>
            <a:r>
              <a:rPr lang="pt-PT" sz="1800" b="1" dirty="0">
                <a:solidFill>
                  <a:srgbClr val="FFFFFF"/>
                </a:solidFill>
              </a:rPr>
              <a:t>A IMPORTÂNCIA DA ALIMENTAÇÃO SAUDÁVEL E </a:t>
            </a:r>
            <a:br>
              <a:rPr lang="pt-PT" sz="1800" b="1" dirty="0">
                <a:solidFill>
                  <a:srgbClr val="FFFFFF"/>
                </a:solidFill>
              </a:rPr>
            </a:br>
            <a:r>
              <a:rPr lang="pt-PT" sz="1800" b="1" dirty="0">
                <a:solidFill>
                  <a:srgbClr val="FFFFFF"/>
                </a:solidFill>
              </a:rPr>
              <a:t>OUTRAS ESTRATÉGIAS DE PROMOÇÃO DA SAÚDE </a:t>
            </a:r>
            <a:br>
              <a:rPr lang="pt-PT" sz="1800" b="1" dirty="0">
                <a:solidFill>
                  <a:srgbClr val="FFFFFF"/>
                </a:solidFill>
              </a:rPr>
            </a:br>
            <a:r>
              <a:rPr lang="pt-PT" sz="1800" b="1" dirty="0">
                <a:solidFill>
                  <a:srgbClr val="FFFFFF"/>
                </a:solidFill>
              </a:rPr>
              <a:t>NO ÂMBITO DOS CSP</a:t>
            </a:r>
            <a:br>
              <a:rPr lang="pt-PT" sz="1800" dirty="0">
                <a:solidFill>
                  <a:srgbClr val="FFFFFF"/>
                </a:solidFill>
              </a:rPr>
            </a:br>
            <a:endParaRPr lang="pt-PT" sz="1800" dirty="0">
              <a:solidFill>
                <a:srgbClr val="FFFFFF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7" name="Imagem 46" descr="Uma imagem com texto, Tipo de letra, logótipo, Gráficos&#10;&#10;Descrição gerada automaticamente">
            <a:extLst>
              <a:ext uri="{FF2B5EF4-FFF2-40B4-BE49-F238E27FC236}">
                <a16:creationId xmlns:a16="http://schemas.microsoft.com/office/drawing/2014/main" id="{CBB9AD0B-D981-BD5F-0508-13EDD7DA9A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8" b="-3"/>
          <a:stretch/>
        </p:blipFill>
        <p:spPr>
          <a:xfrm>
            <a:off x="9982903" y="273545"/>
            <a:ext cx="2016765" cy="2626409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7A0C1D02-8860-0950-9FA1-B68E40A5BAB3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8582027" y="5388612"/>
            <a:ext cx="3290184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pt-PT" altLang="pt-PT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ANA REYNOLDS, MD, PhD</a:t>
            </a:r>
          </a:p>
          <a:p>
            <a:pPr algn="ctr" fontAlgn="base">
              <a:spcAft>
                <a:spcPct val="0"/>
              </a:spcAft>
              <a:buNone/>
            </a:pPr>
            <a:r>
              <a:rPr lang="pt-PT" altLang="pt-PT" sz="1800" b="1" dirty="0">
                <a:solidFill>
                  <a:srgbClr val="FFFFFF"/>
                </a:solidFill>
                <a:latin typeface="Calibri" panose="020F0502020204030204" pitchFamily="34" charset="0"/>
              </a:rPr>
              <a:t>NOV 21,  2024</a:t>
            </a:r>
          </a:p>
          <a:p>
            <a:pPr algn="ctr" fontAlgn="base">
              <a:spcAft>
                <a:spcPct val="0"/>
              </a:spcAft>
              <a:buNone/>
            </a:pPr>
            <a:endParaRPr lang="pt-PT" altLang="pt-PT" sz="1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 fontAlgn="base">
              <a:spcAft>
                <a:spcPct val="0"/>
              </a:spcAft>
              <a:buNone/>
            </a:pPr>
            <a:endParaRPr lang="pt-PT" altLang="pt-PT" sz="1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F151E012-9E68-66E1-5DF3-874A60DB5DF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19525" y="6016476"/>
            <a:ext cx="1635125" cy="7794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8154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E330-8714-2979-D2F8-D5A3970B0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C27F1388-BE0C-C576-0C66-D4FD1D56DD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fld id="{68948729-5FA9-4DBC-8CB4-5D2641BBEC01}" type="slidenum">
              <a:rPr lang="pt-PT" altLang="pt-PT" sz="105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10</a:t>
            </a:fld>
            <a:endParaRPr lang="pt-PT" altLang="pt-PT" sz="1050">
              <a:solidFill>
                <a:srgbClr val="FFFFFF"/>
              </a:solidFill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7646EEB-DA27-BE20-72E3-3153004D4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821625"/>
              </p:ext>
            </p:extLst>
          </p:nvPr>
        </p:nvGraphicFramePr>
        <p:xfrm>
          <a:off x="361991" y="1302404"/>
          <a:ext cx="6274948" cy="3240081"/>
        </p:xfrm>
        <a:graphic>
          <a:graphicData uri="http://schemas.openxmlformats.org/drawingml/2006/table">
            <a:tbl>
              <a:tblPr/>
              <a:tblGrid>
                <a:gridCol w="2194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2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1503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INDICADORES DE DESENVOLVIMENTO DA SAÚDE</a:t>
                      </a:r>
                    </a:p>
                  </a:txBody>
                  <a:tcPr marL="68576" marR="68576" marT="34283" marB="34283" anchor="b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World</a:t>
                      </a:r>
                      <a:endParaRPr kumimoji="0" lang="pt-PT" altLang="pt-P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(2021)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altLang="pt-P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76" marR="68576" marT="34283" marB="34283" anchor="b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Guinea</a:t>
                      </a: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-B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(2021)</a:t>
                      </a:r>
                    </a:p>
                  </a:txBody>
                  <a:tcPr marL="68576" marR="68576" marT="34283" marB="34283" anchor="b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Portugal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(2021)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0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Mortalidade, MATERNA (estimativa modelada, 
por 100.000 nados-vivos)</a:t>
                      </a:r>
                      <a:endParaRPr kumimoji="0" lang="pt-PT" altLang="pt-PT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76" marR="68576" marT="34283" marB="34283" anchor="ctr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(2020)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725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(2020)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(2020)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557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Mortalidade, NEONATAL 
(por 1.000 nascidos vivos)</a:t>
                      </a:r>
                      <a:endParaRPr kumimoji="0" lang="en-GB" altLang="pt-PT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76" marR="68576" marT="34283" marB="34283" anchor="ctr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52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Mortalidade, INFANTIL 
(por 1.000 nascidos vivos)</a:t>
                      </a:r>
                      <a:endParaRPr kumimoji="0" lang="pt-PT" altLang="pt-PT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76" marR="68576" marT="34283" marB="34283" anchor="ctr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altLang="pt-P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91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Mortalidade,UNDER-5 
(por 1.000 nascidos vivos)</a:t>
                      </a:r>
                      <a:endParaRPr kumimoji="0" lang="pt-PT" altLang="pt-PT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76" marR="68576" marT="34283" marB="34283" anchor="ctr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5EB5C238-2A76-A27C-6800-9958886D2E10}"/>
              </a:ext>
            </a:extLst>
          </p:cNvPr>
          <p:cNvSpPr txBox="1"/>
          <p:nvPr/>
        </p:nvSpPr>
        <p:spPr>
          <a:xfrm>
            <a:off x="6865257" y="1531992"/>
            <a:ext cx="51235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altLang="pt-PT" sz="20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Discrepância de dados entre as bases de informação em saúde existentes;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pt-PT" altLang="pt-PT" sz="20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 de dados nas ES do SNS </a:t>
            </a:r>
            <a:r>
              <a:rPr lang="pt-PT" altLang="pt-PT" sz="2000" i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estimativas populacionais. 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5CD77199-61E1-0B24-D4F4-D84B9D2C1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42" y="188914"/>
            <a:ext cx="11843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GUINÉ-BISSAU – INDICADORES SMNIJ</a:t>
            </a:r>
          </a:p>
        </p:txBody>
      </p:sp>
      <p:sp>
        <p:nvSpPr>
          <p:cNvPr id="3" name="Rectangle 59">
            <a:extLst>
              <a:ext uri="{FF2B5EF4-FFF2-40B4-BE49-F238E27FC236}">
                <a16:creationId xmlns:a16="http://schemas.microsoft.com/office/drawing/2014/main" id="{99856873-D648-57E2-9896-63070382F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36" y="4640398"/>
            <a:ext cx="156324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pt-PT" altLang="pt-PT" sz="900" dirty="0">
                <a:solidFill>
                  <a:srgbClr val="FFFFFF"/>
                </a:solidFill>
              </a:rPr>
              <a:t>Dados do Banco Mundial </a:t>
            </a:r>
          </a:p>
        </p:txBody>
      </p:sp>
    </p:spTree>
    <p:extLst>
      <p:ext uri="{BB962C8B-B14F-4D97-AF65-F5344CB8AC3E}">
        <p14:creationId xmlns:p14="http://schemas.microsoft.com/office/powerpoint/2010/main" val="264319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aixaDeTexto 2">
            <a:extLst>
              <a:ext uri="{FF2B5EF4-FFF2-40B4-BE49-F238E27FC236}">
                <a16:creationId xmlns:a16="http://schemas.microsoft.com/office/drawing/2014/main" id="{10D25B0F-4A58-A03E-C0E8-18582181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7" y="998045"/>
            <a:ext cx="11727542" cy="5832366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PT" b="1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en-US" altLang="pt-PT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pt-PT" sz="2400" b="1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5850" lvl="1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PT" alt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58%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das </a:t>
            </a:r>
            <a:r>
              <a:rPr lang="pt-PT" altLang="pt-PT" sz="24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causas atribuídas de morte 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incluíam as doenças transmissíveis, condições maternas, pré-natais e nutricionais (média mundial de </a:t>
            </a:r>
            <a:r>
              <a:rPr lang="pt-PT" alt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18%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altLang="pt-PT" sz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5850" lvl="1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pt-PT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5850" lvl="1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prevalência de </a:t>
            </a:r>
            <a:r>
              <a:rPr lang="pt-PT" altLang="pt-PT" sz="24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anemia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nas mulheres grávidas era  </a:t>
            </a:r>
            <a:r>
              <a:rPr lang="pt-PT" alt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52%</a:t>
            </a: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(média mundial de 38%).</a:t>
            </a:r>
            <a:endParaRPr lang="en-US" altLang="pt-PT" sz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pt-PT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PT" b="1" dirty="0">
                <a:latin typeface="Calibri" panose="020F0502020204030204" pitchFamily="34" charset="0"/>
                <a:cs typeface="Calibri" panose="020F0502020204030204" pitchFamily="34" charset="0"/>
              </a:rPr>
              <a:t>2021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pt-P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5850" lvl="1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incidência de </a:t>
            </a:r>
            <a:r>
              <a:rPr lang="pt-PT" altLang="pt-PT" sz="24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malária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era </a:t>
            </a:r>
            <a:r>
              <a:rPr lang="pt-PT" alt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105.1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por 1.000 habitantes em risco.</a:t>
            </a:r>
            <a:endParaRPr lang="en-US" altLang="pt-PT" sz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pt-PT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PT" b="1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pt-PT" altLang="pt-PT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altLang="pt-PT" sz="2400" b="1" dirty="0">
              <a:solidFill>
                <a:schemeClr val="accent2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5850" lvl="1" indent="-3429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t-PT" altLang="pt-PT" sz="2400" dirty="0">
                <a:latin typeface="Calibri" panose="020F0502020204030204" pitchFamily="34" charset="0"/>
                <a:cs typeface="Calibri" panose="020F0502020204030204" pitchFamily="34" charset="0"/>
              </a:rPr>
              <a:t>Só</a:t>
            </a:r>
            <a:r>
              <a:rPr lang="pt-PT" altLang="pt-P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24%</a:t>
            </a: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população tinha acesso a </a:t>
            </a:r>
            <a:r>
              <a:rPr lang="pt-PT" altLang="pt-PT" sz="24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água de qualidade 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(média mundial de </a:t>
            </a:r>
            <a:r>
              <a:rPr lang="pt-PT" alt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73%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altLang="pt-PT" sz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pt-PT" sz="2100" dirty="0">
              <a:solidFill>
                <a:srgbClr val="FFFFFF"/>
              </a:solidFill>
            </a:endParaRPr>
          </a:p>
        </p:txBody>
      </p:sp>
      <p:sp>
        <p:nvSpPr>
          <p:cNvPr id="4" name="CaixaDeTexto 8">
            <a:extLst>
              <a:ext uri="{FF2B5EF4-FFF2-40B4-BE49-F238E27FC236}">
                <a16:creationId xmlns:a16="http://schemas.microsoft.com/office/drawing/2014/main" id="{F1E10886-3555-A700-A745-664E81FFF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42" y="188914"/>
            <a:ext cx="118436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GUINÉ-BISSAU – MORBIMORTALIDADE MATERNO-FETAL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CONTEXTO SANITÁRIO  ATUAL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ixaDeTexto 3">
            <a:extLst>
              <a:ext uri="{FF2B5EF4-FFF2-40B4-BE49-F238E27FC236}">
                <a16:creationId xmlns:a16="http://schemas.microsoft.com/office/drawing/2014/main" id="{4F0D46B3-1E7C-C2CD-DC77-0AB77DCA6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14" y="5442916"/>
            <a:ext cx="114517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Todas estas situações associam-se a importantes </a:t>
            </a:r>
            <a:r>
              <a:rPr lang="pt-PT" altLang="pt-PT" sz="2000" b="1" u="sng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complicações obstétricas </a:t>
            </a: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pt-PT" altLang="pt-PT" sz="2000" b="1" u="sng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desfechos obstétricos </a:t>
            </a: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muito desfavoráveis.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0663CE-1933-9863-6D66-21D157A17371}"/>
              </a:ext>
            </a:extLst>
          </p:cNvPr>
          <p:cNvSpPr txBox="1"/>
          <p:nvPr/>
        </p:nvSpPr>
        <p:spPr>
          <a:xfrm>
            <a:off x="2387598" y="2192473"/>
            <a:ext cx="7767784" cy="163121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HEMORRAGIAS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pt-PT" altLang="pt-PT" sz="20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ANEMIA (causa multifatorial)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pt-PT" altLang="pt-PT" sz="20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DOENÇAS HIPERTENSIVAS  (associadas ou próprias da gravidez)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17E531E1-28B0-C24B-A1F2-18818361B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42" y="188914"/>
            <a:ext cx="118436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GUINÉ-BISSAU - MORBIMORTALIDADE MATERNO-FETAL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PRINCIPAIS  CAUSAS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ED234CE-D801-3463-1BF5-70DE882A846A}"/>
              </a:ext>
            </a:extLst>
          </p:cNvPr>
          <p:cNvSpPr txBox="1"/>
          <p:nvPr/>
        </p:nvSpPr>
        <p:spPr>
          <a:xfrm>
            <a:off x="2358569" y="4525995"/>
            <a:ext cx="7796813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DIABETES MELLITUS/GESTACIONAL?? (falha no rastreio/diagnóstico)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diagrama, file, Gráfico&#10;&#10;Descrição gerada automaticamente">
            <a:extLst>
              <a:ext uri="{FF2B5EF4-FFF2-40B4-BE49-F238E27FC236}">
                <a16:creationId xmlns:a16="http://schemas.microsoft.com/office/drawing/2014/main" id="{32775551-8BC8-1D0D-36AE-FF68022B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8" y="899302"/>
            <a:ext cx="7311267" cy="5483453"/>
          </a:xfrm>
          <a:prstGeom prst="rect">
            <a:avLst/>
          </a:prstGeom>
          <a:noFill/>
        </p:spPr>
      </p:pic>
      <p:sp>
        <p:nvSpPr>
          <p:cNvPr id="2" name="Marcador de Posição do Número do Diapositivo 1" hidden="1">
            <a:extLst>
              <a:ext uri="{FF2B5EF4-FFF2-40B4-BE49-F238E27FC236}">
                <a16:creationId xmlns:a16="http://schemas.microsoft.com/office/drawing/2014/main" id="{FCD76350-AEFB-319F-2453-D3AD0D9C7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744FFB39-4DC7-4D38-8ACA-3512BF68E0BB}" type="slidenum">
              <a:rPr lang="pt-PT" altLang="pt-PT" smtClean="0"/>
              <a:pPr>
                <a:spcAft>
                  <a:spcPts val="600"/>
                </a:spcAft>
                <a:defRPr/>
              </a:pPr>
              <a:t>13</a:t>
            </a:fld>
            <a:endParaRPr lang="pt-PT" alt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38B0492-692B-5315-E063-79EBD8A47CAC}"/>
              </a:ext>
            </a:extLst>
          </p:cNvPr>
          <p:cNvSpPr txBox="1"/>
          <p:nvPr/>
        </p:nvSpPr>
        <p:spPr>
          <a:xfrm>
            <a:off x="1496938" y="339723"/>
            <a:ext cx="663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FISIOLOGIA DA GRAVIDEZ - TENSÃO ARTERIAL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2B382B5-3C2D-8431-5313-47BDFDE28FE4}"/>
              </a:ext>
            </a:extLst>
          </p:cNvPr>
          <p:cNvSpPr txBox="1"/>
          <p:nvPr/>
        </p:nvSpPr>
        <p:spPr>
          <a:xfrm>
            <a:off x="9474886" y="2967334"/>
            <a:ext cx="1968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DETERMINAR O PERFIL TENSIONAL DA POPULAÇÃO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25B931A9-8FDA-7B57-D23A-C8C39A2B9945}"/>
              </a:ext>
            </a:extLst>
          </p:cNvPr>
          <p:cNvSpPr/>
          <p:nvPr/>
        </p:nvSpPr>
        <p:spPr bwMode="auto">
          <a:xfrm>
            <a:off x="8562452" y="3190251"/>
            <a:ext cx="820057" cy="477497"/>
          </a:xfrm>
          <a:prstGeom prst="rightArrow">
            <a:avLst/>
          </a:prstGeom>
          <a:solidFill>
            <a:srgbClr val="33669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57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0C2CD-2B3F-EF29-6467-B056565B0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 hidden="1">
            <a:extLst>
              <a:ext uri="{FF2B5EF4-FFF2-40B4-BE49-F238E27FC236}">
                <a16:creationId xmlns:a16="http://schemas.microsoft.com/office/drawing/2014/main" id="{B577A95B-ACF7-5420-2E1D-0ADAA469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744FFB39-4DC7-4D38-8ACA-3512BF68E0BB}" type="slidenum">
              <a:rPr lang="pt-PT" altLang="pt-PT" smtClean="0"/>
              <a:pPr>
                <a:spcAft>
                  <a:spcPts val="600"/>
                </a:spcAft>
                <a:defRPr/>
              </a:pPr>
              <a:t>14</a:t>
            </a:fld>
            <a:endParaRPr lang="pt-PT" altLang="pt-PT"/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A0385C67-8410-AA52-662C-1391D5F8C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249" y="1316137"/>
            <a:ext cx="482796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GRAVIDEZ É UM “ESTADO DIABETOGÉNICO”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PT" altLang="pt-PT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HIPERGLICEMIA PÓS-PRANDIAL; 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PT" altLang="pt-PT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HIPOGLICEMIA EM JEJUM</a:t>
            </a:r>
            <a:endParaRPr lang="pt-PT" altLang="pt-PT" sz="20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2D3950A-A7F2-B07F-E90A-24EB4D4CB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37" y="957943"/>
            <a:ext cx="5215098" cy="545011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831F473-75BC-8C25-6D53-C09325B18927}"/>
              </a:ext>
            </a:extLst>
          </p:cNvPr>
          <p:cNvSpPr txBox="1"/>
          <p:nvPr/>
        </p:nvSpPr>
        <p:spPr>
          <a:xfrm>
            <a:off x="325581" y="328201"/>
            <a:ext cx="663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FISIOLOGIA DA GRAVIDEZ - GLICEMIA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1E4460A3-2774-C540-DCE4-F0C7ED192DB5}"/>
              </a:ext>
            </a:extLst>
          </p:cNvPr>
          <p:cNvSpPr/>
          <p:nvPr/>
        </p:nvSpPr>
        <p:spPr bwMode="auto">
          <a:xfrm>
            <a:off x="6400598" y="3865376"/>
            <a:ext cx="820057" cy="477497"/>
          </a:xfrm>
          <a:prstGeom prst="rightArrow">
            <a:avLst/>
          </a:prstGeom>
          <a:solidFill>
            <a:srgbClr val="33669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9E7E93C-7893-D5C7-6AB6-A64A27FD734E}"/>
              </a:ext>
            </a:extLst>
          </p:cNvPr>
          <p:cNvSpPr txBox="1"/>
          <p:nvPr/>
        </p:nvSpPr>
        <p:spPr>
          <a:xfrm>
            <a:off x="7220655" y="3865376"/>
            <a:ext cx="3268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HÁBITOS ALIMENTARES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P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P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DETERMINAR O PERFIL GLICÉMICO POPULAÇÃO</a:t>
            </a:r>
          </a:p>
        </p:txBody>
      </p:sp>
    </p:spTree>
    <p:extLst>
      <p:ext uri="{BB962C8B-B14F-4D97-AF65-F5344CB8AC3E}">
        <p14:creationId xmlns:p14="http://schemas.microsoft.com/office/powerpoint/2010/main" val="23554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Text Box 4">
            <a:extLst>
              <a:ext uri="{FF2B5EF4-FFF2-40B4-BE49-F238E27FC236}">
                <a16:creationId xmlns:a16="http://schemas.microsoft.com/office/drawing/2014/main" id="{C5D8BD42-EF4E-A848-E0ED-D9D3C054B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384" y="5155204"/>
            <a:ext cx="5256213" cy="1323439"/>
          </a:xfrm>
          <a:prstGeom prst="rect">
            <a:avLst/>
          </a:prstGeom>
          <a:solidFill>
            <a:srgbClr val="66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PT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GRAVIDEZ associa-se a ANEMIA FISIOLÓGICA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altLang="pt-PT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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altLang="pt-PT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V</a:t>
            </a:r>
            <a:r>
              <a:rPr lang="pt-PT" altLang="pt-PT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olume plasmático: </a:t>
            </a:r>
            <a:r>
              <a:rPr lang="pt-PT" altLang="pt-PT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</a:t>
            </a:r>
            <a:r>
              <a:rPr lang="pt-PT" altLang="pt-PT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 ml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altLang="pt-PT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	Volume GR:  300ml </a:t>
            </a:r>
            <a:r>
              <a:rPr lang="pt-PT" altLang="pt-PT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	</a:t>
            </a:r>
            <a:endParaRPr lang="pt-PT" altLang="pt-PT" sz="20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E131A65C-2905-561D-411A-72A1E0692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3133" r="2214"/>
          <a:stretch>
            <a:fillRect/>
          </a:stretch>
        </p:blipFill>
        <p:spPr bwMode="auto">
          <a:xfrm>
            <a:off x="2259414" y="855041"/>
            <a:ext cx="7161205" cy="410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A724893-161D-AAB8-C5CF-37ED98A97C7B}"/>
              </a:ext>
            </a:extLst>
          </p:cNvPr>
          <p:cNvSpPr txBox="1"/>
          <p:nvPr/>
        </p:nvSpPr>
        <p:spPr>
          <a:xfrm>
            <a:off x="2778494" y="344033"/>
            <a:ext cx="663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FISIOLOGIA DA GRAVIDEZ - TENSÃO ARTERIAL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2AA364-891E-EBDF-BF3D-8F0012EA2ADA}"/>
              </a:ext>
            </a:extLst>
          </p:cNvPr>
          <p:cNvSpPr txBox="1"/>
          <p:nvPr/>
        </p:nvSpPr>
        <p:spPr>
          <a:xfrm>
            <a:off x="894848" y="150059"/>
            <a:ext cx="98903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FISIOLOGIA DA GRAVIDEZ – ALTERÇÕES HEMATOLÓGICAS (G. RUBROS)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1F44694-81B1-1902-58EB-0EF68539F130}"/>
              </a:ext>
            </a:extLst>
          </p:cNvPr>
          <p:cNvGraphicFramePr>
            <a:graphicFrameLocks noGrp="1"/>
          </p:cNvGraphicFramePr>
          <p:nvPr/>
        </p:nvGraphicFramePr>
        <p:xfrm>
          <a:off x="1436914" y="2120900"/>
          <a:ext cx="8911770" cy="3406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4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1741">
                <a:tc>
                  <a:txBody>
                    <a:bodyPr/>
                    <a:lstStyle/>
                    <a:p>
                      <a:pPr algn="ctr"/>
                      <a:endParaRPr lang="pt-PT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1º Trimestre</a:t>
                      </a:r>
                    </a:p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2º Trimestre</a:t>
                      </a:r>
                    </a:p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3º Trimestre</a:t>
                      </a:r>
                    </a:p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Puerpério</a:t>
                      </a:r>
                      <a:endParaRPr lang="es-E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8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Hemoglobina</a:t>
                      </a:r>
                    </a:p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11 g/</a:t>
                      </a:r>
                      <a:r>
                        <a:rPr lang="es-E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endParaRPr lang="es-E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tc>
                  <a:txBody>
                    <a:bodyPr/>
                    <a:lstStyle/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pt-PT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10,5 g/</a:t>
                      </a:r>
                      <a:r>
                        <a:rPr lang="pt-PT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r>
                        <a:rPr lang="pt-PT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580" marR="68580" marT="34277" marB="34277"/>
                </a:tc>
                <a:tc>
                  <a:txBody>
                    <a:bodyPr/>
                    <a:lstStyle/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pt-PT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11 g/</a:t>
                      </a:r>
                      <a:r>
                        <a:rPr lang="pt-PT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tc>
                  <a:txBody>
                    <a:bodyPr/>
                    <a:lstStyle/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pt-PT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10 g/</a:t>
                      </a:r>
                      <a:r>
                        <a:rPr lang="pt-PT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17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Hematócrito</a:t>
                      </a:r>
                      <a:endParaRPr lang="es-E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33%</a:t>
                      </a:r>
                    </a:p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32%</a:t>
                      </a:r>
                    </a:p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33%</a:t>
                      </a:r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tc>
                  <a:txBody>
                    <a:bodyPr/>
                    <a:lstStyle/>
                    <a:p>
                      <a:pPr algn="ctr"/>
                      <a:endParaRPr lang="pt-PT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77" marB="3427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4302" name="CaixaDeTexto 9">
            <a:extLst>
              <a:ext uri="{FF2B5EF4-FFF2-40B4-BE49-F238E27FC236}">
                <a16:creationId xmlns:a16="http://schemas.microsoft.com/office/drawing/2014/main" id="{361F6707-2F68-FEF3-0C42-8664BAB0B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602" y="1169440"/>
            <a:ext cx="97903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Valores de referência para diagnóstico de anemia na gravidez (adaptado das recomendações da OMS, 2016)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457E7AE-19F4-9DAB-70A7-3C83F4502F7C}"/>
              </a:ext>
            </a:extLst>
          </p:cNvPr>
          <p:cNvSpPr txBox="1"/>
          <p:nvPr/>
        </p:nvSpPr>
        <p:spPr>
          <a:xfrm>
            <a:off x="478972" y="5952886"/>
            <a:ext cx="11434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DIAGNÓSTICO DE ANEMIA FERROPÉNICA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pt-PT" alt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microcitose</a:t>
            </a:r>
            <a:r>
              <a:rPr kumimoji="0" lang="pt-PT" alt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(VGM&lt;85fL) e FERRITINA diminuída (&lt;70ug/L).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BFB604F-60CB-4D7B-DF40-3042C0300D7D}"/>
              </a:ext>
            </a:extLst>
          </p:cNvPr>
          <p:cNvSpPr txBox="1"/>
          <p:nvPr/>
        </p:nvSpPr>
        <p:spPr>
          <a:xfrm>
            <a:off x="894848" y="150059"/>
            <a:ext cx="98903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FISIOLOGIA DA GRAVIDEZ – ALTERÇÕES HEMATOLÓGICAS (G. RUBROS)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CaixaDeTexto 5">
            <a:extLst>
              <a:ext uri="{FF2B5EF4-FFF2-40B4-BE49-F238E27FC236}">
                <a16:creationId xmlns:a16="http://schemas.microsoft.com/office/drawing/2014/main" id="{FC2BF14F-BF88-AB6A-880C-DE8E85593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38" y="2201698"/>
            <a:ext cx="1085287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Problema importante de saúde pública;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pt-PT" altLang="pt-PT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um indicador de má nutrição e de outros problemas de saúde;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pt-PT" altLang="pt-PT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 considerada um sinal de uma condição subjacente.</a:t>
            </a:r>
            <a:endParaRPr lang="en-US" altLang="pt-PT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2">
            <a:extLst>
              <a:ext uri="{FF2B5EF4-FFF2-40B4-BE49-F238E27FC236}">
                <a16:creationId xmlns:a16="http://schemas.microsoft.com/office/drawing/2014/main" id="{DE29A026-5DF8-97C7-31EA-BFF165262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00" y="594754"/>
            <a:ext cx="2760662" cy="6000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33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ANEMIA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aixaDeTexto 3">
            <a:extLst>
              <a:ext uri="{FF2B5EF4-FFF2-40B4-BE49-F238E27FC236}">
                <a16:creationId xmlns:a16="http://schemas.microsoft.com/office/drawing/2014/main" id="{AAD3354C-CF32-AEE3-57AD-69DD4505A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2660" y="6083083"/>
            <a:ext cx="5940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PT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| Technical document,  19 May 2014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https://www.who.int/publications/i/item/WHO-NMH-NHD-14.1</a:t>
            </a:r>
            <a:r>
              <a:rPr lang="pt-PT" altLang="pt-PT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(acedido em 7 </a:t>
            </a:r>
            <a:r>
              <a:rPr lang="pt-PT" altLang="pt-PT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</a:t>
            </a:r>
            <a:r>
              <a:rPr lang="pt-PT" altLang="pt-PT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2024)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49E579E-9E77-5899-DC56-658435192E7B}"/>
              </a:ext>
            </a:extLst>
          </p:cNvPr>
          <p:cNvSpPr txBox="1"/>
          <p:nvPr/>
        </p:nvSpPr>
        <p:spPr>
          <a:xfrm>
            <a:off x="4457715" y="1578304"/>
            <a:ext cx="744399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OMS tem um plano de ação em vigor no que respeita à nutrição MNIJ,  com prioridades a alcançar até 2025.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 plano fixa seis objetivos globais. Destaco 2: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304" indent="-13930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pt-PT" sz="2400" dirty="0">
                <a:solidFill>
                  <a:srgbClr val="FFFFFF">
                    <a:lumMod val="6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Diminuir em </a:t>
            </a:r>
            <a:r>
              <a:rPr 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anemia em mulheres em idade reprodutiva;</a:t>
            </a:r>
          </a:p>
          <a:p>
            <a:pPr marL="139304" indent="-13930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Diminuir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30%</a:t>
            </a:r>
            <a:r>
              <a:rPr lang="pt-PT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baixo peso ao nascer.</a:t>
            </a:r>
          </a:p>
        </p:txBody>
      </p:sp>
      <p:grpSp>
        <p:nvGrpSpPr>
          <p:cNvPr id="39941" name="Group 4">
            <a:extLst>
              <a:ext uri="{FF2B5EF4-FFF2-40B4-BE49-F238E27FC236}">
                <a16:creationId xmlns:a16="http://schemas.microsoft.com/office/drawing/2014/main" id="{00CA22F4-D4B1-9293-797F-85CF022EC44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8174" y="1401248"/>
            <a:ext cx="3643312" cy="5143500"/>
            <a:chOff x="375" y="0"/>
            <a:chExt cx="3059" cy="4320"/>
          </a:xfrm>
        </p:grpSpPr>
        <p:sp>
          <p:nvSpPr>
            <p:cNvPr id="39942" name="AutoShape 3">
              <a:extLst>
                <a:ext uri="{FF2B5EF4-FFF2-40B4-BE49-F238E27FC236}">
                  <a16:creationId xmlns:a16="http://schemas.microsoft.com/office/drawing/2014/main" id="{FC96C4C3-1771-A1D0-632B-A324FBE6661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5" y="0"/>
              <a:ext cx="3059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PT" sz="2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9943" name="Picture 5">
              <a:extLst>
                <a:ext uri="{FF2B5EF4-FFF2-40B4-BE49-F238E27FC236}">
                  <a16:creationId xmlns:a16="http://schemas.microsoft.com/office/drawing/2014/main" id="{C5EF8537-3761-1745-3B6A-D516683B4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" y="0"/>
              <a:ext cx="3062" cy="4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466796EA-7739-EDDB-1CA5-CB93565B2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800" y="594754"/>
            <a:ext cx="2760662" cy="6000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33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ANEMIA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aixaDeTexto 2">
            <a:extLst>
              <a:ext uri="{FF2B5EF4-FFF2-40B4-BE49-F238E27FC236}">
                <a16:creationId xmlns:a16="http://schemas.microsoft.com/office/drawing/2014/main" id="{BC468263-4E73-AA8E-FA7F-B4A4C157B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517" y="6424730"/>
            <a:ext cx="58069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https://www.who.int/multi-media/details/infographics-anaemia</a:t>
            </a:r>
            <a:r>
              <a:rPr lang="pt-PT" altLang="pt-PT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(acedido em 7 </a:t>
            </a:r>
            <a:r>
              <a:rPr lang="pt-PT" altLang="pt-PT" sz="1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</a:t>
            </a:r>
            <a:r>
              <a:rPr lang="pt-PT" altLang="pt-PT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2024)</a:t>
            </a:r>
          </a:p>
        </p:txBody>
      </p:sp>
      <p:pic>
        <p:nvPicPr>
          <p:cNvPr id="40964" name="Imagem 3">
            <a:extLst>
              <a:ext uri="{FF2B5EF4-FFF2-40B4-BE49-F238E27FC236}">
                <a16:creationId xmlns:a16="http://schemas.microsoft.com/office/drawing/2014/main" id="{2F21EAB4-6C75-A5D5-3DFB-9B5D690D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94770"/>
            <a:ext cx="4341508" cy="612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ta: Para a Esquerda 4">
            <a:extLst>
              <a:ext uri="{FF2B5EF4-FFF2-40B4-BE49-F238E27FC236}">
                <a16:creationId xmlns:a16="http://schemas.microsoft.com/office/drawing/2014/main" id="{45576F46-C9AF-DFA5-BA17-191BC44030BA}"/>
              </a:ext>
            </a:extLst>
          </p:cNvPr>
          <p:cNvSpPr/>
          <p:nvPr/>
        </p:nvSpPr>
        <p:spPr>
          <a:xfrm>
            <a:off x="5798649" y="433270"/>
            <a:ext cx="1055687" cy="4841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210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2C7AC410-7827-AA9F-9B81-F540E5DD00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D3524CEB-32C6-4B2A-B3FC-CA2976CA0655}" type="slidenum">
              <a:rPr lang="pt-PT" altLang="pt-PT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lang="pt-PT" altLang="pt-PT" sz="1400">
              <a:solidFill>
                <a:srgbClr val="FFFFFF"/>
              </a:solidFill>
            </a:endParaRPr>
          </a:p>
        </p:txBody>
      </p:sp>
      <p:pic>
        <p:nvPicPr>
          <p:cNvPr id="4102" name="Picture 9">
            <a:extLst>
              <a:ext uri="{FF2B5EF4-FFF2-40B4-BE49-F238E27FC236}">
                <a16:creationId xmlns:a16="http://schemas.microsoft.com/office/drawing/2014/main" id="{DC5D00D7-1DD3-F6E1-62A8-80A9676AF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20" y="0"/>
            <a:ext cx="48423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aixaDeTexto 11">
            <a:extLst>
              <a:ext uri="{FF2B5EF4-FFF2-40B4-BE49-F238E27FC236}">
                <a16:creationId xmlns:a16="http://schemas.microsoft.com/office/drawing/2014/main" id="{85F299BC-E1D0-DB1E-1342-95D0BFE39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93" y="2274838"/>
            <a:ext cx="1155789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Fichas técnicas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altLang="pt-PT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https://www.who.int/news-room/fact-sheets/detail/</a:t>
            </a:r>
            <a:r>
              <a:rPr lang="pt-PT" alt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malnutrition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https://www.who.int/news-room/fact-sheets/detail/</a:t>
            </a:r>
            <a:r>
              <a:rPr lang="pt-PT" alt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malaria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https://www.who.int/news-room/fact-sheets/detail/</a:t>
            </a:r>
            <a:r>
              <a:rPr lang="pt-PT" alt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soil-transmitted-helminth-infections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https://www.who.int/news-room/fact-sheets/detail/</a:t>
            </a:r>
            <a:r>
              <a:rPr lang="pt-PT" alt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schistosomiasis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altLang="pt-PT" sz="18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altLang="pt-PT" sz="18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706" name="CaixaDeTexto 4">
            <a:extLst>
              <a:ext uri="{FF2B5EF4-FFF2-40B4-BE49-F238E27FC236}">
                <a16:creationId xmlns:a16="http://schemas.microsoft.com/office/drawing/2014/main" id="{60E747E5-F6DD-C604-2044-8B3DF1DF9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6" y="1267846"/>
            <a:ext cx="11248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</a:t>
            </a:r>
            <a:r>
              <a:rPr lang="pt-PT" alt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.int/news-room/fact-sheets/detail/</a:t>
            </a:r>
            <a:r>
              <a:rPr lang="pt-PT" altLang="pt-PT" sz="2400" b="1" dirty="0">
                <a:solidFill>
                  <a:schemeClr val="accent6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anaemia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(acedido em 7 </a:t>
            </a:r>
            <a:r>
              <a:rPr lang="pt-PT" altLang="pt-PT" sz="24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2024)</a:t>
            </a:r>
          </a:p>
        </p:txBody>
      </p:sp>
      <p:sp>
        <p:nvSpPr>
          <p:cNvPr id="2" name="CaixaDeTexto 2">
            <a:extLst>
              <a:ext uri="{FF2B5EF4-FFF2-40B4-BE49-F238E27FC236}">
                <a16:creationId xmlns:a16="http://schemas.microsoft.com/office/drawing/2014/main" id="{2498BA00-1D45-61D5-32F8-34D0D6B4B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172" y="382101"/>
            <a:ext cx="2760662" cy="6000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33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ANEMIA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820A8-E00F-4B21-4321-C84C1935C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8">
            <a:extLst>
              <a:ext uri="{FF2B5EF4-FFF2-40B4-BE49-F238E27FC236}">
                <a16:creationId xmlns:a16="http://schemas.microsoft.com/office/drawing/2014/main" id="{67BE5E34-A35C-A4A2-0977-336D239D8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70" y="421143"/>
            <a:ext cx="118436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GUINÉ-BISSAU – MORBIMORTALIDADE MATERNO-FETAL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4881854-FB54-9DE5-0302-42EF681BEF37}"/>
              </a:ext>
            </a:extLst>
          </p:cNvPr>
          <p:cNvSpPr txBox="1"/>
          <p:nvPr/>
        </p:nvSpPr>
        <p:spPr>
          <a:xfrm>
            <a:off x="333829" y="2261733"/>
            <a:ext cx="114880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Dado o panorama cultural, a dificuldade no acesso à informação, os constrangimentos relacionados com as infraestruturas (mobilidade, saneamento básico), os baixos níveis de escolaridade e económico-financeiro, e as dificuldades na prestação de cuidados assistenciais na Guiné-Bissau (poucos recursos), é essencial apostar numa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altLang="pt-PT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ABORDAGEM DE PROXIMIDADE PARA A PROMOÇÃO DA SAÚDE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(ASC/COMUNIDADE; CSP)</a:t>
            </a:r>
            <a:endParaRPr lang="pt-PT" altLang="pt-PT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27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E7143-79FA-A19F-1534-479707B21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B151BF7-EC73-C9B6-D30F-160C95810C68}"/>
              </a:ext>
            </a:extLst>
          </p:cNvPr>
          <p:cNvSpPr txBox="1"/>
          <p:nvPr/>
        </p:nvSpPr>
        <p:spPr>
          <a:xfrm>
            <a:off x="484412" y="2305615"/>
            <a:ext cx="11313882" cy="224676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8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em saúde: Adquirir hábitos de alimentação saudáveis;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8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Prevenção, deteção e diagnóstico das causas de anemia;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8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Prevenção, rastreio e deteção de doenças infeciosas;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8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Prevenção e rastreio da diabetes gestacional;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8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Prevenção e rastreio da patologia hipertensiva. </a:t>
            </a:r>
          </a:p>
        </p:txBody>
      </p:sp>
      <p:sp>
        <p:nvSpPr>
          <p:cNvPr id="4" name="CaixaDeTexto 8">
            <a:extLst>
              <a:ext uri="{FF2B5EF4-FFF2-40B4-BE49-F238E27FC236}">
                <a16:creationId xmlns:a16="http://schemas.microsoft.com/office/drawing/2014/main" id="{72B554F4-F268-7D0D-4214-09D4F4BA3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39" y="1480206"/>
            <a:ext cx="10784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cap="all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Ações a promover tendo em vista a melhoria dos indicadores de SMNIJ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F91BEB6B-4CF4-6A0C-E58F-6E7F6CC0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70" y="421143"/>
            <a:ext cx="118436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GUINÉ-BISSAU – MORBIMORTALIDADE MATERNO-FETAL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251660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C99B90-4CD3-1C38-A650-C773ACF3B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972" y="0"/>
            <a:ext cx="5692138" cy="6858000"/>
          </a:xfrm>
          <a:prstGeom prst="rect">
            <a:avLst/>
          </a:prstGeom>
          <a:noFill/>
        </p:spPr>
      </p:pic>
      <p:sp>
        <p:nvSpPr>
          <p:cNvPr id="2" name="Marcador de Posição do Número do Diapositivo 1" hidden="1">
            <a:extLst>
              <a:ext uri="{FF2B5EF4-FFF2-40B4-BE49-F238E27FC236}">
                <a16:creationId xmlns:a16="http://schemas.microsoft.com/office/drawing/2014/main" id="{B78BE21E-24F7-8760-340A-F11B4153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744FFB39-4DC7-4D38-8ACA-3512BF68E0BB}" type="slidenum">
              <a:rPr lang="pt-PT" altLang="pt-PT" smtClean="0"/>
              <a:pPr>
                <a:spcAft>
                  <a:spcPts val="600"/>
                </a:spcAft>
                <a:defRPr/>
              </a:pPr>
              <a:t>23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561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6482A64-062A-B1EE-D950-681AB76EF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414E8-F8A5-4217-A456-7B8D3DF6D7AD}" type="slidenum">
              <a:rPr lang="pt-PT" altLang="pt-PT" smtClean="0"/>
              <a:pPr>
                <a:defRPr/>
              </a:pPr>
              <a:t>24</a:t>
            </a:fld>
            <a:endParaRPr lang="pt-PT" alt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DA9A3E-315D-F879-511C-A2AC66A4944D}"/>
              </a:ext>
            </a:extLst>
          </p:cNvPr>
          <p:cNvSpPr txBox="1"/>
          <p:nvPr/>
        </p:nvSpPr>
        <p:spPr>
          <a:xfrm>
            <a:off x="243240" y="922643"/>
            <a:ext cx="113391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BIBLIOGRAFIA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1.Organização Pan-Americana da Saúde (OPAS), Organização Mundial de Saúde (OMS).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Saúde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materna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2022. Available at: https://www.paho.org/pt/node/63100 (accessed 13/12/2022). </a:t>
            </a:r>
            <a:endParaRPr lang="pt-PT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2.Akaba GO, </a:t>
            </a:r>
            <a:r>
              <a:rPr lang="pt-PT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Nnodu</a:t>
            </a:r>
            <a:r>
              <a:rPr lang="pt-PT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OE, </a:t>
            </a:r>
            <a:r>
              <a:rPr lang="pt-PT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Ryan</a:t>
            </a:r>
            <a:r>
              <a:rPr lang="pt-PT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N, </a:t>
            </a:r>
            <a:r>
              <a:rPr lang="pt-PT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Peprah</a:t>
            </a:r>
            <a:r>
              <a:rPr lang="pt-PT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E, Agida TE, </a:t>
            </a:r>
            <a:r>
              <a:rPr lang="pt-PT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Anumba</a:t>
            </a:r>
            <a:r>
              <a:rPr lang="pt-PT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DOC, </a:t>
            </a:r>
            <a:r>
              <a:rPr lang="pt-PT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</a:t>
            </a:r>
            <a:r>
              <a:rPr lang="pt-PT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al. 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Applying the WHO ICD-MM classification system to maternal deaths in a tertiary hospital in Nigeria: A retrospective analysis from 2014-2018.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PLoS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One. 2021;16(1):e0244984.</a:t>
            </a:r>
            <a:endParaRPr lang="pt-PT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3.Rojas-Suarez J, Suarez N,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Ateka-Barrutia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O. Developing obstetric medicine training in Latin America.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Obstet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Med. 2017;10(1):16-20.</a:t>
            </a:r>
            <a:endParaRPr lang="pt-PT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4.Say L, Chou D, Gemmill A,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Tuncalp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O, Moller AB, Daniels J, et al. Global causes of maternal death: a WHO systematic analysis. Lancet Glob Health. 2014;2(6):e323-33.</a:t>
            </a:r>
            <a:endParaRPr lang="pt-PT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5.Reports. UHD. Access and explore human development data for 191 countries and territories worldwide. 2024. Available at: https://hdr.undp.org/data-center/country-insights#/ranks (accessed 10/03/2024).</a:t>
            </a:r>
            <a:endParaRPr lang="pt-PT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6.World Bank Data. Derived based on the data from Global Health Estimates 2020: Deaths by Cause, Age, Sex, by Country and by Region, 2000-2019. Geneva, World Health Organization. 2020. Link: who.int/data/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gho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/data/themes/mortality-and-global-health-estimates/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ghe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-leading-causes-of-death. Available at http://data.worldbank.org (accessed 10/03/2024). </a:t>
            </a:r>
            <a:endParaRPr lang="pt-PT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7.World Bank Data. WHO/UNICEF Joint Monitoring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Programme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 JMP ) for Water Supply, Sanitation and Hygiene washdata.org.  Available at http://data.worldbank.org (accessed 10/03/2024).</a:t>
            </a:r>
            <a:endParaRPr lang="pt-PT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8.World Bank Data. World Health Organization, Global Health Observatory, Data Repository (apps.who.int/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ghodata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 Available at http://data.worldbank.org (accessed 10/03/2024).</a:t>
            </a:r>
            <a:endParaRPr lang="pt-PT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9.World Health Organization. International statistical classification of diseases and related health problems. Tabular list. In: Organization WH, editor. 10th revision, 5th edition https://apps.who.int/iris/handle/10665/246208 [accessed 9/11/2022]: Geneva: WHO 2016. p. 1069-70.</a:t>
            </a:r>
            <a:endParaRPr lang="pt-PT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10.World Bank Data. World Health Organization's Global Health Workforce Statistics, OECD, supplemented by country data.: Available at http://data.worldbank.org (accessed 10/03/2024).</a:t>
            </a:r>
            <a:endParaRPr lang="pt-PT" sz="1200" dirty="0">
              <a:solidFill>
                <a:srgbClr val="FFFFFF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ixaDeTexto 9">
            <a:extLst>
              <a:ext uri="{FF2B5EF4-FFF2-40B4-BE49-F238E27FC236}">
                <a16:creationId xmlns:a16="http://schemas.microsoft.com/office/drawing/2014/main" id="{7ED3BAEC-2A48-9CB3-85FD-C5A3CC310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129" y="5515769"/>
            <a:ext cx="4972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PT" sz="1200" b="1" dirty="0">
                <a:solidFill>
                  <a:srgbClr val="FFFFFF"/>
                </a:solidFill>
              </a:rPr>
              <a:t>PIMI  - Componente Clínico - Instituto Marquês de Valle Flôr</a:t>
            </a:r>
          </a:p>
        </p:txBody>
      </p:sp>
      <p:pic>
        <p:nvPicPr>
          <p:cNvPr id="11267" name="Imagem 7">
            <a:extLst>
              <a:ext uri="{FF2B5EF4-FFF2-40B4-BE49-F238E27FC236}">
                <a16:creationId xmlns:a16="http://schemas.microsoft.com/office/drawing/2014/main" id="{D3D6DA57-0784-E54E-67E3-9B5A1FF61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5556251"/>
            <a:ext cx="603250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magem 4" descr="Uma imagem com janela, pessoa, interior&#10;&#10;Descrição gerada automaticamente">
            <a:extLst>
              <a:ext uri="{FF2B5EF4-FFF2-40B4-BE49-F238E27FC236}">
                <a16:creationId xmlns:a16="http://schemas.microsoft.com/office/drawing/2014/main" id="{5E056F92-9F3D-C819-BB06-9B391C57D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37" y="2020736"/>
            <a:ext cx="3484563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m 6" descr="Uma imagem com pessoa, interior, parede&#10;&#10;Descrição gerada automaticamente">
            <a:extLst>
              <a:ext uri="{FF2B5EF4-FFF2-40B4-BE49-F238E27FC236}">
                <a16:creationId xmlns:a16="http://schemas.microsoft.com/office/drawing/2014/main" id="{0B532E35-BAEF-BD52-E897-F3FFCCD7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54" y="2000231"/>
            <a:ext cx="4521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5">
            <a:extLst>
              <a:ext uri="{FF2B5EF4-FFF2-40B4-BE49-F238E27FC236}">
                <a16:creationId xmlns:a16="http://schemas.microsoft.com/office/drawing/2014/main" id="{1B02A70A-A114-C165-558C-AF0CA5EC7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923" y="90489"/>
            <a:ext cx="10786820" cy="1785104"/>
          </a:xfrm>
          <a:prstGeom prst="rect">
            <a:avLst/>
          </a:prstGeom>
          <a:solidFill>
            <a:srgbClr val="000066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GB" altLang="pt-PT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EXPERIÊNCIA NA GUINÉ-BISSAU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GB" altLang="pt-PT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PROGRAMA INTEGRADO PARA A REDUÇÃO DA MORTALIDADE MATERNA E INFANTIL (PIMI)</a:t>
            </a:r>
            <a:endParaRPr lang="pt-PT" altLang="pt-PT" sz="20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Melhorar os cuidados assistenciais  e Contribuir para a redução da mortalidade materna e das crianças até aos 5 anos. </a:t>
            </a:r>
          </a:p>
        </p:txBody>
      </p:sp>
      <p:pic>
        <p:nvPicPr>
          <p:cNvPr id="11271" name="Imagem 3">
            <a:extLst>
              <a:ext uri="{FF2B5EF4-FFF2-40B4-BE49-F238E27FC236}">
                <a16:creationId xmlns:a16="http://schemas.microsoft.com/office/drawing/2014/main" id="{950B3925-47F0-E62C-F8D0-60C3E3D64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36" y="5935800"/>
            <a:ext cx="4262437" cy="638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o Número do Diapositivo 4">
            <a:extLst>
              <a:ext uri="{FF2B5EF4-FFF2-40B4-BE49-F238E27FC236}">
                <a16:creationId xmlns:a16="http://schemas.microsoft.com/office/drawing/2014/main" id="{F3FB4E18-5538-1A0A-8FCF-E7E3E3259A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fld id="{A6E69983-9316-4C19-8B22-374F14B86FAD}" type="slidenum">
              <a:rPr lang="pt-PT" altLang="pt-PT" sz="105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4</a:t>
            </a:fld>
            <a:endParaRPr lang="pt-PT" altLang="pt-PT" sz="1050">
              <a:solidFill>
                <a:srgbClr val="FFFFFF"/>
              </a:solidFill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436EFF6-98BC-141B-3325-98CB26B94B09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185057" y="296412"/>
            <a:ext cx="7728857" cy="694189"/>
          </a:xfrm>
        </p:spPr>
        <p:txBody>
          <a:bodyPr/>
          <a:lstStyle/>
          <a:p>
            <a:pPr>
              <a:buFontTx/>
              <a:buNone/>
            </a:pPr>
            <a:r>
              <a:rPr lang="en-GB" altLang="pt-PT" b="1" dirty="0">
                <a:solidFill>
                  <a:schemeClr val="bg1"/>
                </a:solidFill>
              </a:rPr>
              <a:t>        </a:t>
            </a:r>
            <a:r>
              <a:rPr lang="pt-PT" altLang="pt-PT" b="1" dirty="0">
                <a:solidFill>
                  <a:schemeClr val="bg1"/>
                </a:solidFill>
                <a:latin typeface="Calibri" panose="020F0502020204030204" pitchFamily="34" charset="0"/>
              </a:rPr>
              <a:t>República da Guiné-Bissau </a:t>
            </a:r>
            <a:endParaRPr lang="en-GB" altLang="pt-PT" dirty="0">
              <a:solidFill>
                <a:schemeClr val="bg1"/>
              </a:solidFill>
            </a:endParaRPr>
          </a:p>
        </p:txBody>
      </p:sp>
      <p:pic>
        <p:nvPicPr>
          <p:cNvPr id="8196" name="Picture 3">
            <a:hlinkClick r:id="rId3"/>
            <a:extLst>
              <a:ext uri="{FF2B5EF4-FFF2-40B4-BE49-F238E27FC236}">
                <a16:creationId xmlns:a16="http://schemas.microsoft.com/office/drawing/2014/main" id="{8CC004AC-8556-4D8D-B261-F73996D62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5" y="1029783"/>
            <a:ext cx="5108343" cy="511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aixaDeTexto 1">
            <a:extLst>
              <a:ext uri="{FF2B5EF4-FFF2-40B4-BE49-F238E27FC236}">
                <a16:creationId xmlns:a16="http://schemas.microsoft.com/office/drawing/2014/main" id="{7809F25C-3218-DC57-8D87-50CD125E2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60" y="1065355"/>
            <a:ext cx="4439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pt-PT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População: </a:t>
            </a:r>
            <a:r>
              <a:rPr lang="pt-PT" altLang="pt-P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+/-</a:t>
            </a:r>
            <a:r>
              <a:rPr lang="pt-PT" altLang="pt-PT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2.1 milhões</a:t>
            </a:r>
          </a:p>
        </p:txBody>
      </p:sp>
      <p:sp>
        <p:nvSpPr>
          <p:cNvPr id="2" name="CaixaDeTexto 7">
            <a:extLst>
              <a:ext uri="{FF2B5EF4-FFF2-40B4-BE49-F238E27FC236}">
                <a16:creationId xmlns:a16="http://schemas.microsoft.com/office/drawing/2014/main" id="{678FF7F0-C590-9EF7-EA4F-DE489E5D5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879" y="2730804"/>
            <a:ext cx="5436108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1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177ª posição no ranking do Índice de Desenvolvimento Humano (PDNU*), de 191 países e territórios;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pt-PT" sz="12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1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Apresenta uma das taxas mais elevadas do mundo de mortalidade materna e infantil.</a:t>
            </a:r>
            <a:endParaRPr lang="en-US" altLang="pt-PT" sz="21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BF26EE0-BE8E-689E-0CB5-0650DE4B23CE}"/>
              </a:ext>
            </a:extLst>
          </p:cNvPr>
          <p:cNvSpPr txBox="1"/>
          <p:nvPr/>
        </p:nvSpPr>
        <p:spPr>
          <a:xfrm>
            <a:off x="7851921" y="5827414"/>
            <a:ext cx="41664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*PNUD- Programa das Nações Unidas para o Desenvolvimento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1E11ACA6-40F2-2CE9-E5DB-F385A2983D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fld id="{D6D4384B-5FC7-49DE-9066-EBBDD22D347E}" type="slidenum">
              <a:rPr lang="pt-PT" altLang="pt-PT" sz="105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5</a:t>
            </a:fld>
            <a:endParaRPr lang="pt-PT" altLang="pt-PT" sz="1050">
              <a:solidFill>
                <a:srgbClr val="FFFFFF"/>
              </a:solidFill>
            </a:endParaRPr>
          </a:p>
        </p:txBody>
      </p:sp>
      <p:sp>
        <p:nvSpPr>
          <p:cNvPr id="15363" name="Text Box 4">
            <a:extLst>
              <a:ext uri="{FF2B5EF4-FFF2-40B4-BE49-F238E27FC236}">
                <a16:creationId xmlns:a16="http://schemas.microsoft.com/office/drawing/2014/main" id="{17798B58-24AD-C670-9C04-7B53E19F6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076" y="1970089"/>
            <a:ext cx="491331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endParaRPr lang="pt-PT" altLang="pt-PT" sz="2100" b="1">
              <a:solidFill>
                <a:srgbClr val="FFFFFF"/>
              </a:solidFill>
            </a:endParaRPr>
          </a:p>
        </p:txBody>
      </p:sp>
      <p:grpSp>
        <p:nvGrpSpPr>
          <p:cNvPr id="15366" name="Group 11">
            <a:extLst>
              <a:ext uri="{FF2B5EF4-FFF2-40B4-BE49-F238E27FC236}">
                <a16:creationId xmlns:a16="http://schemas.microsoft.com/office/drawing/2014/main" id="{A63CD50E-B188-D052-E7FF-7E45CAC2293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77953" y="204831"/>
            <a:ext cx="3426187" cy="4837869"/>
            <a:chOff x="1580" y="321"/>
            <a:chExt cx="2600" cy="3678"/>
          </a:xfrm>
        </p:grpSpPr>
        <p:sp>
          <p:nvSpPr>
            <p:cNvPr id="15371" name="AutoShape 10">
              <a:extLst>
                <a:ext uri="{FF2B5EF4-FFF2-40B4-BE49-F238E27FC236}">
                  <a16:creationId xmlns:a16="http://schemas.microsoft.com/office/drawing/2014/main" id="{DE6AE4AA-550E-9629-CCE3-CEA2CEEA8F3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80" y="321"/>
              <a:ext cx="2600" cy="3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PT" sz="2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5372" name="Picture 12">
              <a:extLst>
                <a:ext uri="{FF2B5EF4-FFF2-40B4-BE49-F238E27FC236}">
                  <a16:creationId xmlns:a16="http://schemas.microsoft.com/office/drawing/2014/main" id="{1388D18C-160D-9D68-2DEF-415B53110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" y="321"/>
              <a:ext cx="2606" cy="3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7" name="Group 15">
            <a:extLst>
              <a:ext uri="{FF2B5EF4-FFF2-40B4-BE49-F238E27FC236}">
                <a16:creationId xmlns:a16="http://schemas.microsoft.com/office/drawing/2014/main" id="{9622F325-ED53-36FB-74B5-B67FFD8B6D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4454" y="196938"/>
            <a:ext cx="3416983" cy="4837870"/>
            <a:chOff x="1580" y="321"/>
            <a:chExt cx="2600" cy="3678"/>
          </a:xfrm>
        </p:grpSpPr>
        <p:sp>
          <p:nvSpPr>
            <p:cNvPr id="15369" name="AutoShape 14">
              <a:extLst>
                <a:ext uri="{FF2B5EF4-FFF2-40B4-BE49-F238E27FC236}">
                  <a16:creationId xmlns:a16="http://schemas.microsoft.com/office/drawing/2014/main" id="{57A71748-5D61-DB28-0EEA-2E3CA1AC4DC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80" y="321"/>
              <a:ext cx="2600" cy="3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PT" sz="2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5370" name="Picture 16">
              <a:extLst>
                <a:ext uri="{FF2B5EF4-FFF2-40B4-BE49-F238E27FC236}">
                  <a16:creationId xmlns:a16="http://schemas.microsoft.com/office/drawing/2014/main" id="{01632FA8-44F6-6126-557E-792F0D2B5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" y="321"/>
              <a:ext cx="2606" cy="3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8" name="Rectangle 3">
            <a:extLst>
              <a:ext uri="{FF2B5EF4-FFF2-40B4-BE49-F238E27FC236}">
                <a16:creationId xmlns:a16="http://schemas.microsoft.com/office/drawing/2014/main" id="{606C6530-6F8F-D763-4D9B-715B4D8F2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169" y="5259505"/>
            <a:ext cx="7035943" cy="1393664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lano</a:t>
            </a: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</a:t>
            </a: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peracional</a:t>
            </a: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P</a:t>
            </a: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assagem</a:t>
            </a: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</a:t>
            </a: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</a:t>
            </a: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acional - </a:t>
            </a: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POPEN (2012)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altLang="pt-PT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Intervenções de Alto Impacto para reduzir a mortalidade MNIJ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7830592-EB87-A387-E253-D4F4A8372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600" y="2439649"/>
            <a:ext cx="2590701" cy="98935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altLang="pt-PT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 MM/100.000 NV</a:t>
            </a: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650F8D34-DCEC-BBB7-24A3-2D16D4B9203F}"/>
              </a:ext>
            </a:extLst>
          </p:cNvPr>
          <p:cNvSpPr/>
          <p:nvPr/>
        </p:nvSpPr>
        <p:spPr bwMode="auto">
          <a:xfrm>
            <a:off x="9829750" y="3519102"/>
            <a:ext cx="635050" cy="1635199"/>
          </a:xfrm>
          <a:prstGeom prst="downArrow">
            <a:avLst/>
          </a:prstGeom>
          <a:solidFill>
            <a:srgbClr val="336699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8539528-62BE-F3DD-D00A-A41AEF947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171479"/>
              </p:ext>
            </p:extLst>
          </p:nvPr>
        </p:nvGraphicFramePr>
        <p:xfrm>
          <a:off x="428017" y="646112"/>
          <a:ext cx="11129400" cy="599198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32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6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01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7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97">
                  <a:extLst>
                    <a:ext uri="{9D8B030D-6E8A-4147-A177-3AD203B41FA5}">
                      <a16:colId xmlns:a16="http://schemas.microsoft.com/office/drawing/2014/main" val="2922357709"/>
                    </a:ext>
                  </a:extLst>
                </a:gridCol>
                <a:gridCol w="6827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5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5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183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876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565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250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0574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416094">
                <a:tc gridSpan="7">
                  <a:txBody>
                    <a:bodyPr/>
                    <a:lstStyle/>
                    <a:p>
                      <a:pPr marL="85725"/>
                      <a:r>
                        <a:rPr lang="en-GB" sz="8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8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85725"/>
                      <a:endParaRPr lang="en-GB" sz="8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8">
                  <a:txBody>
                    <a:bodyPr/>
                    <a:lstStyle/>
                    <a:p>
                      <a:pPr marL="19050" algn="ctr"/>
                      <a:r>
                        <a:rPr lang="pt-PT" sz="9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Aller" panose="02000503030000020004"/>
                          <a:ea typeface="Times New Roman" panose="02020603050405020304" pitchFamily="18" charset="0"/>
                        </a:rPr>
                        <a:t>Impacto estimado nas principais causas de mortalidade materna e infantil</a:t>
                      </a:r>
                      <a:endParaRPr lang="en-GB" sz="900" noProof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26">
                <a:tc gridSpan="7">
                  <a:txBody>
                    <a:bodyPr/>
                    <a:lstStyle/>
                    <a:p>
                      <a:pPr marL="80645"/>
                      <a:r>
                        <a:rPr lang="en-GB" sz="1500" noProof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ller" panose="02000503030000020004"/>
                        </a:rPr>
                        <a:t>Intervenções</a:t>
                      </a:r>
                      <a:r>
                        <a:rPr lang="en-GB" sz="15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ller" panose="02000503030000020004"/>
                        </a:rPr>
                        <a:t> de Alto Impacto</a:t>
                      </a:r>
                      <a:endParaRPr lang="en-GB" sz="1500" noProof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80645"/>
                      <a:endParaRPr lang="en-GB" sz="1500" noProof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71755" algn="ctr">
                        <a:spcAft>
                          <a:spcPts val="0"/>
                        </a:spcAft>
                      </a:pPr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Pneumonia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71755" algn="ctr">
                        <a:spcAft>
                          <a:spcPts val="0"/>
                        </a:spcAft>
                      </a:pPr>
                      <a:r>
                        <a:rPr lang="en-GB" sz="900" b="1" noProof="0" dirty="0" err="1">
                          <a:effectLst/>
                          <a:latin typeface="Aller" panose="02000503030000020004"/>
                          <a:ea typeface="Times New Roman" panose="02020603050405020304" pitchFamily="18" charset="0"/>
                        </a:rPr>
                        <a:t>Diarreia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 err="1">
                          <a:effectLst/>
                          <a:latin typeface="Aller" panose="02000503030000020004"/>
                        </a:rPr>
                        <a:t>Malária</a:t>
                      </a:r>
                      <a:endParaRPr lang="pt-PT" sz="9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HIV</a:t>
                      </a:r>
                      <a:endParaRPr lang="pt-PT" sz="9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marR="71755" algn="ctr">
                        <a:spcAft>
                          <a:spcPts val="0"/>
                        </a:spcAft>
                      </a:pPr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Neonatal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marR="71755" algn="ctr">
                        <a:spcAft>
                          <a:spcPts val="0"/>
                        </a:spcAft>
                      </a:pPr>
                      <a:r>
                        <a:rPr lang="en-GB" sz="900" b="1" noProof="0" dirty="0" err="1">
                          <a:effectLst/>
                          <a:latin typeface="Aller" panose="02000503030000020004"/>
                        </a:rPr>
                        <a:t>Materno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Maternal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 err="1">
                          <a:effectLst/>
                          <a:latin typeface="Aller" panose="02000503030000020004"/>
                          <a:ea typeface="Times New Roman" panose="02020603050405020304" pitchFamily="18" charset="0"/>
                        </a:rPr>
                        <a:t>Nutrição</a:t>
                      </a:r>
                      <a:endParaRPr lang="pt-PT" sz="900" b="1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81">
                <a:tc rowSpan="6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900" b="1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ller" panose="02000503030000020004"/>
                        </a:rPr>
                        <a:t>Pacote de </a:t>
                      </a:r>
                      <a:r>
                        <a:rPr lang="en-GB" sz="900" b="1" noProof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ller" panose="02000503030000020004"/>
                        </a:rPr>
                        <a:t>cuidados</a:t>
                      </a:r>
                      <a:endParaRPr lang="en-GB" sz="900" b="1" noProof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ller" panose="02000503030000020004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en-GB" sz="900" b="1" noProof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ller" panose="02000503030000020004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900" b="1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Aller" panose="02000503030000020004"/>
                          <a:ea typeface="Times New Roman" panose="02020603050405020304" pitchFamily="18" charset="0"/>
                        </a:rPr>
                        <a:t>PREVENTIVOS</a:t>
                      </a: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Vacinação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Micronutrientes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 e </a:t>
                      </a:r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desparasitação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Cuidados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 </a:t>
                      </a:r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pré-natais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 </a:t>
                      </a:r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abrangentes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en-GB" sz="900" noProof="0" dirty="0" err="1">
                          <a:effectLst/>
                          <a:latin typeface="Aller" panose="02000503030000020004"/>
                          <a:ea typeface="Times New Roman" panose="02020603050405020304" pitchFamily="18" charset="0"/>
                        </a:rPr>
                        <a:t>Planeamento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  <a:ea typeface="Times New Roman" panose="02020603050405020304" pitchFamily="18" charset="0"/>
                        </a:rPr>
                        <a:t> familiar</a:t>
                      </a: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pt-PT" sz="900" noProof="0" dirty="0">
                          <a:effectLst/>
                          <a:latin typeface="Aller" panose="02000503030000020004"/>
                        </a:rPr>
                        <a:t>Prevenção da transmissão materno-infantil do HIV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pt-PT" sz="900" noProof="0" dirty="0">
                          <a:effectLst/>
                          <a:latin typeface="Aller" panose="02000503030000020004"/>
                        </a:rPr>
                        <a:t>Tratamento profilático da malária durante a gravidez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581">
                <a:tc rowSpan="5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9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ller" panose="02000503030000020004"/>
                        </a:rPr>
                        <a:t>Pacote de </a:t>
                      </a:r>
                      <a:r>
                        <a:rPr lang="en-GB" sz="900" noProof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ller" panose="02000503030000020004"/>
                        </a:rPr>
                        <a:t>Cuidados</a:t>
                      </a:r>
                      <a:endParaRPr lang="en-GB" sz="900" noProof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ller" panose="02000503030000020004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en-GB" sz="900" noProof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ller" panose="02000503030000020004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n-GB" sz="9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ller" panose="02000503030000020004"/>
                        </a:rPr>
                        <a:t> </a:t>
                      </a:r>
                      <a:r>
                        <a:rPr lang="en-GB" sz="9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Aller" panose="02000503030000020004"/>
                        </a:rPr>
                        <a:t>PROMOCIONAIS</a:t>
                      </a:r>
                      <a:endParaRPr lang="en-GB" sz="900" noProof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pt-PT" sz="900" noProof="0" dirty="0">
                          <a:effectLst/>
                          <a:latin typeface="Aller" panose="02000503030000020004"/>
                        </a:rPr>
                        <a:t>Aleitamento materno precoce e exclusivo nos primeiros 6 meses</a:t>
                      </a:r>
                      <a:endParaRPr lang="en-US" sz="900" noProof="0" dirty="0">
                        <a:effectLst/>
                        <a:latin typeface="Aller" panose="02000503030000020004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US" sz="900" noProof="0" dirty="0">
                        <a:effectLst/>
                        <a:latin typeface="Aller" panose="02000503030000020004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en-US" sz="900" noProof="0" dirty="0" err="1">
                          <a:effectLst/>
                          <a:latin typeface="Aller" panose="02000503030000020004"/>
                        </a:rPr>
                        <a:t>Alimentação</a:t>
                      </a:r>
                      <a:r>
                        <a:rPr lang="en-US" sz="900" noProof="0" dirty="0">
                          <a:effectLst/>
                          <a:latin typeface="Aller" panose="02000503030000020004"/>
                        </a:rPr>
                        <a:t> </a:t>
                      </a:r>
                      <a:r>
                        <a:rPr lang="en-US" sz="900" noProof="0" dirty="0" err="1">
                          <a:effectLst/>
                          <a:latin typeface="Aller" panose="02000503030000020004"/>
                        </a:rPr>
                        <a:t>complementar</a:t>
                      </a:r>
                      <a:r>
                        <a:rPr lang="en-US" sz="900" noProof="0" dirty="0">
                          <a:effectLst/>
                          <a:latin typeface="Aller" panose="02000503030000020004"/>
                        </a:rPr>
                        <a:t> da </a:t>
                      </a:r>
                      <a:r>
                        <a:rPr lang="en-US" sz="900" noProof="0" dirty="0" err="1">
                          <a:effectLst/>
                          <a:latin typeface="Aller" panose="02000503030000020004"/>
                        </a:rPr>
                        <a:t>criança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Mosqueteiros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 </a:t>
                      </a:r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impregnados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 de </a:t>
                      </a:r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inseticidas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pt-PT" sz="900" noProof="0" dirty="0">
                          <a:effectLst/>
                          <a:latin typeface="Aller" panose="02000503030000020004"/>
                        </a:rPr>
                        <a:t>Prevenção e acompanhamento do tratamento do VIH-SIDA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Água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, </a:t>
                      </a:r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saneamento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 e </a:t>
                      </a:r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cuidados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 de </a:t>
                      </a:r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higiene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2581">
                <a:tc rowSpan="5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PT" sz="9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ller" panose="02000503030000020004"/>
                        </a:rPr>
                        <a:t>Pacote de Cuidados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pt-PT" sz="900" noProof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ller" panose="02000503030000020004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PT" sz="9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Aller" panose="02000503030000020004"/>
                        </a:rPr>
                        <a:t>CURATIVOS COMUNITÁRIOS</a:t>
                      </a:r>
                      <a:endParaRPr lang="en-GB" sz="900" noProof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pt-PT" sz="900" noProof="0" dirty="0">
                          <a:effectLst/>
                          <a:latin typeface="Aller" panose="02000503030000020004"/>
                        </a:rPr>
                        <a:t>Tratamento com antibióticos a nível comunitário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pt-PT" sz="900" noProof="0" dirty="0">
                          <a:effectLst/>
                          <a:latin typeface="Aller" panose="02000503030000020004"/>
                        </a:rPr>
                        <a:t>Cuidados com o recém-nascidos de baixo peso e tratamento da septicemia</a:t>
                      </a:r>
                      <a:endParaRPr lang="en-US" sz="900" noProof="0" dirty="0">
                        <a:effectLst/>
                        <a:latin typeface="Aller" panose="02000503030000020004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US" sz="900" noProof="0" dirty="0">
                        <a:effectLst/>
                        <a:latin typeface="Aller" panose="02000503030000020004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pt-PT" sz="900" noProof="0" dirty="0">
                          <a:effectLst/>
                          <a:latin typeface="Aller" panose="02000503030000020004"/>
                        </a:rPr>
                        <a:t>TRO (Tratamento de Reidratação Oral) + Zinco para tratamento de diarreia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Tratamento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 </a:t>
                      </a:r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eficaz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 da </a:t>
                      </a:r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malária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Tratamento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 da </a:t>
                      </a:r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desnutrição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 grave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pt-PT" sz="9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 dirty="0"/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2581">
                <a:tc rowSpan="5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PT" sz="9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ller" panose="02000503030000020004"/>
                        </a:rPr>
                        <a:t>Pacote de Cuidados nas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pt-PT" sz="900" noProof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ller" panose="02000503030000020004"/>
                      </a:endParaRP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PT" sz="9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Aller" panose="02000503030000020004"/>
                        </a:rPr>
                        <a:t>ESTRUTURAS SANITÁRIAS</a:t>
                      </a:r>
                      <a:endParaRPr lang="en-GB" sz="900" noProof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pt-PT" sz="900" b="0" noProof="0" dirty="0">
                          <a:effectLst/>
                          <a:latin typeface="Aller" panose="02000503030000020004"/>
                        </a:rPr>
                        <a:t>Parto assistido por pessoal qualificado</a:t>
                      </a:r>
                      <a:endParaRPr lang="en-GB" sz="900" b="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b="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b="1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b="1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b="1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en-US" sz="900" b="0" noProof="0" dirty="0" err="1">
                          <a:effectLst/>
                          <a:latin typeface="Aller" panose="02000503030000020004"/>
                        </a:rPr>
                        <a:t>Cuidados</a:t>
                      </a:r>
                      <a:r>
                        <a:rPr lang="en-US" sz="900" b="0" noProof="0" dirty="0">
                          <a:effectLst/>
                          <a:latin typeface="Aller" panose="02000503030000020004"/>
                        </a:rPr>
                        <a:t> </a:t>
                      </a:r>
                      <a:r>
                        <a:rPr lang="en-US" sz="900" b="0" noProof="0" dirty="0" err="1">
                          <a:effectLst/>
                          <a:latin typeface="Aller" panose="02000503030000020004"/>
                        </a:rPr>
                        <a:t>obstétricos</a:t>
                      </a:r>
                      <a:r>
                        <a:rPr lang="en-US" sz="900" b="0" noProof="0" dirty="0">
                          <a:effectLst/>
                          <a:latin typeface="Aller" panose="02000503030000020004"/>
                        </a:rPr>
                        <a:t> e </a:t>
                      </a:r>
                      <a:r>
                        <a:rPr lang="en-US" sz="900" b="0" noProof="0" dirty="0" err="1">
                          <a:effectLst/>
                          <a:latin typeface="Aller" panose="02000503030000020004"/>
                        </a:rPr>
                        <a:t>neonatais</a:t>
                      </a:r>
                      <a:r>
                        <a:rPr lang="en-US" sz="900" b="0" noProof="0" dirty="0">
                          <a:effectLst/>
                          <a:latin typeface="Aller" panose="02000503030000020004"/>
                        </a:rPr>
                        <a:t> de </a:t>
                      </a:r>
                      <a:r>
                        <a:rPr lang="en-US" sz="900" b="0" noProof="0" dirty="0" err="1">
                          <a:effectLst/>
                          <a:latin typeface="Aller" panose="02000503030000020004"/>
                        </a:rPr>
                        <a:t>urgência</a:t>
                      </a:r>
                      <a:endParaRPr lang="en-GB" sz="900" b="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b="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b="1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b="1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b="1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pt-PT" sz="900" b="0" noProof="0" dirty="0">
                          <a:effectLst/>
                          <a:latin typeface="Aller" panose="02000503030000020004"/>
                        </a:rPr>
                        <a:t>Assistência de qualidade aos recém-nascidos de baixo peso e tratamento da septicemia neonatal</a:t>
                      </a:r>
                      <a:endParaRPr lang="en-US" sz="900" b="0" noProof="0" dirty="0">
                        <a:effectLst/>
                        <a:latin typeface="Aller" panose="02000503030000020004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US" sz="900" b="0" noProof="0" dirty="0">
                        <a:effectLst/>
                        <a:latin typeface="Aller" panose="02000503030000020004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b="1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b="1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pt-PT" sz="900" b="1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pt-PT" sz="900" b="0" noProof="0" dirty="0">
                          <a:effectLst/>
                          <a:latin typeface="Aller" panose="02000503030000020004"/>
                        </a:rPr>
                        <a:t>Cuidados preventivos e tratamento da infeção por HIV pediátrica</a:t>
                      </a:r>
                      <a:endParaRPr lang="en-GB" sz="900" b="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b="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pt-PT" sz="900" b="1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 b="1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++</a:t>
                      </a:r>
                      <a:endParaRPr lang="pt-PT" sz="900" b="1" dirty="0"/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258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pt-PT" sz="900" b="0" noProof="0" dirty="0">
                          <a:effectLst/>
                          <a:latin typeface="Aller" panose="02000503030000020004"/>
                        </a:rPr>
                        <a:t>Cuidados de qualidade para o tratamento de pneumonia, diarreia, malária e desnutrição grave</a:t>
                      </a:r>
                      <a:endParaRPr lang="en-US" sz="900" b="0" noProof="0" dirty="0">
                        <a:effectLst/>
                        <a:latin typeface="Aller" panose="02000503030000020004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US" sz="900" b="0" noProof="0" dirty="0">
                        <a:effectLst/>
                        <a:latin typeface="Aller" panose="02000503030000020004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 b="1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pt-PT" sz="900" b="1" dirty="0"/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b="1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0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pt-PT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noProof="0" dirty="0">
                          <a:effectLst/>
                          <a:latin typeface="Aller" panose="02000503030000020004"/>
                        </a:rPr>
                        <a:t>++</a:t>
                      </a:r>
                      <a:endParaRPr lang="pt-PT" sz="900" b="1" dirty="0"/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2581"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marL="9525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Impacto </a:t>
                      </a:r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potencial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 total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/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65%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75%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90%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90%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50-60%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60%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r>
                        <a:rPr lang="en-GB" sz="1000" noProof="0" dirty="0">
                          <a:effectLst/>
                          <a:latin typeface="Aller" panose="02000503030000020004"/>
                        </a:rPr>
                        <a:t>60%</a:t>
                      </a:r>
                      <a:endParaRPr lang="pt-PT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35%</a:t>
                      </a:r>
                      <a:endParaRPr lang="pt-PT" sz="9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70000">
                <a:tc gridSpan="2"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marL="9525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 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2581">
                <a:tc gridSpan="2">
                  <a:txBody>
                    <a:bodyPr/>
                    <a:lstStyle/>
                    <a:p>
                      <a:pPr algn="ctr"/>
                      <a:r>
                        <a:rPr lang="en-GB" sz="9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ller" panose="02000503030000020004"/>
                        </a:rPr>
                        <a:t>Legenda:</a:t>
                      </a:r>
                      <a:endParaRPr lang="en-GB" sz="900" noProof="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525" algn="ct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+++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"/>
                      <a:r>
                        <a:rPr lang="en-GB" sz="900" noProof="0" dirty="0" err="1">
                          <a:effectLst/>
                          <a:latin typeface="Aller" panose="02000503030000020004"/>
                          <a:ea typeface="Times New Roman" panose="02020603050405020304" pitchFamily="18" charset="0"/>
                        </a:rPr>
                        <a:t>Muito</a:t>
                      </a:r>
                      <a:r>
                        <a:rPr lang="en-GB" sz="900" noProof="0" dirty="0">
                          <a:effectLst/>
                          <a:latin typeface="Aller" panose="02000503030000020004"/>
                          <a:ea typeface="Times New Roman" panose="02020603050405020304" pitchFamily="18" charset="0"/>
                        </a:rPr>
                        <a:t> forte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25" algn="ctr"/>
                      <a:r>
                        <a:rPr lang="en-GB" sz="900" noProof="0">
                          <a:effectLst/>
                          <a:latin typeface="Aller" panose="02000503030000020004"/>
                        </a:rPr>
                        <a:t>++</a:t>
                      </a:r>
                      <a:endParaRPr lang="en-GB" sz="9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r>
                        <a:rPr lang="en-GB" sz="900" noProof="0" dirty="0">
                          <a:effectLst/>
                          <a:latin typeface="Aller" panose="02000503030000020004"/>
                          <a:ea typeface="Times New Roman" panose="02020603050405020304" pitchFamily="18" charset="0"/>
                        </a:rPr>
                        <a:t>Forte</a:t>
                      </a:r>
                      <a:endParaRPr lang="pt-PT" dirty="0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9525" algn="r"/>
                      <a:r>
                        <a:rPr lang="en-GB" sz="900" noProof="0" dirty="0">
                          <a:effectLst/>
                          <a:latin typeface="Aller" panose="02000503030000020004"/>
                        </a:rPr>
                        <a:t>+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9525" algn="ctr"/>
                      <a:endParaRPr lang="en-GB" sz="1000" noProof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9525"/>
                      <a:r>
                        <a:rPr lang="en-GB" sz="900" noProof="0" dirty="0" err="1">
                          <a:effectLst/>
                          <a:latin typeface="Aller" panose="02000503030000020004"/>
                        </a:rPr>
                        <a:t>Moderado</a:t>
                      </a:r>
                      <a:endParaRPr lang="en-GB" sz="900" noProof="0" dirty="0">
                        <a:effectLst/>
                        <a:latin typeface="Aller" panose="02000503030000020004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17411" name="CaixaDeTexto 2">
            <a:extLst>
              <a:ext uri="{FF2B5EF4-FFF2-40B4-BE49-F238E27FC236}">
                <a16:creationId xmlns:a16="http://schemas.microsoft.com/office/drawing/2014/main" id="{8508060F-FD49-BB30-43F9-2D02A49A6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629" y="40023"/>
            <a:ext cx="94813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POPEN (2012)  Plano de </a:t>
            </a:r>
            <a:r>
              <a:rPr lang="en-US" altLang="pt-PT" sz="2400" b="1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ação</a:t>
            </a:r>
            <a:r>
              <a:rPr lang="en-US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– INTERVENÇÕES DE ALTO IMPACTO (IAIs)</a:t>
            </a:r>
            <a:endParaRPr lang="pt-PT" altLang="pt-PT" sz="2400" b="1" dirty="0">
              <a:solidFill>
                <a:srgbClr val="FFFFFF"/>
              </a:solidFill>
              <a:latin typeface="Aller" panose="02000503030000020004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>
            <a:extLst>
              <a:ext uri="{FF2B5EF4-FFF2-40B4-BE49-F238E27FC236}">
                <a16:creationId xmlns:a16="http://schemas.microsoft.com/office/drawing/2014/main" id="{99B98CF3-8D16-37BF-7045-70894FC19B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fld id="{0D28E925-676A-4DF2-87C9-17ABBABC816B}" type="slidenum">
              <a:rPr lang="pt-PT" altLang="pt-PT" sz="105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7</a:t>
            </a:fld>
            <a:endParaRPr lang="pt-PT" altLang="pt-PT" sz="1050" dirty="0">
              <a:solidFill>
                <a:srgbClr val="FFFFFF"/>
              </a:solidFill>
            </a:endParaRPr>
          </a:p>
        </p:txBody>
      </p:sp>
      <p:sp>
        <p:nvSpPr>
          <p:cNvPr id="19459" name="Text Box 2">
            <a:extLst>
              <a:ext uri="{FF2B5EF4-FFF2-40B4-BE49-F238E27FC236}">
                <a16:creationId xmlns:a16="http://schemas.microsoft.com/office/drawing/2014/main" id="{C5F09EB1-B828-850B-13EE-4D28D9867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684506"/>
            <a:ext cx="4702854" cy="1015663"/>
          </a:xfrm>
          <a:prstGeom prst="rect">
            <a:avLst/>
          </a:prstGeom>
          <a:solidFill>
            <a:srgbClr val="000066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41 meses (07-2013 a</a:t>
            </a:r>
            <a:r>
              <a:rPr lang="en-GB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11-2016)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GB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 4 </a:t>
            </a:r>
            <a:r>
              <a:rPr lang="en-GB" altLang="pt-PT" sz="15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regiões</a:t>
            </a:r>
            <a:r>
              <a:rPr lang="en-GB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sanitárias</a:t>
            </a:r>
            <a:r>
              <a:rPr lang="en-GB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(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Biombo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Cacheu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Farim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Oio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42 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estruturas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sanitárias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(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Hospitais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Regionais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, CS A,B,C) </a:t>
            </a:r>
          </a:p>
        </p:txBody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8AC3E250-5621-088A-2361-CC07EC385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856" y="1684506"/>
            <a:ext cx="2752725" cy="323850"/>
          </a:xfrm>
          <a:prstGeom prst="rect">
            <a:avLst/>
          </a:prstGeom>
          <a:solidFill>
            <a:srgbClr val="000066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pt-PT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*PIMI I</a:t>
            </a:r>
          </a:p>
        </p:txBody>
      </p:sp>
      <p:sp>
        <p:nvSpPr>
          <p:cNvPr id="19461" name="Text Box 2">
            <a:extLst>
              <a:ext uri="{FF2B5EF4-FFF2-40B4-BE49-F238E27FC236}">
                <a16:creationId xmlns:a16="http://schemas.microsoft.com/office/drawing/2014/main" id="{39A1D98D-2780-3B1A-44A7-4F310A5D2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921168"/>
            <a:ext cx="4702854" cy="1015663"/>
          </a:xfrm>
          <a:prstGeom prst="rect">
            <a:avLst/>
          </a:prstGeom>
          <a:solidFill>
            <a:srgbClr val="000066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48 meses (06-2017 a  05-2021)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GB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 11 </a:t>
            </a:r>
            <a:r>
              <a:rPr lang="en-GB" altLang="pt-PT" sz="15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regiões</a:t>
            </a:r>
            <a:r>
              <a:rPr lang="en-GB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sanitárias</a:t>
            </a:r>
            <a:r>
              <a:rPr lang="en-GB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(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nacional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)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132 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estruturas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sanitárias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(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Hospitais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Regionais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, CS A,B,C)</a:t>
            </a:r>
          </a:p>
        </p:txBody>
      </p:sp>
      <p:sp>
        <p:nvSpPr>
          <p:cNvPr id="19462" name="Text Box 2">
            <a:extLst>
              <a:ext uri="{FF2B5EF4-FFF2-40B4-BE49-F238E27FC236}">
                <a16:creationId xmlns:a16="http://schemas.microsoft.com/office/drawing/2014/main" id="{EF4A4543-2F0C-97B7-2EF8-6E3D28987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238293"/>
            <a:ext cx="4702854" cy="1015663"/>
          </a:xfrm>
          <a:prstGeom prst="rect">
            <a:avLst/>
          </a:prstGeom>
          <a:solidFill>
            <a:srgbClr val="000066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36 meses (07-2022 a 06-2025)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GB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 11 </a:t>
            </a:r>
            <a:r>
              <a:rPr lang="en-GB" altLang="pt-PT" sz="15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regiões</a:t>
            </a:r>
            <a:r>
              <a:rPr lang="en-GB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sanitárias</a:t>
            </a:r>
            <a:r>
              <a:rPr lang="en-GB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(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nacional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)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137 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estruturas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sanitárias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(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Hospitais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GB" altLang="pt-PT" sz="1500" dirty="0" err="1">
                <a:solidFill>
                  <a:srgbClr val="FFFFFF"/>
                </a:solidFill>
                <a:latin typeface="Calibri" panose="020F0502020204030204" pitchFamily="34" charset="0"/>
              </a:rPr>
              <a:t>Regionais</a:t>
            </a:r>
            <a:r>
              <a:rPr lang="en-GB" altLang="pt-PT" sz="1500" dirty="0">
                <a:solidFill>
                  <a:srgbClr val="FFFFFF"/>
                </a:solidFill>
                <a:latin typeface="Calibri" panose="020F0502020204030204" pitchFamily="34" charset="0"/>
              </a:rPr>
              <a:t>, CS A,B,C)</a:t>
            </a:r>
          </a:p>
        </p:txBody>
      </p:sp>
      <p:sp>
        <p:nvSpPr>
          <p:cNvPr id="12295" name="CaixaDeTexto 3">
            <a:extLst>
              <a:ext uri="{FF2B5EF4-FFF2-40B4-BE49-F238E27FC236}">
                <a16:creationId xmlns:a16="http://schemas.microsoft.com/office/drawing/2014/main" id="{DD9C046E-AE0C-4EAE-D4B5-11B363CFE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5762" y="4699165"/>
            <a:ext cx="2981325" cy="576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PT" altLang="pt-PT" sz="10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Apoiar a Saúde Reprodutiva, Materna, Neonatal e Infantil, rumo a um </a:t>
            </a:r>
            <a:r>
              <a:rPr lang="pt-PT" altLang="pt-PT" sz="105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Universal de Cobertura de Saúde</a:t>
            </a:r>
            <a:r>
              <a:rPr lang="pt-PT" altLang="pt-PT" sz="105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Guiné-Bissau</a:t>
            </a:r>
          </a:p>
        </p:txBody>
      </p:sp>
      <p:sp>
        <p:nvSpPr>
          <p:cNvPr id="19464" name="Text Box 2">
            <a:extLst>
              <a:ext uri="{FF2B5EF4-FFF2-40B4-BE49-F238E27FC236}">
                <a16:creationId xmlns:a16="http://schemas.microsoft.com/office/drawing/2014/main" id="{AEE94F9D-0203-B74E-38D7-1DA90EA74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856" y="2965108"/>
            <a:ext cx="2751138" cy="322262"/>
          </a:xfrm>
          <a:prstGeom prst="rect">
            <a:avLst/>
          </a:prstGeom>
          <a:solidFill>
            <a:srgbClr val="000066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pt-PT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*PIMI II</a:t>
            </a:r>
          </a:p>
        </p:txBody>
      </p:sp>
      <p:sp>
        <p:nvSpPr>
          <p:cNvPr id="19465" name="Text Box 2">
            <a:extLst>
              <a:ext uri="{FF2B5EF4-FFF2-40B4-BE49-F238E27FC236}">
                <a16:creationId xmlns:a16="http://schemas.microsoft.com/office/drawing/2014/main" id="{4DB01EAE-37A9-ABCF-8769-104A50B7A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856" y="4244123"/>
            <a:ext cx="2751138" cy="323850"/>
          </a:xfrm>
          <a:prstGeom prst="rect">
            <a:avLst/>
          </a:prstGeom>
          <a:solidFill>
            <a:srgbClr val="000066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pt-PT" altLang="pt-PT" sz="1500" b="1" dirty="0">
                <a:solidFill>
                  <a:srgbClr val="FFFFFF"/>
                </a:solidFill>
                <a:latin typeface="Calibri" panose="020F0502020204030204" pitchFamily="34" charset="0"/>
              </a:rPr>
              <a:t>*PIMI III</a:t>
            </a:r>
          </a:p>
        </p:txBody>
      </p:sp>
      <p:pic>
        <p:nvPicPr>
          <p:cNvPr id="19466" name="Imagem 1">
            <a:extLst>
              <a:ext uri="{FF2B5EF4-FFF2-40B4-BE49-F238E27FC236}">
                <a16:creationId xmlns:a16="http://schemas.microsoft.com/office/drawing/2014/main" id="{54E8D5EA-7BB6-D521-FE30-51B63B2DE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56" y="5394966"/>
            <a:ext cx="4264025" cy="638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883683E-B464-2B80-E77C-644A01694B8A}"/>
              </a:ext>
            </a:extLst>
          </p:cNvPr>
          <p:cNvSpPr txBox="1"/>
          <p:nvPr/>
        </p:nvSpPr>
        <p:spPr>
          <a:xfrm>
            <a:off x="9572284" y="6245225"/>
            <a:ext cx="1582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pt-PT" sz="14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www.imvf.org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ixaDeTexto 10">
            <a:extLst>
              <a:ext uri="{FF2B5EF4-FFF2-40B4-BE49-F238E27FC236}">
                <a16:creationId xmlns:a16="http://schemas.microsoft.com/office/drawing/2014/main" id="{24688730-A9B8-3B46-048E-C35EDF6AF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1" y="501423"/>
            <a:ext cx="120630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pt-PT" altLang="pt-PT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Hospitais centrais (Bissau, </a:t>
            </a:r>
            <a:r>
              <a:rPr lang="pt-PT" altLang="pt-PT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n=2</a:t>
            </a:r>
            <a:r>
              <a:rPr lang="pt-PT" altLang="pt-PT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HNSM, HPM, Hospitais Regionais (</a:t>
            </a:r>
            <a:r>
              <a:rPr lang="pt-PT" altLang="pt-PT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 5</a:t>
            </a:r>
            <a:r>
              <a:rPr lang="pt-PT" altLang="pt-PT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  Centros Materno-Infantis (</a:t>
            </a:r>
            <a:r>
              <a:rPr lang="pt-PT" altLang="pt-PT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n=6</a:t>
            </a:r>
            <a:r>
              <a:rPr lang="pt-PT" altLang="pt-PT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pt-PT" altLang="pt-PT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Centros de Saúde: A (</a:t>
            </a:r>
            <a:r>
              <a:rPr lang="pt-PT" altLang="pt-PT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n=3</a:t>
            </a:r>
            <a:r>
              <a:rPr lang="pt-PT" altLang="pt-PT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capacidade cirúrgica); B (</a:t>
            </a:r>
            <a:r>
              <a:rPr lang="pt-PT" altLang="pt-PT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 17</a:t>
            </a:r>
            <a:r>
              <a:rPr lang="pt-PT" altLang="pt-PT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médico/a); C (</a:t>
            </a:r>
            <a:r>
              <a:rPr lang="pt-PT" altLang="pt-PT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n=104 </a:t>
            </a:r>
            <a:r>
              <a:rPr lang="pt-PT" altLang="pt-PT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enfermeiro/a).</a:t>
            </a:r>
          </a:p>
        </p:txBody>
      </p:sp>
      <p:pic>
        <p:nvPicPr>
          <p:cNvPr id="21507" name="Imagem 11">
            <a:extLst>
              <a:ext uri="{FF2B5EF4-FFF2-40B4-BE49-F238E27FC236}">
                <a16:creationId xmlns:a16="http://schemas.microsoft.com/office/drawing/2014/main" id="{C6D9C2AD-01F9-F600-3946-FD7700599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62" y="1214620"/>
            <a:ext cx="8719916" cy="558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40ED4B3-F5B6-FB43-624F-CF59A51F64F8}"/>
              </a:ext>
            </a:extLst>
          </p:cNvPr>
          <p:cNvSpPr/>
          <p:nvPr/>
        </p:nvSpPr>
        <p:spPr>
          <a:xfrm>
            <a:off x="3596734" y="2926029"/>
            <a:ext cx="53975" cy="539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2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9EF563-8087-741E-070A-F7638140E54F}"/>
              </a:ext>
            </a:extLst>
          </p:cNvPr>
          <p:cNvSpPr/>
          <p:nvPr/>
        </p:nvSpPr>
        <p:spPr>
          <a:xfrm>
            <a:off x="8479169" y="2564594"/>
            <a:ext cx="53975" cy="539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100" dirty="0">
                <a:solidFill>
                  <a:srgbClr val="FFFFFF"/>
                </a:solidFill>
                <a:latin typeface="Arial"/>
              </a:rPr>
              <a:t>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AE1C31-525F-FD82-CE4F-CA1875EDF5FE}"/>
              </a:ext>
            </a:extLst>
          </p:cNvPr>
          <p:cNvSpPr/>
          <p:nvPr/>
        </p:nvSpPr>
        <p:spPr>
          <a:xfrm>
            <a:off x="7307797" y="2772602"/>
            <a:ext cx="53975" cy="539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2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4EC7A2-0D09-1242-B217-92575328006E}"/>
              </a:ext>
            </a:extLst>
          </p:cNvPr>
          <p:cNvSpPr/>
          <p:nvPr/>
        </p:nvSpPr>
        <p:spPr>
          <a:xfrm>
            <a:off x="5486779" y="3054741"/>
            <a:ext cx="53975" cy="539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2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87459C-21C1-A9E4-9ECF-340A93ED7D14}"/>
              </a:ext>
            </a:extLst>
          </p:cNvPr>
          <p:cNvSpPr/>
          <p:nvPr/>
        </p:nvSpPr>
        <p:spPr>
          <a:xfrm>
            <a:off x="5585880" y="5159609"/>
            <a:ext cx="53975" cy="539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2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CC014C-3509-6A45-6E44-CE4E887D40F8}"/>
              </a:ext>
            </a:extLst>
          </p:cNvPr>
          <p:cNvSpPr/>
          <p:nvPr/>
        </p:nvSpPr>
        <p:spPr>
          <a:xfrm>
            <a:off x="3259227" y="2351921"/>
            <a:ext cx="53975" cy="539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2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CCF897-2ACF-8687-70A6-2F793CF346E1}"/>
              </a:ext>
            </a:extLst>
          </p:cNvPr>
          <p:cNvSpPr/>
          <p:nvPr/>
        </p:nvSpPr>
        <p:spPr>
          <a:xfrm>
            <a:off x="4028455" y="5028593"/>
            <a:ext cx="53975" cy="539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2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97C5F9E-07AC-94C0-4BD3-06C30070BDEC}"/>
              </a:ext>
            </a:extLst>
          </p:cNvPr>
          <p:cNvSpPr/>
          <p:nvPr/>
        </p:nvSpPr>
        <p:spPr>
          <a:xfrm>
            <a:off x="6333034" y="4364888"/>
            <a:ext cx="53975" cy="5397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2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507C4DD-0D97-6A49-6A28-6AB1698AB049}"/>
              </a:ext>
            </a:extLst>
          </p:cNvPr>
          <p:cNvSpPr/>
          <p:nvPr/>
        </p:nvSpPr>
        <p:spPr>
          <a:xfrm>
            <a:off x="5718176" y="2625726"/>
            <a:ext cx="53975" cy="5397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PT" sz="21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46C79462-CFD8-46DF-A300-7B8601554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1" y="-43985"/>
            <a:ext cx="11843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GUINÉ-BISSAU – RECURSOS – ESTRUTURAS SANITÁRIAS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59">
            <a:extLst>
              <a:ext uri="{FF2B5EF4-FFF2-40B4-BE49-F238E27FC236}">
                <a16:creationId xmlns:a16="http://schemas.microsoft.com/office/drawing/2014/main" id="{0FEA7604-CF59-E5DD-9559-7F21CF6C9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08" y="5236143"/>
            <a:ext cx="156324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pt-PT" altLang="pt-PT" sz="900" dirty="0">
                <a:solidFill>
                  <a:srgbClr val="FFFFFF"/>
                </a:solidFill>
              </a:rPr>
              <a:t>Dados do Banco Mundial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12ED6A54-2220-1BEE-68AB-8FD4C52E8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457905"/>
              </p:ext>
            </p:extLst>
          </p:nvPr>
        </p:nvGraphicFramePr>
        <p:xfrm>
          <a:off x="383808" y="1872343"/>
          <a:ext cx="6274948" cy="3240081"/>
        </p:xfrm>
        <a:graphic>
          <a:graphicData uri="http://schemas.openxmlformats.org/drawingml/2006/table">
            <a:tbl>
              <a:tblPr/>
              <a:tblGrid>
                <a:gridCol w="2194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0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2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1503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INDICADORES DE DESENVOLVIMENTO DA SAÚDE</a:t>
                      </a:r>
                    </a:p>
                  </a:txBody>
                  <a:tcPr marL="68576" marR="68576" marT="34283" marB="34283" anchor="b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World</a:t>
                      </a:r>
                      <a:endParaRPr kumimoji="0" lang="pt-PT" altLang="pt-P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(2021)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altLang="pt-P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76" marR="68576" marT="34283" marB="34283" anchor="b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Guinea</a:t>
                      </a: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-B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(2021)</a:t>
                      </a:r>
                    </a:p>
                  </a:txBody>
                  <a:tcPr marL="68576" marR="68576" marT="34283" marB="34283" anchor="b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Portugal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(2021)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0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Razão de mortalidade, MATERNA (estimativa modelada, 
por 100.000 nados-vivos)</a:t>
                      </a:r>
                      <a:endParaRPr kumimoji="0" lang="pt-PT" altLang="pt-PT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76" marR="68576" marT="34283" marB="34283" anchor="ctr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(2020)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725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(2020)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(2020)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557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Taxa de mortalidade, NEONATAL 
(por 1.000 nascidos vivos)</a:t>
                      </a:r>
                      <a:endParaRPr kumimoji="0" lang="en-GB" altLang="pt-PT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76" marR="68576" marT="34283" marB="34283" anchor="ctr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52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Taxa de mortalidade, INFANTIL 
(por 1.000 nascidos vivos)</a:t>
                      </a:r>
                      <a:endParaRPr kumimoji="0" lang="pt-PT" altLang="pt-PT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76" marR="68576" marT="34283" marB="34283" anchor="ctr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altLang="pt-P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914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Taxa de mortalidade,UNDER-5 
(por 1.000 nascidos vivos)</a:t>
                      </a:r>
                      <a:endParaRPr kumimoji="0" lang="pt-PT" altLang="pt-PT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76" marR="68576" marT="34283" marB="34283" anchor="ctr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8576" marR="68576" marT="34283" marB="34283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D415811-5D3F-5ED9-C265-643D9F15E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005987"/>
              </p:ext>
            </p:extLst>
          </p:nvPr>
        </p:nvGraphicFramePr>
        <p:xfrm>
          <a:off x="383808" y="2917371"/>
          <a:ext cx="6274947" cy="2195053"/>
        </p:xfrm>
        <a:graphic>
          <a:graphicData uri="http://schemas.openxmlformats.org/drawingml/2006/table">
            <a:tbl>
              <a:tblPr/>
              <a:tblGrid>
                <a:gridCol w="2205285">
                  <a:extLst>
                    <a:ext uri="{9D8B030D-6E8A-4147-A177-3AD203B41FA5}">
                      <a16:colId xmlns:a16="http://schemas.microsoft.com/office/drawing/2014/main" val="3576624071"/>
                    </a:ext>
                  </a:extLst>
                </a:gridCol>
                <a:gridCol w="1364007">
                  <a:extLst>
                    <a:ext uri="{9D8B030D-6E8A-4147-A177-3AD203B41FA5}">
                      <a16:colId xmlns:a16="http://schemas.microsoft.com/office/drawing/2014/main" val="602448547"/>
                    </a:ext>
                  </a:extLst>
                </a:gridCol>
                <a:gridCol w="1364008">
                  <a:extLst>
                    <a:ext uri="{9D8B030D-6E8A-4147-A177-3AD203B41FA5}">
                      <a16:colId xmlns:a16="http://schemas.microsoft.com/office/drawing/2014/main" val="3585306773"/>
                    </a:ext>
                  </a:extLst>
                </a:gridCol>
                <a:gridCol w="1341647">
                  <a:extLst>
                    <a:ext uri="{9D8B030D-6E8A-4147-A177-3AD203B41FA5}">
                      <a16:colId xmlns:a16="http://schemas.microsoft.com/office/drawing/2014/main" val="1015027112"/>
                    </a:ext>
                  </a:extLst>
                </a:gridCol>
              </a:tblGrid>
              <a:tr h="570586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Camas hospitalares 
(por 1.000 pessoas)</a:t>
                      </a:r>
                      <a:endParaRPr kumimoji="0" lang="pt-PT" altLang="pt-PT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96" marR="67496" marT="35106" marB="35106" anchor="ctr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(2017)</a:t>
                      </a:r>
                    </a:p>
                  </a:txBody>
                  <a:tcPr marL="67496" marR="67496" marT="35106" marB="35106" anchor="ctr" anchorCtr="1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(2007)</a:t>
                      </a:r>
                    </a:p>
                  </a:txBody>
                  <a:tcPr marL="67496" marR="67496" marT="35106" marB="35106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(2018)</a:t>
                      </a:r>
                    </a:p>
                  </a:txBody>
                  <a:tcPr marL="67496" marR="67496" marT="35106" marB="35106" anchor="ctr" anchorCtr="1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2709590"/>
                  </a:ext>
                </a:extLst>
              </a:tr>
              <a:tr h="50492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Enfermeiro/as e parteiras </a:t>
                      </a:r>
                      <a:r>
                        <a:rPr kumimoji="0" lang="pt-PT" altLang="pt-P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
(por 1.000 pessoas)</a:t>
                      </a:r>
                    </a:p>
                  </a:txBody>
                  <a:tcPr marL="67496" marR="67496" marT="35106" marB="35106" anchor="ctr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(2018)</a:t>
                      </a:r>
                    </a:p>
                  </a:txBody>
                  <a:tcPr marL="67496" marR="67496" marT="35106" marB="35106" anchor="ctr" anchorCtr="1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1.1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altLang="pt-PT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96" marR="67496" marT="35106" marB="35106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(2012)</a:t>
                      </a:r>
                    </a:p>
                  </a:txBody>
                  <a:tcPr marL="67496" marR="67496" marT="35106" marB="35106" anchor="ctr" anchorCtr="1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807349"/>
                  </a:ext>
                </a:extLst>
              </a:tr>
              <a:tr h="65265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Médico/as </a:t>
                      </a:r>
                      <a:r>
                        <a:rPr kumimoji="0" lang="pt-PT" altLang="pt-P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
(por 1.000 pessoas)</a:t>
                      </a:r>
                      <a:endParaRPr kumimoji="0" lang="pt-PT" altLang="pt-PT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96" marR="67496" marT="35106" marB="35106" anchor="ctr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(2018)</a:t>
                      </a:r>
                    </a:p>
                  </a:txBody>
                  <a:tcPr marL="67496" marR="67496" marT="35106" marB="35106" anchor="ctr" anchorCtr="1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0.2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altLang="pt-PT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496" marR="67496" marT="35106" marB="35106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(2019)</a:t>
                      </a:r>
                    </a:p>
                  </a:txBody>
                  <a:tcPr marL="67496" marR="67496" marT="35106" marB="35106" anchor="ctr" anchorCtr="1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72427619"/>
                  </a:ext>
                </a:extLst>
              </a:tr>
              <a:tr h="466889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Partos assistidos por pessoal de saúde qualificado (% do total)</a:t>
                      </a:r>
                    </a:p>
                  </a:txBody>
                  <a:tcPr marL="67496" marR="67496" marT="35106" marB="35106" anchor="ctr" horzOverflow="overflow">
                    <a:lnL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FFFF99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Calibri" panose="020F0502020204030204" pitchFamily="34" charset="0"/>
                        </a:rPr>
                        <a:t>(2019)</a:t>
                      </a:r>
                    </a:p>
                  </a:txBody>
                  <a:tcPr marL="67496" marR="67496" marT="35106" marB="35106" anchor="ctr" anchorCtr="1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6633"/>
                        </a:gs>
                        <a:gs pos="100000">
                          <a:srgbClr val="996633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(2019)</a:t>
                      </a:r>
                    </a:p>
                  </a:txBody>
                  <a:tcPr marL="67496" marR="67496" marT="35106" marB="35106" anchor="ctr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</a:rPr>
                        <a:t>(2020)</a:t>
                      </a:r>
                    </a:p>
                  </a:txBody>
                  <a:tcPr marL="67496" marR="67496" marT="35106" marB="35106" anchor="ctr" anchorCtr="1" horzOverflow="overflow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0000"/>
                        </a:gs>
                        <a:gs pos="100000">
                          <a:srgbClr val="00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29195814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CB6ACF42-2186-5E96-775C-1E7FCEAF4E10}"/>
              </a:ext>
            </a:extLst>
          </p:cNvPr>
          <p:cNvSpPr txBox="1"/>
          <p:nvPr/>
        </p:nvSpPr>
        <p:spPr>
          <a:xfrm>
            <a:off x="6865257" y="2151727"/>
            <a:ext cx="51235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0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pt-PT" altLang="pt-PT" sz="20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PT" altLang="pt-PT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maioria dos profissionais de saúde presta cuidados em Bissau e não tem formação especializada.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pt-PT" altLang="pt-PT" sz="20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pt-PT" altLang="pt-PT" sz="20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6069E2B5-41EB-D062-780A-A4C5BE691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42" y="188914"/>
            <a:ext cx="11843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PT" sz="2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GUINÉ-BISSAU – RECURSOS HUMANOS EM SAÚDE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1_slide">
  <a:themeElements>
    <a:clrScheme name="Personaliz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DD2D6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9DD2D6"/>
      </a:hlink>
      <a:folHlink>
        <a:srgbClr val="99CC00"/>
      </a:folHlink>
    </a:clrScheme>
    <a:fontScheme name="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99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PT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99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PT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delo de apresentação predefinido">
  <a:themeElements>
    <a:clrScheme name="">
      <a:dk1>
        <a:srgbClr val="808080"/>
      </a:dk1>
      <a:lt1>
        <a:srgbClr val="FFFF00"/>
      </a:lt1>
      <a:dk2>
        <a:srgbClr val="000066"/>
      </a:dk2>
      <a:lt2>
        <a:srgbClr val="000000"/>
      </a:lt2>
      <a:accent1>
        <a:srgbClr val="00CC99"/>
      </a:accent1>
      <a:accent2>
        <a:srgbClr val="3333CC"/>
      </a:accent2>
      <a:accent3>
        <a:srgbClr val="AAAAB8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elo de apresentação predefini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altLang="pt-PT" sz="2400" b="1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altLang="pt-PT" sz="2400" b="1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2183</Words>
  <Application>Microsoft Office PowerPoint</Application>
  <PresentationFormat>Ecrã Panorâmico</PresentationFormat>
  <Paragraphs>486</Paragraphs>
  <Slides>24</Slides>
  <Notes>24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dos diapositivos</vt:lpstr>
      </vt:variant>
      <vt:variant>
        <vt:i4>24</vt:i4>
      </vt:variant>
    </vt:vector>
  </HeadingPairs>
  <TitlesOfParts>
    <vt:vector size="35" baseType="lpstr">
      <vt:lpstr>Aller</vt:lpstr>
      <vt:lpstr>Aptos</vt:lpstr>
      <vt:lpstr>Aptos Display</vt:lpstr>
      <vt:lpstr>Arial</vt:lpstr>
      <vt:lpstr>Calibri</vt:lpstr>
      <vt:lpstr>Times New Roman</vt:lpstr>
      <vt:lpstr>Wingdings</vt:lpstr>
      <vt:lpstr>1_slide</vt:lpstr>
      <vt:lpstr>1_Modelo de apresentação predefinido</vt:lpstr>
      <vt:lpstr>Modelo de apresentação predefinido</vt:lpstr>
      <vt:lpstr>Tema do Office</vt:lpstr>
      <vt:lpstr>A IMPORTÂNCIA DA ALIMENTAÇÃO SAUDÁVEL E  OUTRAS ESTRATÉGIAS DE PROMOÇÃO DA SAÚDE  NO ÂMBITO DOS CSP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Abreu Coutinho</dc:creator>
  <cp:lastModifiedBy>Ana Reynolds</cp:lastModifiedBy>
  <cp:revision>248</cp:revision>
  <dcterms:created xsi:type="dcterms:W3CDTF">2022-07-04T17:45:37Z</dcterms:created>
  <dcterms:modified xsi:type="dcterms:W3CDTF">2024-11-21T11:27:21Z</dcterms:modified>
</cp:coreProperties>
</file>