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147480789" r:id="rId5"/>
    <p:sldId id="2147480790" r:id="rId6"/>
    <p:sldId id="2147480822" r:id="rId7"/>
    <p:sldId id="2147480828" r:id="rId8"/>
    <p:sldId id="2147480827" r:id="rId9"/>
    <p:sldId id="2147480829" r:id="rId10"/>
    <p:sldId id="2147480791" r:id="rId11"/>
    <p:sldId id="2147480792" r:id="rId12"/>
    <p:sldId id="2147480823" r:id="rId13"/>
    <p:sldId id="2147480824" r:id="rId14"/>
    <p:sldId id="2147480825" r:id="rId15"/>
    <p:sldId id="2147480797" r:id="rId16"/>
    <p:sldId id="2147480800" r:id="rId17"/>
    <p:sldId id="2147480801" r:id="rId18"/>
    <p:sldId id="2147480832" r:id="rId19"/>
    <p:sldId id="2147480830" r:id="rId20"/>
    <p:sldId id="2147480831" r:id="rId21"/>
    <p:sldId id="2147480810" r:id="rId22"/>
    <p:sldId id="2147480809" r:id="rId23"/>
    <p:sldId id="2147480816" r:id="rId24"/>
    <p:sldId id="2147480834" r:id="rId25"/>
    <p:sldId id="2147480833" r:id="rId26"/>
    <p:sldId id="2147480815" r:id="rId27"/>
    <p:sldId id="2147480818" r:id="rId28"/>
    <p:sldId id="2147480835" r:id="rId29"/>
    <p:sldId id="1744" r:id="rId3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A2440F-4E03-33D3-11D1-2F6A86A390EA}" name="Paul Bonilla" initials="PB" userId="S::paul.bonilla@theglobalfund.org::f725a6ff-1aeb-4948-8944-1bb5efd67797" providerId="AD"/>
  <p188:author id="{338EA060-677F-CE94-60C5-97ACB2A7D2A1}" name="kokr jee" initials="kj" userId="df486ab4a6658cf5" providerId="Windows Live"/>
  <p188:author id="{F2A75CD5-09E7-76F2-0389-CF18F72E9D84}" name="Melisa Roos Rodrigues" initials="MR" userId="S::MelisaRoos.Rodrigues@theglobalfund.org::de48243a-e2b0-4430-84d1-6ef0777699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09EE6"/>
    <a:srgbClr val="FFC6C6"/>
    <a:srgbClr val="FF7474"/>
    <a:srgbClr val="29B95C"/>
    <a:srgbClr val="AAE571"/>
    <a:srgbClr val="F6C3FF"/>
    <a:srgbClr val="C189F7"/>
    <a:srgbClr val="975CCB"/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a Roos Rodrigues" userId="de48243a-e2b0-4430-84d1-6ef077769997" providerId="ADAL" clId="{67193BBF-3D2C-4D39-ACD1-C3E1565BA4D5}"/>
    <pc:docChg chg="modSld sldOrd">
      <pc:chgData name="Melisa Roos Rodrigues" userId="de48243a-e2b0-4430-84d1-6ef077769997" providerId="ADAL" clId="{67193BBF-3D2C-4D39-ACD1-C3E1565BA4D5}" dt="2024-10-21T14:20:38.754" v="2"/>
      <pc:docMkLst>
        <pc:docMk/>
      </pc:docMkLst>
      <pc:sldChg chg="modSp mod ord">
        <pc:chgData name="Melisa Roos Rodrigues" userId="de48243a-e2b0-4430-84d1-6ef077769997" providerId="ADAL" clId="{67193BBF-3D2C-4D39-ACD1-C3E1565BA4D5}" dt="2024-10-21T14:20:38.754" v="2"/>
        <pc:sldMkLst>
          <pc:docMk/>
          <pc:sldMk cId="1067785525" sldId="277"/>
        </pc:sldMkLst>
        <pc:spChg chg="mod">
          <ac:chgData name="Melisa Roos Rodrigues" userId="de48243a-e2b0-4430-84d1-6ef077769997" providerId="ADAL" clId="{67193BBF-3D2C-4D39-ACD1-C3E1565BA4D5}" dt="2024-10-21T14:20:38.754" v="2"/>
          <ac:spMkLst>
            <pc:docMk/>
            <pc:sldMk cId="1067785525" sldId="277"/>
            <ac:spMk id="2" creationId="{2CD951F5-32FE-422F-989C-CD5624FDCA8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Sheila%20Tualufo\Desktop\DNTS\Mapeamento%20de%20doadores%20e%20parceiros%20do%20programa\Doadores%20e%20parceiros%20de%20implementacao%20do%20programa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Folha1!$B$1</c:f>
              <c:strCache>
                <c:ptCount val="1"/>
                <c:pt idx="0">
                  <c:v>Mais baixo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Folha1!$A$2:$A$12</c:f>
              <c:strCache>
                <c:ptCount val="11"/>
                <c:pt idx="0">
                  <c:v>Cidade de Maputo</c:v>
                </c:pt>
                <c:pt idx="1">
                  <c:v>P de Maputo</c:v>
                </c:pt>
                <c:pt idx="2">
                  <c:v>Gaza</c:v>
                </c:pt>
                <c:pt idx="3">
                  <c:v>Inhambane</c:v>
                </c:pt>
                <c:pt idx="4">
                  <c:v>Sofala</c:v>
                </c:pt>
                <c:pt idx="5">
                  <c:v>Manica</c:v>
                </c:pt>
                <c:pt idx="6">
                  <c:v>Tete</c:v>
                </c:pt>
                <c:pt idx="7">
                  <c:v>Zambézia</c:v>
                </c:pt>
                <c:pt idx="8">
                  <c:v>Nampula</c:v>
                </c:pt>
                <c:pt idx="9">
                  <c:v>Cabo Delgado</c:v>
                </c:pt>
                <c:pt idx="10">
                  <c:v>Niassa</c:v>
                </c:pt>
              </c:strCache>
            </c:strRef>
          </c:cat>
          <c:val>
            <c:numRef>
              <c:f>Folha1!$B$2:$B$12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0.6</c:v>
                </c:pt>
                <c:pt idx="3">
                  <c:v>3.2</c:v>
                </c:pt>
                <c:pt idx="4">
                  <c:v>16.899999999999999</c:v>
                </c:pt>
                <c:pt idx="5">
                  <c:v>12.3</c:v>
                </c:pt>
                <c:pt idx="6">
                  <c:v>18.5</c:v>
                </c:pt>
                <c:pt idx="7">
                  <c:v>28.2</c:v>
                </c:pt>
                <c:pt idx="8">
                  <c:v>31.7</c:v>
                </c:pt>
                <c:pt idx="9">
                  <c:v>17.600000000000001</c:v>
                </c:pt>
                <c:pt idx="1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F-4091-A461-B56797813A1C}"/>
            </c:ext>
          </c:extLst>
        </c:ser>
        <c:ser>
          <c:idx val="1"/>
          <c:order val="1"/>
          <c:tx>
            <c:strRef>
              <c:f>Folha1!$C$1</c:f>
              <c:strCache>
                <c:ptCount val="1"/>
                <c:pt idx="0">
                  <c:v>Segundo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Folha1!$A$2:$A$12</c:f>
              <c:strCache>
                <c:ptCount val="11"/>
                <c:pt idx="0">
                  <c:v>Cidade de Maputo</c:v>
                </c:pt>
                <c:pt idx="1">
                  <c:v>P de Maputo</c:v>
                </c:pt>
                <c:pt idx="2">
                  <c:v>Gaza</c:v>
                </c:pt>
                <c:pt idx="3">
                  <c:v>Inhambane</c:v>
                </c:pt>
                <c:pt idx="4">
                  <c:v>Sofala</c:v>
                </c:pt>
                <c:pt idx="5">
                  <c:v>Manica</c:v>
                </c:pt>
                <c:pt idx="6">
                  <c:v>Tete</c:v>
                </c:pt>
                <c:pt idx="7">
                  <c:v>Zambézia</c:v>
                </c:pt>
                <c:pt idx="8">
                  <c:v>Nampula</c:v>
                </c:pt>
                <c:pt idx="9">
                  <c:v>Cabo Delgado</c:v>
                </c:pt>
                <c:pt idx="10">
                  <c:v>Niassa</c:v>
                </c:pt>
              </c:strCache>
            </c:strRef>
          </c:cat>
          <c:val>
            <c:numRef>
              <c:f>Folha1!$C$2:$C$12</c:f>
              <c:numCache>
                <c:formatCode>General</c:formatCode>
                <c:ptCount val="11"/>
                <c:pt idx="0">
                  <c:v>0</c:v>
                </c:pt>
                <c:pt idx="1">
                  <c:v>0.1</c:v>
                </c:pt>
                <c:pt idx="2">
                  <c:v>2.4</c:v>
                </c:pt>
                <c:pt idx="3">
                  <c:v>6.7</c:v>
                </c:pt>
                <c:pt idx="4">
                  <c:v>19.8</c:v>
                </c:pt>
                <c:pt idx="5">
                  <c:v>16.3</c:v>
                </c:pt>
                <c:pt idx="6">
                  <c:v>26.6</c:v>
                </c:pt>
                <c:pt idx="7">
                  <c:v>34</c:v>
                </c:pt>
                <c:pt idx="8">
                  <c:v>23.3</c:v>
                </c:pt>
                <c:pt idx="9">
                  <c:v>24.6</c:v>
                </c:pt>
                <c:pt idx="10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F-4091-A461-B56797813A1C}"/>
            </c:ext>
          </c:extLst>
        </c:ser>
        <c:ser>
          <c:idx val="2"/>
          <c:order val="2"/>
          <c:tx>
            <c:strRef>
              <c:f>Folha1!$D$1</c:f>
              <c:strCache>
                <c:ptCount val="1"/>
                <c:pt idx="0">
                  <c:v>Médio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Folha1!$A$2:$A$12</c:f>
              <c:strCache>
                <c:ptCount val="11"/>
                <c:pt idx="0">
                  <c:v>Cidade de Maputo</c:v>
                </c:pt>
                <c:pt idx="1">
                  <c:v>P de Maputo</c:v>
                </c:pt>
                <c:pt idx="2">
                  <c:v>Gaza</c:v>
                </c:pt>
                <c:pt idx="3">
                  <c:v>Inhambane</c:v>
                </c:pt>
                <c:pt idx="4">
                  <c:v>Sofala</c:v>
                </c:pt>
                <c:pt idx="5">
                  <c:v>Manica</c:v>
                </c:pt>
                <c:pt idx="6">
                  <c:v>Tete</c:v>
                </c:pt>
                <c:pt idx="7">
                  <c:v>Zambézia</c:v>
                </c:pt>
                <c:pt idx="8">
                  <c:v>Nampula</c:v>
                </c:pt>
                <c:pt idx="9">
                  <c:v>Cabo Delgado</c:v>
                </c:pt>
                <c:pt idx="10">
                  <c:v>Niassa</c:v>
                </c:pt>
              </c:strCache>
            </c:strRef>
          </c:cat>
          <c:val>
            <c:numRef>
              <c:f>Folha1!$D$2:$D$12</c:f>
              <c:numCache>
                <c:formatCode>General</c:formatCode>
                <c:ptCount val="11"/>
                <c:pt idx="0">
                  <c:v>0.5</c:v>
                </c:pt>
                <c:pt idx="1">
                  <c:v>6.7</c:v>
                </c:pt>
                <c:pt idx="2">
                  <c:v>24.8</c:v>
                </c:pt>
                <c:pt idx="3">
                  <c:v>35.6</c:v>
                </c:pt>
                <c:pt idx="4">
                  <c:v>20.399999999999999</c:v>
                </c:pt>
                <c:pt idx="5">
                  <c:v>29</c:v>
                </c:pt>
                <c:pt idx="6">
                  <c:v>26.4</c:v>
                </c:pt>
                <c:pt idx="7">
                  <c:v>18.899999999999999</c:v>
                </c:pt>
                <c:pt idx="8">
                  <c:v>16.8</c:v>
                </c:pt>
                <c:pt idx="9">
                  <c:v>21.5</c:v>
                </c:pt>
                <c:pt idx="10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9F-4091-A461-B56797813A1C}"/>
            </c:ext>
          </c:extLst>
        </c:ser>
        <c:ser>
          <c:idx val="3"/>
          <c:order val="3"/>
          <c:tx>
            <c:strRef>
              <c:f>Folha1!$E$1</c:f>
              <c:strCache>
                <c:ptCount val="1"/>
                <c:pt idx="0">
                  <c:v>Quarto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Folha1!$A$2:$A$12</c:f>
              <c:strCache>
                <c:ptCount val="11"/>
                <c:pt idx="0">
                  <c:v>Cidade de Maputo</c:v>
                </c:pt>
                <c:pt idx="1">
                  <c:v>P de Maputo</c:v>
                </c:pt>
                <c:pt idx="2">
                  <c:v>Gaza</c:v>
                </c:pt>
                <c:pt idx="3">
                  <c:v>Inhambane</c:v>
                </c:pt>
                <c:pt idx="4">
                  <c:v>Sofala</c:v>
                </c:pt>
                <c:pt idx="5">
                  <c:v>Manica</c:v>
                </c:pt>
                <c:pt idx="6">
                  <c:v>Tete</c:v>
                </c:pt>
                <c:pt idx="7">
                  <c:v>Zambézia</c:v>
                </c:pt>
                <c:pt idx="8">
                  <c:v>Nampula</c:v>
                </c:pt>
                <c:pt idx="9">
                  <c:v>Cabo Delgado</c:v>
                </c:pt>
                <c:pt idx="10">
                  <c:v>Niassa</c:v>
                </c:pt>
              </c:strCache>
            </c:strRef>
          </c:cat>
          <c:val>
            <c:numRef>
              <c:f>Folha1!$E$2:$E$12</c:f>
              <c:numCache>
                <c:formatCode>General</c:formatCode>
                <c:ptCount val="11"/>
                <c:pt idx="0">
                  <c:v>6.4</c:v>
                </c:pt>
                <c:pt idx="1">
                  <c:v>22.7</c:v>
                </c:pt>
                <c:pt idx="2">
                  <c:v>48.3</c:v>
                </c:pt>
                <c:pt idx="3">
                  <c:v>40.200000000000003</c:v>
                </c:pt>
                <c:pt idx="4">
                  <c:v>14.3</c:v>
                </c:pt>
                <c:pt idx="5">
                  <c:v>25.8</c:v>
                </c:pt>
                <c:pt idx="6">
                  <c:v>15.3</c:v>
                </c:pt>
                <c:pt idx="7">
                  <c:v>12</c:v>
                </c:pt>
                <c:pt idx="8">
                  <c:v>18.8</c:v>
                </c:pt>
                <c:pt idx="9">
                  <c:v>24.8</c:v>
                </c:pt>
                <c:pt idx="10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9F-4091-A461-B56797813A1C}"/>
            </c:ext>
          </c:extLst>
        </c:ser>
        <c:ser>
          <c:idx val="4"/>
          <c:order val="4"/>
          <c:tx>
            <c:strRef>
              <c:f>Folha1!$F$1</c:f>
              <c:strCache>
                <c:ptCount val="1"/>
                <c:pt idx="0">
                  <c:v>Mais elevado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Folha1!$A$2:$A$12</c:f>
              <c:strCache>
                <c:ptCount val="11"/>
                <c:pt idx="0">
                  <c:v>Cidade de Maputo</c:v>
                </c:pt>
                <c:pt idx="1">
                  <c:v>P de Maputo</c:v>
                </c:pt>
                <c:pt idx="2">
                  <c:v>Gaza</c:v>
                </c:pt>
                <c:pt idx="3">
                  <c:v>Inhambane</c:v>
                </c:pt>
                <c:pt idx="4">
                  <c:v>Sofala</c:v>
                </c:pt>
                <c:pt idx="5">
                  <c:v>Manica</c:v>
                </c:pt>
                <c:pt idx="6">
                  <c:v>Tete</c:v>
                </c:pt>
                <c:pt idx="7">
                  <c:v>Zambézia</c:v>
                </c:pt>
                <c:pt idx="8">
                  <c:v>Nampula</c:v>
                </c:pt>
                <c:pt idx="9">
                  <c:v>Cabo Delgado</c:v>
                </c:pt>
                <c:pt idx="10">
                  <c:v>Niassa</c:v>
                </c:pt>
              </c:strCache>
            </c:strRef>
          </c:cat>
          <c:val>
            <c:numRef>
              <c:f>Folha1!$F$2:$F$12</c:f>
              <c:numCache>
                <c:formatCode>General</c:formatCode>
                <c:ptCount val="11"/>
                <c:pt idx="0">
                  <c:v>93.1</c:v>
                </c:pt>
                <c:pt idx="1">
                  <c:v>70.5</c:v>
                </c:pt>
                <c:pt idx="2">
                  <c:v>24</c:v>
                </c:pt>
                <c:pt idx="3">
                  <c:v>14.3</c:v>
                </c:pt>
                <c:pt idx="4">
                  <c:v>28.5</c:v>
                </c:pt>
                <c:pt idx="5">
                  <c:v>16.600000000000001</c:v>
                </c:pt>
                <c:pt idx="6">
                  <c:v>13.2</c:v>
                </c:pt>
                <c:pt idx="7">
                  <c:v>6.9</c:v>
                </c:pt>
                <c:pt idx="8">
                  <c:v>9.4</c:v>
                </c:pt>
                <c:pt idx="9">
                  <c:v>11.5</c:v>
                </c:pt>
                <c:pt idx="10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9F-4091-A461-B56797813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9329023"/>
        <c:axId val="229331423"/>
      </c:barChart>
      <c:catAx>
        <c:axId val="22932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331423"/>
        <c:crosses val="autoZero"/>
        <c:auto val="1"/>
        <c:lblAlgn val="ctr"/>
        <c:lblOffset val="100"/>
        <c:noMultiLvlLbl val="0"/>
      </c:catAx>
      <c:valAx>
        <c:axId val="22933142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329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Nacional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1971356547043"/>
          <c:y val="4.6328025667919784E-2"/>
          <c:w val="0.87329572630772945"/>
          <c:h val="0.82551886056711254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Neonatal_ew!$AO$25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Neonatal_ew!$AP$21:$AW$21</c:f>
              <c:strCache>
                <c:ptCount val="8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  <c:pt idx="5">
                  <c:v>IDS 2022-2023</c:v>
                </c:pt>
                <c:pt idx="7">
                  <c:v>ODS 2030</c:v>
                </c:pt>
              </c:strCache>
            </c:strRef>
          </c:cat>
          <c:val>
            <c:numRef>
              <c:f>Neonatal_ew!$AP$25:$AW$25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A-41BF-AC0D-171669F6A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9"/>
        <c:axId val="1200066344"/>
        <c:axId val="1200073544"/>
      </c:barChart>
      <c:scatterChart>
        <c:scatterStyle val="lineMarker"/>
        <c:varyColors val="0"/>
        <c:ser>
          <c:idx val="0"/>
          <c:order val="0"/>
          <c:tx>
            <c:strRef>
              <c:f>Neonatal_ew!$AO$22</c:f>
              <c:strCache>
                <c:ptCount val="1"/>
                <c:pt idx="0">
                  <c:v>Neonatal</c:v>
                </c:pt>
              </c:strCache>
            </c:strRef>
          </c:tx>
          <c:spPr>
            <a:ln w="19050" cap="rnd">
              <a:solidFill>
                <a:srgbClr val="DDA15E"/>
              </a:solidFill>
              <a:prstDash val="sysDot"/>
              <a:round/>
            </a:ln>
            <a:effectLst/>
          </c:spPr>
          <c:marker>
            <c:symbol val="square"/>
            <c:size val="9"/>
            <c:spPr>
              <a:solidFill>
                <a:srgbClr val="DDA15E"/>
              </a:solidFill>
              <a:ln w="9525">
                <a:noFill/>
              </a:ln>
              <a:effectLst/>
            </c:spPr>
          </c:marker>
          <c:dLbls>
            <c:dLbl>
              <c:idx val="5"/>
              <c:layout>
                <c:manualLayout>
                  <c:x val="-5.3786334009751123E-3"/>
                  <c:y val="-1.6841072870708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1A-41BF-AC0D-171669F6ABE7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1A-41BF-AC0D-171669F6A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Neonatal_ew!$AP$21:$AW$21</c:f>
              <c:strCache>
                <c:ptCount val="8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  <c:pt idx="5">
                  <c:v>IDS 2022-2023</c:v>
                </c:pt>
                <c:pt idx="7">
                  <c:v>ODS 2030</c:v>
                </c:pt>
              </c:strCache>
            </c:strRef>
          </c:xVal>
          <c:yVal>
            <c:numRef>
              <c:f>Neonatal_ew!$AP$22:$AW$22</c:f>
              <c:numCache>
                <c:formatCode>General</c:formatCode>
                <c:ptCount val="8"/>
                <c:pt idx="0">
                  <c:v>54</c:v>
                </c:pt>
                <c:pt idx="1">
                  <c:v>37</c:v>
                </c:pt>
                <c:pt idx="2">
                  <c:v>30</c:v>
                </c:pt>
                <c:pt idx="3">
                  <c:v>23.7</c:v>
                </c:pt>
                <c:pt idx="4">
                  <c:v>22.6</c:v>
                </c:pt>
                <c:pt idx="5">
                  <c:v>24</c:v>
                </c:pt>
                <c:pt idx="7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1A-41BF-AC0D-171669F6ABE7}"/>
            </c:ext>
          </c:extLst>
        </c:ser>
        <c:ser>
          <c:idx val="1"/>
          <c:order val="1"/>
          <c:tx>
            <c:strRef>
              <c:f>Neonatal_ew!$AO$23</c:f>
              <c:strCache>
                <c:ptCount val="1"/>
                <c:pt idx="0">
                  <c:v>Infantil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square"/>
            <c:size val="9"/>
            <c:spPr>
              <a:solidFill>
                <a:srgbClr val="93987C"/>
              </a:solidFill>
              <a:ln w="9525">
                <a:noFill/>
              </a:ln>
              <a:effectLst/>
            </c:spPr>
          </c:marker>
          <c:dPt>
            <c:idx val="4"/>
            <c:marker>
              <c:symbol val="square"/>
              <c:size val="9"/>
              <c:spPr>
                <a:solidFill>
                  <a:srgbClr val="93987C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solidFill>
                  <a:srgbClr val="93987C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1A-41BF-AC0D-171669F6AB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Neonatal_ew!$AP$21:$AW$21</c:f>
              <c:strCache>
                <c:ptCount val="8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  <c:pt idx="5">
                  <c:v>IDS 2022-2023</c:v>
                </c:pt>
                <c:pt idx="7">
                  <c:v>ODS 2030</c:v>
                </c:pt>
              </c:strCache>
            </c:strRef>
          </c:xVal>
          <c:yVal>
            <c:numRef>
              <c:f>Neonatal_ew!$AP$23:$AW$23</c:f>
              <c:numCache>
                <c:formatCode>General</c:formatCode>
                <c:ptCount val="8"/>
                <c:pt idx="0">
                  <c:v>135</c:v>
                </c:pt>
                <c:pt idx="1">
                  <c:v>101</c:v>
                </c:pt>
                <c:pt idx="2">
                  <c:v>64</c:v>
                </c:pt>
                <c:pt idx="3">
                  <c:v>45.8</c:v>
                </c:pt>
                <c:pt idx="4">
                  <c:v>46.2</c:v>
                </c:pt>
                <c:pt idx="5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1A-41BF-AC0D-171669F6ABE7}"/>
            </c:ext>
          </c:extLst>
        </c:ser>
        <c:ser>
          <c:idx val="2"/>
          <c:order val="2"/>
          <c:tx>
            <c:strRef>
              <c:f>Neonatal_ew!$AO$24</c:f>
              <c:strCache>
                <c:ptCount val="1"/>
                <c:pt idx="0">
                  <c:v>Infanto Juvenil</c:v>
                </c:pt>
              </c:strCache>
            </c:strRef>
          </c:tx>
          <c:spPr>
            <a:ln w="19050" cap="rnd">
              <a:solidFill>
                <a:srgbClr val="007868"/>
              </a:solidFill>
              <a:prstDash val="sysDot"/>
              <a:round/>
            </a:ln>
            <a:effectLst/>
          </c:spPr>
          <c:marker>
            <c:symbol val="square"/>
            <c:size val="9"/>
            <c:spPr>
              <a:solidFill>
                <a:srgbClr val="007868"/>
              </a:solidFill>
              <a:ln w="9525">
                <a:noFill/>
              </a:ln>
              <a:effectLst/>
            </c:spPr>
          </c:marker>
          <c:dLbls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1A-41BF-AC0D-171669F6A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Neonatal_ew!$AP$21:$AW$21</c:f>
              <c:strCache>
                <c:ptCount val="8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  <c:pt idx="5">
                  <c:v>IDS 2022-2023</c:v>
                </c:pt>
                <c:pt idx="7">
                  <c:v>ODS 2030</c:v>
                </c:pt>
              </c:strCache>
            </c:strRef>
          </c:xVal>
          <c:yVal>
            <c:numRef>
              <c:f>Neonatal_ew!$AP$24:$AW$24</c:f>
              <c:numCache>
                <c:formatCode>General</c:formatCode>
                <c:ptCount val="8"/>
                <c:pt idx="0">
                  <c:v>201</c:v>
                </c:pt>
                <c:pt idx="1">
                  <c:v>152</c:v>
                </c:pt>
                <c:pt idx="2">
                  <c:v>97</c:v>
                </c:pt>
                <c:pt idx="3">
                  <c:v>80.2</c:v>
                </c:pt>
                <c:pt idx="4">
                  <c:v>79.8</c:v>
                </c:pt>
                <c:pt idx="5">
                  <c:v>60</c:v>
                </c:pt>
                <c:pt idx="7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11A-41BF-AC0D-171669F6A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0066344"/>
        <c:axId val="1200073544"/>
      </c:scatterChart>
      <c:catAx>
        <c:axId val="120006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073544"/>
        <c:crosses val="autoZero"/>
        <c:auto val="1"/>
        <c:lblAlgn val="ctr"/>
        <c:lblOffset val="100"/>
        <c:noMultiLvlLbl val="0"/>
      </c:catAx>
      <c:valAx>
        <c:axId val="1200073544"/>
        <c:scaling>
          <c:orientation val="minMax"/>
          <c:max val="24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sz="1800"/>
                  <a:t>Taxa por 1000 naascidos vivos</a:t>
                </a:r>
              </a:p>
            </c:rich>
          </c:tx>
          <c:layout>
            <c:manualLayout>
              <c:xMode val="edge"/>
              <c:yMode val="edge"/>
              <c:x val="1.9519178349549356E-2"/>
              <c:y val="0.293247475682808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066344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3088945307496979"/>
          <c:y val="0.17083260504857836"/>
          <c:w val="0.53905466898566279"/>
          <c:h val="8.7858403044862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Rácio de Mortalidade Materna (por 100,000 NV)</a:t>
            </a:r>
          </a:p>
          <a:p>
            <a:pPr algn="ctr" rtl="0">
              <a:defRPr/>
            </a:pPr>
            <a:r>
              <a:rPr lang="en-US"/>
              <a:t>em Moçambique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41269129518191"/>
          <c:y val="0.11307398932112893"/>
          <c:w val="0.86282265903445299"/>
          <c:h val="0.65380982991624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Materna!$M$3</c:f>
              <c:strCache>
                <c:ptCount val="1"/>
                <c:pt idx="0">
                  <c:v>Nacional </c:v>
                </c:pt>
              </c:strCache>
            </c:strRef>
          </c:tx>
          <c:spPr>
            <a:solidFill>
              <a:srgbClr val="283618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BC6C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72-45E2-839D-D5AA2D3993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Materna!$N$2:$Y$2</c:f>
              <c:strCache>
                <c:ptCount val="12"/>
                <c:pt idx="0">
                  <c:v>IDS 1997</c:v>
                </c:pt>
                <c:pt idx="1">
                  <c:v>IDS 2003</c:v>
                </c:pt>
                <c:pt idx="2">
                  <c:v>CENSO 2007</c:v>
                </c:pt>
                <c:pt idx="3">
                  <c:v>IDS 2011</c:v>
                </c:pt>
                <c:pt idx="4">
                  <c:v>CENSO 2017</c:v>
                </c:pt>
                <c:pt idx="5">
                  <c:v>COMSA 2019</c:v>
                </c:pt>
                <c:pt idx="6">
                  <c:v>COMSA 2020</c:v>
                </c:pt>
                <c:pt idx="7">
                  <c:v>SIS-COVE 2021</c:v>
                </c:pt>
                <c:pt idx="8">
                  <c:v>SIS-COVE 2022</c:v>
                </c:pt>
                <c:pt idx="9">
                  <c:v>IDS 2022-2023</c:v>
                </c:pt>
                <c:pt idx="11">
                  <c:v>ODS 2030</c:v>
                </c:pt>
              </c:strCache>
            </c:strRef>
          </c:cat>
          <c:val>
            <c:numRef>
              <c:f>Materna!$N$3:$Y$3</c:f>
              <c:numCache>
                <c:formatCode>General</c:formatCode>
                <c:ptCount val="12"/>
                <c:pt idx="0">
                  <c:v>690</c:v>
                </c:pt>
                <c:pt idx="1">
                  <c:v>469</c:v>
                </c:pt>
                <c:pt idx="2">
                  <c:v>500.1</c:v>
                </c:pt>
                <c:pt idx="3">
                  <c:v>408</c:v>
                </c:pt>
                <c:pt idx="4" formatCode="0.0">
                  <c:v>451.6</c:v>
                </c:pt>
                <c:pt idx="5">
                  <c:v>381</c:v>
                </c:pt>
                <c:pt idx="6">
                  <c:v>376.4</c:v>
                </c:pt>
                <c:pt idx="7" formatCode="0.0">
                  <c:v>330.3329</c:v>
                </c:pt>
                <c:pt idx="8" formatCode="0.0">
                  <c:v>262.5523</c:v>
                </c:pt>
                <c:pt idx="9">
                  <c:v>233</c:v>
                </c:pt>
                <c:pt idx="1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2-45E2-839D-D5AA2D3993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5"/>
        <c:overlap val="-27"/>
        <c:axId val="791429528"/>
        <c:axId val="791426576"/>
      </c:barChart>
      <c:catAx>
        <c:axId val="79142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426576"/>
        <c:crosses val="autoZero"/>
        <c:auto val="1"/>
        <c:lblAlgn val="ctr"/>
        <c:lblOffset val="100"/>
        <c:noMultiLvlLbl val="0"/>
      </c:catAx>
      <c:valAx>
        <c:axId val="791426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/>
                  <a:t>Racio de mortalidade materna</a:t>
                </a:r>
              </a:p>
            </c:rich>
          </c:tx>
          <c:layout>
            <c:manualLayout>
              <c:xMode val="edge"/>
              <c:yMode val="edge"/>
              <c:x val="4.6571648874953299E-3"/>
              <c:y val="0.233613338378469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42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5-54 anos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COD_Precosse!$F$28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rgbClr val="F2A857"/>
            </a:solidFill>
            <a:ln>
              <a:noFill/>
            </a:ln>
            <a:effectLst/>
          </c:spPr>
          <c:invertIfNegative val="0"/>
          <c:cat>
            <c:strRef>
              <c:f>COD_Precosse!$B$29:$B$42</c:f>
              <c:strCache>
                <c:ptCount val="14"/>
                <c:pt idx="0">
                  <c:v>HIV (37002)</c:v>
                </c:pt>
                <c:pt idx="1">
                  <c:v>Trauma (25731)</c:v>
                </c:pt>
                <c:pt idx="2">
                  <c:v>Cancro (12974)</c:v>
                </c:pt>
                <c:pt idx="3">
                  <c:v>Materna (10328)</c:v>
                </c:pt>
                <c:pt idx="4">
                  <c:v>Pneumonia (9966)</c:v>
                </c:pt>
                <c:pt idx="5">
                  <c:v>Diarreia (8154)</c:v>
                </c:pt>
                <c:pt idx="6">
                  <c:v>Malária (6559)</c:v>
                </c:pt>
                <c:pt idx="7">
                  <c:v>Tuberculose (6450)</c:v>
                </c:pt>
                <c:pt idx="8">
                  <c:v>Doenças cardiovasculares (6378)</c:v>
                </c:pt>
                <c:pt idx="9">
                  <c:v>Abdome agudo (6016)</c:v>
                </c:pt>
                <c:pt idx="10">
                  <c:v>Doença cardíaca aguda (4892)</c:v>
                </c:pt>
                <c:pt idx="11">
                  <c:v>Meningite e encefalite (942)</c:v>
                </c:pt>
                <c:pt idx="12">
                  <c:v>Outras infecções (21092)</c:v>
                </c:pt>
                <c:pt idx="13">
                  <c:v>Outras (13083)</c:v>
                </c:pt>
              </c:strCache>
            </c:strRef>
          </c:cat>
          <c:val>
            <c:numRef>
              <c:f>COD_Precosse!$F$29:$F$42</c:f>
              <c:numCache>
                <c:formatCode>0%</c:formatCode>
                <c:ptCount val="14"/>
                <c:pt idx="0">
                  <c:v>0.26752175904718278</c:v>
                </c:pt>
                <c:pt idx="1">
                  <c:v>9.7114063215758134E-2</c:v>
                </c:pt>
                <c:pt idx="2">
                  <c:v>8.3371507100320666E-2</c:v>
                </c:pt>
                <c:pt idx="3">
                  <c:v>0.13055428309665598</c:v>
                </c:pt>
                <c:pt idx="4">
                  <c:v>4.6724690792487401E-2</c:v>
                </c:pt>
                <c:pt idx="5">
                  <c:v>4.5808520384791572E-2</c:v>
                </c:pt>
                <c:pt idx="6">
                  <c:v>4.1227668346312411E-2</c:v>
                </c:pt>
                <c:pt idx="7">
                  <c:v>3.1149793861658268E-2</c:v>
                </c:pt>
                <c:pt idx="8">
                  <c:v>3.1607879065506182E-2</c:v>
                </c:pt>
                <c:pt idx="9">
                  <c:v>2.3362345396243701E-2</c:v>
                </c:pt>
                <c:pt idx="10">
                  <c:v>1.4200641319285386E-2</c:v>
                </c:pt>
                <c:pt idx="11">
                  <c:v>5.0389372423270727E-3</c:v>
                </c:pt>
                <c:pt idx="12">
                  <c:v>0.10810810810810811</c:v>
                </c:pt>
                <c:pt idx="13">
                  <c:v>7.4209803023362345E-2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8-4463-B14B-C18B7DDD9559}"/>
            </c:ext>
          </c:extLst>
        </c:ser>
        <c:ser>
          <c:idx val="1"/>
          <c:order val="1"/>
          <c:tx>
            <c:strRef>
              <c:f>COD_Precosse!$G$28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B6579"/>
            </a:solidFill>
            <a:ln>
              <a:noFill/>
            </a:ln>
            <a:effectLst/>
          </c:spPr>
          <c:invertIfNegative val="0"/>
          <c:cat>
            <c:strRef>
              <c:f>COD_Precosse!$B$29:$B$42</c:f>
              <c:strCache>
                <c:ptCount val="14"/>
                <c:pt idx="0">
                  <c:v>HIV (37002)</c:v>
                </c:pt>
                <c:pt idx="1">
                  <c:v>Trauma (25731)</c:v>
                </c:pt>
                <c:pt idx="2">
                  <c:v>Cancro (12974)</c:v>
                </c:pt>
                <c:pt idx="3">
                  <c:v>Materna (10328)</c:v>
                </c:pt>
                <c:pt idx="4">
                  <c:v>Pneumonia (9966)</c:v>
                </c:pt>
                <c:pt idx="5">
                  <c:v>Diarreia (8154)</c:v>
                </c:pt>
                <c:pt idx="6">
                  <c:v>Malária (6559)</c:v>
                </c:pt>
                <c:pt idx="7">
                  <c:v>Tuberculose (6450)</c:v>
                </c:pt>
                <c:pt idx="8">
                  <c:v>Doenças cardiovasculares (6378)</c:v>
                </c:pt>
                <c:pt idx="9">
                  <c:v>Abdome agudo (6016)</c:v>
                </c:pt>
                <c:pt idx="10">
                  <c:v>Doença cardíaca aguda (4892)</c:v>
                </c:pt>
                <c:pt idx="11">
                  <c:v>Meningite e encefalite (942)</c:v>
                </c:pt>
                <c:pt idx="12">
                  <c:v>Outras infecções (21092)</c:v>
                </c:pt>
                <c:pt idx="13">
                  <c:v>Outras (13083)</c:v>
                </c:pt>
              </c:strCache>
            </c:strRef>
          </c:cat>
          <c:val>
            <c:numRef>
              <c:f>COD_Precosse!$G$29:$G$42</c:f>
              <c:numCache>
                <c:formatCode>0%</c:formatCode>
                <c:ptCount val="14"/>
                <c:pt idx="0">
                  <c:v>0.17508012820512819</c:v>
                </c:pt>
                <c:pt idx="1">
                  <c:v>0.19951923076923078</c:v>
                </c:pt>
                <c:pt idx="2">
                  <c:v>7.0512820512820512E-2</c:v>
                </c:pt>
                <c:pt idx="4">
                  <c:v>6.9310897435897439E-2</c:v>
                </c:pt>
                <c:pt idx="5">
                  <c:v>5.0080128205128208E-2</c:v>
                </c:pt>
                <c:pt idx="6">
                  <c:v>3.6458333333333336E-2</c:v>
                </c:pt>
                <c:pt idx="7">
                  <c:v>4.4070512820512824E-2</c:v>
                </c:pt>
                <c:pt idx="8">
                  <c:v>4.2868589743589744E-2</c:v>
                </c:pt>
                <c:pt idx="9">
                  <c:v>4.6073717948717952E-2</c:v>
                </c:pt>
                <c:pt idx="10">
                  <c:v>4.1666666666666664E-2</c:v>
                </c:pt>
                <c:pt idx="11">
                  <c:v>6.0096153846153849E-3</c:v>
                </c:pt>
                <c:pt idx="12">
                  <c:v>0.13862179487179488</c:v>
                </c:pt>
                <c:pt idx="13">
                  <c:v>7.9727564102564097E-2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8-4463-B14B-C18B7DDD9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1526999944"/>
        <c:axId val="1527006424"/>
      </c:barChart>
      <c:catAx>
        <c:axId val="152699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006424"/>
        <c:crosses val="autoZero"/>
        <c:auto val="1"/>
        <c:lblAlgn val="ctr"/>
        <c:lblOffset val="100"/>
        <c:noMultiLvlLbl val="0"/>
      </c:catAx>
      <c:valAx>
        <c:axId val="152700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99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BBE0E3"/>
      </a:solidFill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Sheet4!$E$2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Sheet4!$D$3:$D$6</c:f>
              <c:strCache>
                <c:ptCount val="4"/>
                <c:pt idx="0">
                  <c:v>Diagnóstico/manejo de doenças respiratórias crónicas</c:v>
                </c:pt>
                <c:pt idx="1">
                  <c:v>Diagnóstico/manejo de doenças cardiovasculares</c:v>
                </c:pt>
                <c:pt idx="2">
                  <c:v>Diagnóstico de cancro do colo do útero</c:v>
                </c:pt>
                <c:pt idx="3">
                  <c:v>Diagnóstico/manejo de diabetes</c:v>
                </c:pt>
              </c:strCache>
            </c:strRef>
          </c:cat>
          <c:val>
            <c:numRef>
              <c:f>Sheet4!$E$3:$E$6</c:f>
              <c:numCache>
                <c:formatCode>0%</c:formatCode>
                <c:ptCount val="4"/>
                <c:pt idx="0">
                  <c:v>0.61</c:v>
                </c:pt>
                <c:pt idx="1">
                  <c:v>0.53</c:v>
                </c:pt>
                <c:pt idx="2">
                  <c:v>0.44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E-49C3-968A-55FC83F1D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6077039"/>
        <c:axId val="194774063"/>
      </c:barChart>
      <c:catAx>
        <c:axId val="196077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74063"/>
        <c:crosses val="autoZero"/>
        <c:auto val="1"/>
        <c:lblAlgn val="ctr"/>
        <c:lblOffset val="100"/>
        <c:noMultiLvlLbl val="0"/>
      </c:catAx>
      <c:valAx>
        <c:axId val="194774063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77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Sheet3!$D$5</c:f>
              <c:strCache>
                <c:ptCount val="1"/>
                <c:pt idx="0">
                  <c:v>Índice de prontidão 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Sheet3!$E$4:$H$4</c:f>
              <c:strCache>
                <c:ptCount val="4"/>
                <c:pt idx="0">
                  <c:v>Cancro do colo do útero</c:v>
                </c:pt>
                <c:pt idx="1">
                  <c:v>Doenças respiratórias crónicas</c:v>
                </c:pt>
                <c:pt idx="2">
                  <c:v>Doença cardiovascular</c:v>
                </c:pt>
                <c:pt idx="3">
                  <c:v>Diabetes mellitus</c:v>
                </c:pt>
              </c:strCache>
            </c:strRef>
          </c:cat>
          <c:val>
            <c:numRef>
              <c:f>Sheet3!$E$5:$H$5</c:f>
              <c:numCache>
                <c:formatCode>0%</c:formatCode>
                <c:ptCount val="4"/>
                <c:pt idx="0">
                  <c:v>0.72</c:v>
                </c:pt>
                <c:pt idx="1">
                  <c:v>0.32</c:v>
                </c:pt>
                <c:pt idx="2">
                  <c:v>0.42</c:v>
                </c:pt>
                <c:pt idx="3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4-49E6-96A6-4F87A248E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6079039"/>
        <c:axId val="197223695"/>
      </c:barChart>
      <c:catAx>
        <c:axId val="196079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223695"/>
        <c:crosses val="autoZero"/>
        <c:auto val="1"/>
        <c:lblAlgn val="ctr"/>
        <c:lblOffset val="100"/>
        <c:noMultiLvlLbl val="0"/>
      </c:catAx>
      <c:valAx>
        <c:axId val="19722369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7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600"/>
              <a:t>Crescimento</a:t>
            </a:r>
            <a:r>
              <a:rPr lang="pt-PT" sz="1600" baseline="0"/>
              <a:t> da Força de trabalho em 5 anos</a:t>
            </a:r>
            <a:endParaRPr lang="pt-PT" sz="1600"/>
          </a:p>
        </c:rich>
      </c:tx>
      <c:layout>
        <c:manualLayout>
          <c:xMode val="edge"/>
          <c:yMode val="edge"/>
          <c:x val="0.11519708924149903"/>
          <c:y val="5.4875052776344344E-2"/>
        </c:manualLayout>
      </c:layout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481803778572163E-2"/>
          <c:y val="0.14537969339104373"/>
          <c:w val="0.75751259995371223"/>
          <c:h val="0.6702104527592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Sheet4!$B$27</c:f>
              <c:strCache>
                <c:ptCount val="1"/>
                <c:pt idx="0">
                  <c:v>Linha de 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Sheet4!$A$28:$A$39</c:f>
              <c:strCache>
                <c:ptCount val="12"/>
                <c:pt idx="0">
                  <c:v># APS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# Cumulativo 2024</c:v>
                </c:pt>
                <c:pt idx="7">
                  <c:v># Cumulativo 2025</c:v>
                </c:pt>
                <c:pt idx="8">
                  <c:v># Cumulativo 2026</c:v>
                </c:pt>
                <c:pt idx="9">
                  <c:v># Cumulativo 2027</c:v>
                </c:pt>
                <c:pt idx="10">
                  <c:v># Cumulativo 2028</c:v>
                </c:pt>
                <c:pt idx="11">
                  <c:v>Projecção 5 anos </c:v>
                </c:pt>
              </c:strCache>
            </c:strRef>
          </c:cat>
          <c:val>
            <c:numRef>
              <c:f>Sheet4!$B$28:$B$39</c:f>
              <c:numCache>
                <c:formatCode>General</c:formatCode>
                <c:ptCount val="12"/>
                <c:pt idx="0" formatCode="_(* #,##0_);_(* \(#,##0\);_(* &quot;-&quot;??_);_(@_)">
                  <c:v>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A6-4C3D-9015-A41AC7D777AD}"/>
            </c:ext>
          </c:extLst>
        </c:ser>
        <c:ser>
          <c:idx val="1"/>
          <c:order val="1"/>
          <c:tx>
            <c:strRef>
              <c:f>Sheet4!$C$27</c:f>
              <c:strCache>
                <c:ptCount val="1"/>
                <c:pt idx="0">
                  <c:v>Formação Inicial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31800" dist="50800" dir="9000000" sx="110000" sy="110000" algn="ctr" rotWithShape="0">
                <a:srgbClr val="000000">
                  <a:alpha val="4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6.06673407482307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A6-4C3D-9015-A41AC7D777A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A6-4C3D-9015-A41AC7D777AD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A6-4C3D-9015-A41AC7D777AD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A6-4C3D-9015-A41AC7D777AD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A6-4C3D-9015-A41AC7D777AD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A6-4C3D-9015-A41AC7D777AD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A6-4C3D-9015-A41AC7D777AD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A6-4C3D-9015-A41AC7D777AD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A6-4C3D-9015-A41AC7D777AD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A6-4C3D-9015-A41AC7D777AD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Sheet4!$A$28:$A$39</c:f>
              <c:strCache>
                <c:ptCount val="12"/>
                <c:pt idx="0">
                  <c:v># APS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# Cumulativo 2024</c:v>
                </c:pt>
                <c:pt idx="7">
                  <c:v># Cumulativo 2025</c:v>
                </c:pt>
                <c:pt idx="8">
                  <c:v># Cumulativo 2026</c:v>
                </c:pt>
                <c:pt idx="9">
                  <c:v># Cumulativo 2027</c:v>
                </c:pt>
                <c:pt idx="10">
                  <c:v># Cumulativo 2028</c:v>
                </c:pt>
                <c:pt idx="11">
                  <c:v>Projecção 5 anos </c:v>
                </c:pt>
              </c:strCache>
            </c:strRef>
          </c:cat>
          <c:val>
            <c:numRef>
              <c:f>Sheet4!$C$28:$C$39</c:f>
              <c:numCache>
                <c:formatCode>_(* #,##0_);_(* \(#,##0\);_(* "-"??_);_(@_)</c:formatCode>
                <c:ptCount val="12"/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1000</c:v>
                </c:pt>
                <c:pt idx="6">
                  <c:v>9496</c:v>
                </c:pt>
                <c:pt idx="7">
                  <c:v>10496</c:v>
                </c:pt>
                <c:pt idx="8">
                  <c:v>11496</c:v>
                </c:pt>
                <c:pt idx="9">
                  <c:v>12496</c:v>
                </c:pt>
                <c:pt idx="10">
                  <c:v>13496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2A6-4C3D-9015-A41AC7D777AD}"/>
            </c:ext>
          </c:extLst>
        </c:ser>
        <c:ser>
          <c:idx val="2"/>
          <c:order val="2"/>
          <c:tx>
            <c:strRef>
              <c:f>Sheet4!$D$27</c:f>
              <c:strCache>
                <c:ptCount val="1"/>
                <c:pt idx="0">
                  <c:v>Requalificação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8.0889787664307385E-3"/>
                  <c:y val="7.8392932537634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2A6-4C3D-9015-A41AC7D777AD}"/>
                </c:ext>
              </c:extLst>
            </c:dLbl>
            <c:dLbl>
              <c:idx val="2"/>
              <c:layout>
                <c:manualLayout>
                  <c:x val="6.06673407482305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A6-4C3D-9015-A41AC7D777AD}"/>
                </c:ext>
              </c:extLst>
            </c:dLbl>
            <c:dLbl>
              <c:idx val="3"/>
              <c:layout>
                <c:manualLayout>
                  <c:x val="8.0889787664307003E-3"/>
                  <c:y val="-3.91964662688181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A6-4C3D-9015-A41AC7D777AD}"/>
                </c:ext>
              </c:extLst>
            </c:dLbl>
            <c:dLbl>
              <c:idx val="4"/>
              <c:layout>
                <c:manualLayout>
                  <c:x val="8.08897876643073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A6-4C3D-9015-A41AC7D777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b" anchorCtr="0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Sheet4!$A$28:$A$39</c:f>
              <c:strCache>
                <c:ptCount val="12"/>
                <c:pt idx="0">
                  <c:v># APS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# Cumulativo 2024</c:v>
                </c:pt>
                <c:pt idx="7">
                  <c:v># Cumulativo 2025</c:v>
                </c:pt>
                <c:pt idx="8">
                  <c:v># Cumulativo 2026</c:v>
                </c:pt>
                <c:pt idx="9">
                  <c:v># Cumulativo 2027</c:v>
                </c:pt>
                <c:pt idx="10">
                  <c:v># Cumulativo 2028</c:v>
                </c:pt>
                <c:pt idx="11">
                  <c:v>Projecção 5 anos </c:v>
                </c:pt>
              </c:strCache>
            </c:strRef>
          </c:cat>
          <c:val>
            <c:numRef>
              <c:f>Sheet4!$D$28:$D$39</c:f>
              <c:numCache>
                <c:formatCode>_(* #,##0_);_(* \(#,##0\);_(* "-"??_);_(@_)</c:formatCode>
                <c:ptCount val="12"/>
                <c:pt idx="1">
                  <c:v>1332</c:v>
                </c:pt>
                <c:pt idx="2">
                  <c:v>1223</c:v>
                </c:pt>
                <c:pt idx="3">
                  <c:v>721</c:v>
                </c:pt>
                <c:pt idx="4">
                  <c:v>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2A6-4C3D-9015-A41AC7D777AD}"/>
            </c:ext>
          </c:extLst>
        </c:ser>
        <c:ser>
          <c:idx val="3"/>
          <c:order val="3"/>
          <c:tx>
            <c:strRef>
              <c:f>Sheet4!$E$27</c:f>
              <c:strCache>
                <c:ptCount val="1"/>
                <c:pt idx="0">
                  <c:v># Projecção (5 anos)
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Sheet4!$A$28:$A$39</c:f>
              <c:strCache>
                <c:ptCount val="12"/>
                <c:pt idx="0">
                  <c:v># APS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# Cumulativo 2024</c:v>
                </c:pt>
                <c:pt idx="7">
                  <c:v># Cumulativo 2025</c:v>
                </c:pt>
                <c:pt idx="8">
                  <c:v># Cumulativo 2026</c:v>
                </c:pt>
                <c:pt idx="9">
                  <c:v># Cumulativo 2027</c:v>
                </c:pt>
                <c:pt idx="10">
                  <c:v># Cumulativo 2028</c:v>
                </c:pt>
                <c:pt idx="11">
                  <c:v>Projecção 5 anos </c:v>
                </c:pt>
              </c:strCache>
            </c:strRef>
          </c:cat>
          <c:val>
            <c:numRef>
              <c:f>Sheet4!$E$28:$E$39</c:f>
              <c:numCache>
                <c:formatCode>General</c:formatCode>
                <c:ptCount val="12"/>
                <c:pt idx="11" formatCode="_(* #,##0_);_(* \(#,##0\);_(* &quot;-&quot;??_);_(@_)">
                  <c:v>14500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2A6-4C3D-9015-A41AC7D77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26"/>
        <c:axId val="300845056"/>
        <c:axId val="300845448"/>
      </c:barChart>
      <c:catAx>
        <c:axId val="30084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845448"/>
        <c:crosses val="autoZero"/>
        <c:auto val="1"/>
        <c:lblAlgn val="ctr"/>
        <c:lblOffset val="100"/>
        <c:noMultiLvlLbl val="0"/>
      </c:catAx>
      <c:valAx>
        <c:axId val="300845448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84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6208532078950639"/>
          <c:y val="0.26825729869045561"/>
          <c:w val="0.1311134220311285"/>
          <c:h val="0.54284941601401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10.png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10.png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7E9FD-F3B4-449F-B478-3B852B3F96DB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D3E83E2-D4B2-46AC-A61F-6E922DE0EF54}">
      <dgm:prSet custT="1"/>
      <dgm:spPr/>
      <dgm:t>
        <a:bodyPr/>
        <a:lstStyle/>
        <a:p>
          <a:r>
            <a:rPr lang="en-GB" sz="2000" dirty="0"/>
            <a:t>48% da </a:t>
          </a:r>
          <a:r>
            <a:rPr lang="en-GB" sz="2000" dirty="0" err="1"/>
            <a:t>população</a:t>
          </a:r>
          <a:r>
            <a:rPr lang="en-GB" sz="2000" dirty="0"/>
            <a:t> </a:t>
          </a:r>
          <a:r>
            <a:rPr lang="en-GB" sz="2000" dirty="0" err="1"/>
            <a:t>tem</a:t>
          </a:r>
          <a:r>
            <a:rPr lang="en-GB" sz="2000" dirty="0"/>
            <a:t> </a:t>
          </a:r>
          <a:r>
            <a:rPr lang="en-GB" sz="2000" dirty="0" err="1"/>
            <a:t>menos</a:t>
          </a:r>
          <a:r>
            <a:rPr lang="en-GB" sz="2000" dirty="0"/>
            <a:t> de 15 </a:t>
          </a:r>
          <a:r>
            <a:rPr lang="en-GB" sz="2000" dirty="0" err="1"/>
            <a:t>anos</a:t>
          </a:r>
          <a:endParaRPr lang="en-US" sz="2000" dirty="0"/>
        </a:p>
      </dgm:t>
    </dgm:pt>
    <dgm:pt modelId="{1E1D7E00-5A0A-45B4-B730-F7250F2BC468}" type="parTrans" cxnId="{17605CB7-DD42-4E14-BF05-6678E827C7C4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C7B9537B-1474-40CC-8A68-CF72C18D33A5}" type="sibTrans" cxnId="{17605CB7-DD42-4E14-BF05-6678E827C7C4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BCEBC2B1-A056-4D83-B731-9F065B88B171}">
      <dgm:prSet custT="1"/>
      <dgm:spPr/>
      <dgm:t>
        <a:bodyPr/>
        <a:lstStyle/>
        <a:p>
          <a:r>
            <a:rPr lang="en-GB" sz="2000" dirty="0"/>
            <a:t>36% dos AF </a:t>
          </a:r>
          <a:r>
            <a:rPr lang="en-GB" sz="2000" dirty="0" err="1"/>
            <a:t>têm</a:t>
          </a:r>
          <a:r>
            <a:rPr lang="en-GB" sz="2000" dirty="0"/>
            <a:t> </a:t>
          </a:r>
          <a:r>
            <a:rPr lang="en-GB" sz="2000" dirty="0" err="1"/>
            <a:t>uma</a:t>
          </a:r>
          <a:r>
            <a:rPr lang="en-GB" sz="2000" dirty="0"/>
            <a:t> </a:t>
          </a:r>
          <a:r>
            <a:rPr lang="en-GB" sz="2000" dirty="0" err="1"/>
            <a:t>criança</a:t>
          </a:r>
          <a:r>
            <a:rPr lang="en-GB" sz="2000" dirty="0"/>
            <a:t> </a:t>
          </a:r>
          <a:r>
            <a:rPr lang="en-GB" sz="2000" dirty="0" err="1"/>
            <a:t>menor</a:t>
          </a:r>
          <a:r>
            <a:rPr lang="en-GB" sz="2000" dirty="0"/>
            <a:t> de 18 </a:t>
          </a:r>
          <a:r>
            <a:rPr lang="en-GB" sz="2000" dirty="0" err="1"/>
            <a:t>anos</a:t>
          </a:r>
          <a:r>
            <a:rPr lang="en-GB" sz="2000" dirty="0"/>
            <a:t> que é </a:t>
          </a:r>
          <a:r>
            <a:rPr lang="en-GB" sz="2000" dirty="0" err="1"/>
            <a:t>órfã</a:t>
          </a:r>
          <a:r>
            <a:rPr lang="en-GB" sz="2000" dirty="0"/>
            <a:t> </a:t>
          </a:r>
          <a:r>
            <a:rPr lang="en-GB" sz="2000" dirty="0" err="1"/>
            <a:t>ou</a:t>
          </a:r>
          <a:r>
            <a:rPr lang="en-GB" sz="2000" dirty="0"/>
            <a:t> </a:t>
          </a:r>
          <a:r>
            <a:rPr lang="en-GB" sz="2000" dirty="0" err="1"/>
            <a:t>não</a:t>
          </a:r>
          <a:r>
            <a:rPr lang="en-GB" sz="2000" dirty="0"/>
            <a:t> </a:t>
          </a:r>
          <a:r>
            <a:rPr lang="en-GB" sz="2000" dirty="0" err="1"/>
            <a:t>vive</a:t>
          </a:r>
          <a:r>
            <a:rPr lang="en-GB" sz="2000" dirty="0"/>
            <a:t> com </a:t>
          </a:r>
          <a:r>
            <a:rPr lang="en-GB" sz="2000" dirty="0" err="1"/>
            <a:t>os</a:t>
          </a:r>
          <a:r>
            <a:rPr lang="en-GB" sz="2000" dirty="0"/>
            <a:t> </a:t>
          </a:r>
          <a:r>
            <a:rPr lang="en-GB" sz="2000" dirty="0" err="1"/>
            <a:t>pais</a:t>
          </a:r>
          <a:r>
            <a:rPr lang="en-GB" sz="2000" dirty="0"/>
            <a:t> </a:t>
          </a:r>
          <a:r>
            <a:rPr lang="en-GB" sz="2000" dirty="0" err="1"/>
            <a:t>biológicos</a:t>
          </a:r>
          <a:endParaRPr lang="en-US" sz="2000" dirty="0"/>
        </a:p>
      </dgm:t>
    </dgm:pt>
    <dgm:pt modelId="{095E1DDA-4657-4A23-ACBA-8304B67F28F3}" type="parTrans" cxnId="{90C4DDDC-7704-45AC-9848-EC86F4E8BA5D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36B5EDE8-5325-414D-938C-13669F34BEEC}" type="sibTrans" cxnId="{90C4DDDC-7704-45AC-9848-EC86F4E8BA5D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FCC01701-6548-43D3-9958-9DBF8E6C8D2A}">
      <dgm:prSet custT="1"/>
      <dgm:spPr/>
      <dgm:t>
        <a:bodyPr/>
        <a:lstStyle/>
        <a:p>
          <a:r>
            <a:rPr lang="en-GB" sz="2000" dirty="0"/>
            <a:t>31% das </a:t>
          </a:r>
          <a:r>
            <a:rPr lang="en-GB" sz="2000" dirty="0" err="1"/>
            <a:t>crianças</a:t>
          </a:r>
          <a:r>
            <a:rPr lang="en-GB" sz="2000" dirty="0"/>
            <a:t> com 5 </a:t>
          </a:r>
          <a:r>
            <a:rPr lang="en-GB" sz="2000" dirty="0" err="1"/>
            <a:t>anos</a:t>
          </a:r>
          <a:r>
            <a:rPr lang="en-GB" sz="2000" dirty="0"/>
            <a:t> de </a:t>
          </a:r>
          <a:r>
            <a:rPr lang="en-GB" sz="2000" dirty="0" err="1"/>
            <a:t>idade</a:t>
          </a:r>
          <a:r>
            <a:rPr lang="en-GB" sz="2000" dirty="0"/>
            <a:t> </a:t>
          </a:r>
          <a:r>
            <a:rPr lang="en-GB" sz="2000" dirty="0" err="1"/>
            <a:t>estão</a:t>
          </a:r>
          <a:r>
            <a:rPr lang="en-GB" sz="2000" dirty="0"/>
            <a:t> </a:t>
          </a:r>
          <a:r>
            <a:rPr lang="en-GB" sz="2000" dirty="0" err="1"/>
            <a:t>registadas</a:t>
          </a:r>
          <a:r>
            <a:rPr lang="en-GB" sz="2000" dirty="0"/>
            <a:t> </a:t>
          </a:r>
          <a:r>
            <a:rPr lang="en-GB" sz="2000" dirty="0" err="1"/>
            <a:t>na</a:t>
          </a:r>
          <a:r>
            <a:rPr lang="en-GB" sz="2000" dirty="0"/>
            <a:t> </a:t>
          </a:r>
          <a:r>
            <a:rPr lang="en-GB" sz="2000" dirty="0" err="1"/>
            <a:t>autoridade</a:t>
          </a:r>
          <a:r>
            <a:rPr lang="en-GB" sz="2000" dirty="0"/>
            <a:t> de </a:t>
          </a:r>
          <a:r>
            <a:rPr lang="en-GB" sz="2000" dirty="0" err="1"/>
            <a:t>registo</a:t>
          </a:r>
          <a:r>
            <a:rPr lang="en-GB" sz="2000" dirty="0"/>
            <a:t> civil</a:t>
          </a:r>
          <a:endParaRPr lang="en-US" sz="2000" dirty="0"/>
        </a:p>
      </dgm:t>
    </dgm:pt>
    <dgm:pt modelId="{6AD375A9-0916-4E3F-8B29-4EDDA669D94D}" type="parTrans" cxnId="{D9E83A0B-D749-4318-ACE8-806127F34767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70E18307-999E-48C8-91F2-61FEB2C1029F}" type="sibTrans" cxnId="{D9E83A0B-D749-4318-ACE8-806127F34767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EDCB2458-0F36-4FA4-ADAA-E02F8EAEC95B}">
      <dgm:prSet custT="1"/>
      <dgm:spPr/>
      <dgm:t>
        <a:bodyPr/>
        <a:lstStyle/>
        <a:p>
          <a:r>
            <a:rPr lang="en-GB" sz="2000" dirty="0"/>
            <a:t>28% das </a:t>
          </a:r>
          <a:r>
            <a:rPr lang="en-GB" sz="2000" dirty="0" err="1"/>
            <a:t>mulheres</a:t>
          </a:r>
          <a:r>
            <a:rPr lang="en-GB" sz="2000" dirty="0"/>
            <a:t> e 11% dos </a:t>
          </a:r>
          <a:r>
            <a:rPr lang="en-GB" sz="2000" dirty="0" err="1"/>
            <a:t>homens</a:t>
          </a:r>
          <a:r>
            <a:rPr lang="en-GB" sz="2000" dirty="0"/>
            <a:t> </a:t>
          </a:r>
          <a:r>
            <a:rPr lang="en-GB" sz="2000" dirty="0" err="1"/>
            <a:t>não</a:t>
          </a:r>
          <a:r>
            <a:rPr lang="en-GB" sz="2000" dirty="0"/>
            <a:t> </a:t>
          </a:r>
          <a:r>
            <a:rPr lang="en-GB" sz="2000" dirty="0" err="1"/>
            <a:t>têm</a:t>
          </a:r>
          <a:r>
            <a:rPr lang="en-GB" sz="2000" dirty="0"/>
            <a:t> </a:t>
          </a:r>
          <a:r>
            <a:rPr lang="en-GB" sz="2000" dirty="0" err="1"/>
            <a:t>instrução</a:t>
          </a:r>
          <a:endParaRPr lang="en-US" sz="2000" dirty="0"/>
        </a:p>
      </dgm:t>
    </dgm:pt>
    <dgm:pt modelId="{40563192-2365-45F1-933B-ECE853DD2037}" type="parTrans" cxnId="{5F72839F-533F-4AF0-85DF-DA1B5DCE61EC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3628199F-97E2-4C61-9348-709B060D96F2}" type="sibTrans" cxnId="{5F72839F-533F-4AF0-85DF-DA1B5DCE61EC}">
      <dgm:prSet/>
      <dgm:spPr/>
      <dgm:t>
        <a:bodyPr/>
        <a:lstStyle/>
        <a:p>
          <a:endParaRPr lang="en-US" sz="1200">
            <a:solidFill>
              <a:schemeClr val="tx1"/>
            </a:solidFill>
          </a:endParaRPr>
        </a:p>
      </dgm:t>
    </dgm:pt>
    <dgm:pt modelId="{81FDD038-75BC-499B-8252-1B19C5CFB8B0}">
      <dgm:prSet custT="1"/>
      <dgm:spPr/>
      <dgm:t>
        <a:bodyPr/>
        <a:lstStyle/>
        <a:p>
          <a:r>
            <a:rPr lang="en-US" sz="2000" dirty="0"/>
            <a:t>32% dos AF </a:t>
          </a:r>
          <a:r>
            <a:rPr lang="en-US" sz="2000" dirty="0" err="1"/>
            <a:t>são</a:t>
          </a:r>
          <a:r>
            <a:rPr lang="en-US" sz="2000" dirty="0"/>
            <a:t> </a:t>
          </a:r>
          <a:r>
            <a:rPr lang="en-US" sz="2000" dirty="0" err="1"/>
            <a:t>chefiados</a:t>
          </a:r>
          <a:r>
            <a:rPr lang="en-US" sz="2000" dirty="0"/>
            <a:t> </a:t>
          </a:r>
          <a:r>
            <a:rPr lang="en-US" sz="2000" dirty="0" err="1"/>
            <a:t>por</a:t>
          </a:r>
          <a:r>
            <a:rPr lang="en-US" sz="2000" dirty="0"/>
            <a:t> </a:t>
          </a:r>
          <a:r>
            <a:rPr lang="en-US" sz="2000" dirty="0" err="1"/>
            <a:t>mulheres</a:t>
          </a:r>
          <a:endParaRPr lang="en-US" sz="2000" dirty="0"/>
        </a:p>
      </dgm:t>
    </dgm:pt>
    <dgm:pt modelId="{2C3D7E88-9524-421B-BF4B-8A350557B699}" type="parTrans" cxnId="{AAD1369A-FC21-446C-9B95-528613C94BF1}">
      <dgm:prSet/>
      <dgm:spPr/>
      <dgm:t>
        <a:bodyPr/>
        <a:lstStyle/>
        <a:p>
          <a:endParaRPr lang="en-GB" sz="1600"/>
        </a:p>
      </dgm:t>
    </dgm:pt>
    <dgm:pt modelId="{24178D72-AA53-42B6-8720-AA5AEAAF70AE}" type="sibTrans" cxnId="{AAD1369A-FC21-446C-9B95-528613C94BF1}">
      <dgm:prSet/>
      <dgm:spPr/>
      <dgm:t>
        <a:bodyPr/>
        <a:lstStyle/>
        <a:p>
          <a:endParaRPr lang="en-GB" sz="1600"/>
        </a:p>
      </dgm:t>
    </dgm:pt>
    <dgm:pt modelId="{C5A4A5DD-2818-4A01-A2F7-ADCB14649C5A}">
      <dgm:prSet custT="1"/>
      <dgm:spPr/>
      <dgm:t>
        <a:bodyPr/>
        <a:lstStyle/>
        <a:p>
          <a:r>
            <a:rPr lang="en-US" sz="2000" dirty="0"/>
            <a:t>O nº </a:t>
          </a:r>
          <a:r>
            <a:rPr lang="en-US" sz="2000" dirty="0" err="1"/>
            <a:t>médio</a:t>
          </a:r>
          <a:r>
            <a:rPr lang="en-US" sz="2000" dirty="0"/>
            <a:t> de </a:t>
          </a:r>
          <a:r>
            <a:rPr lang="en-US" sz="2000" dirty="0" err="1"/>
            <a:t>membros</a:t>
          </a:r>
          <a:r>
            <a:rPr lang="en-US" sz="2000" dirty="0"/>
            <a:t> no AF é 4.6</a:t>
          </a:r>
        </a:p>
      </dgm:t>
    </dgm:pt>
    <dgm:pt modelId="{8903F820-42F3-4422-B177-28537A20E153}" type="parTrans" cxnId="{14108C29-33E7-497D-9E32-D51933A4DC3B}">
      <dgm:prSet/>
      <dgm:spPr/>
      <dgm:t>
        <a:bodyPr/>
        <a:lstStyle/>
        <a:p>
          <a:endParaRPr lang="en-GB" sz="1600"/>
        </a:p>
      </dgm:t>
    </dgm:pt>
    <dgm:pt modelId="{B8B0EA86-61FB-4ADF-90C0-DA9132EF3E11}" type="sibTrans" cxnId="{14108C29-33E7-497D-9E32-D51933A4DC3B}">
      <dgm:prSet/>
      <dgm:spPr/>
      <dgm:t>
        <a:bodyPr/>
        <a:lstStyle/>
        <a:p>
          <a:endParaRPr lang="en-GB" sz="1600"/>
        </a:p>
      </dgm:t>
    </dgm:pt>
    <dgm:pt modelId="{3B139FF3-5468-4985-B462-A01CAF9B1EDA}" type="pres">
      <dgm:prSet presAssocID="{3127E9FD-F3B4-449F-B478-3B852B3F96D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54105-DF8A-4469-8840-2DFD98923C8C}" type="pres">
      <dgm:prSet presAssocID="{BD3E83E2-D4B2-46AC-A61F-6E922DE0EF54}" presName="composite" presStyleCnt="0"/>
      <dgm:spPr/>
    </dgm:pt>
    <dgm:pt modelId="{045ED86E-D4E2-4689-9D3F-5BFEB7081C3F}" type="pres">
      <dgm:prSet presAssocID="{BD3E83E2-D4B2-46AC-A61F-6E922DE0EF54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ildren outline"/>
        </a:ext>
      </dgm:extLst>
    </dgm:pt>
    <dgm:pt modelId="{2AC26BAE-150E-4127-AE70-4151B9EAD44B}" type="pres">
      <dgm:prSet presAssocID="{BD3E83E2-D4B2-46AC-A61F-6E922DE0EF54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A2895-3EBE-4355-8BDD-398EE7B08BA1}" type="pres">
      <dgm:prSet presAssocID="{C7B9537B-1474-40CC-8A68-CF72C18D33A5}" presName="spacing" presStyleCnt="0"/>
      <dgm:spPr/>
    </dgm:pt>
    <dgm:pt modelId="{A9693DD4-49F3-46FA-A77A-E88F5D01AABD}" type="pres">
      <dgm:prSet presAssocID="{81FDD038-75BC-499B-8252-1B19C5CFB8B0}" presName="composite" presStyleCnt="0"/>
      <dgm:spPr/>
    </dgm:pt>
    <dgm:pt modelId="{85F7D219-B677-42AE-86B4-838DCCB9AE5B}" type="pres">
      <dgm:prSet presAssocID="{81FDD038-75BC-499B-8252-1B19C5CFB8B0}" presName="imgShp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roup of women outline"/>
        </a:ext>
      </dgm:extLst>
    </dgm:pt>
    <dgm:pt modelId="{BC28BFAD-F1D4-4FDB-BCE9-12B6496608BD}" type="pres">
      <dgm:prSet presAssocID="{81FDD038-75BC-499B-8252-1B19C5CFB8B0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F414A-FF5D-492A-9116-3912C49ADF63}" type="pres">
      <dgm:prSet presAssocID="{24178D72-AA53-42B6-8720-AA5AEAAF70AE}" presName="spacing" presStyleCnt="0"/>
      <dgm:spPr/>
    </dgm:pt>
    <dgm:pt modelId="{65F4BB7E-5F04-444E-AC00-FF7CB2A297B7}" type="pres">
      <dgm:prSet presAssocID="{C5A4A5DD-2818-4A01-A2F7-ADCB14649C5A}" presName="composite" presStyleCnt="0"/>
      <dgm:spPr/>
    </dgm:pt>
    <dgm:pt modelId="{EC4355CA-E439-4DED-AC3F-A1BB522D6384}" type="pres">
      <dgm:prSet presAssocID="{C5A4A5DD-2818-4A01-A2F7-ADCB14649C5A}" presName="imgShp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mily with two children outline"/>
        </a:ext>
      </dgm:extLst>
    </dgm:pt>
    <dgm:pt modelId="{3D3A76F2-B73C-43D6-A868-E055456C6C42}" type="pres">
      <dgm:prSet presAssocID="{C5A4A5DD-2818-4A01-A2F7-ADCB14649C5A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79DF1-8787-4E07-914A-A4359CD01116}" type="pres">
      <dgm:prSet presAssocID="{B8B0EA86-61FB-4ADF-90C0-DA9132EF3E11}" presName="spacing" presStyleCnt="0"/>
      <dgm:spPr/>
    </dgm:pt>
    <dgm:pt modelId="{CCEA8491-9C8C-4971-9A1D-6769AA78469D}" type="pres">
      <dgm:prSet presAssocID="{BCEBC2B1-A056-4D83-B731-9F065B88B171}" presName="composite" presStyleCnt="0"/>
      <dgm:spPr/>
    </dgm:pt>
    <dgm:pt modelId="{249AA9F4-FCB9-4B62-AB68-B69813F7C385}" type="pres">
      <dgm:prSet presAssocID="{BCEBC2B1-A056-4D83-B731-9F065B88B171}" presName="imgShp" presStyleLbl="fgImgPlac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ild with balloon outline"/>
        </a:ext>
      </dgm:extLst>
    </dgm:pt>
    <dgm:pt modelId="{9EE4BA27-CD5E-4C90-97A0-865E9C1460FA}" type="pres">
      <dgm:prSet presAssocID="{BCEBC2B1-A056-4D83-B731-9F065B88B171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8B4FC-06C4-4E4E-8FBE-8E4207676D3A}" type="pres">
      <dgm:prSet presAssocID="{36B5EDE8-5325-414D-938C-13669F34BEEC}" presName="spacing" presStyleCnt="0"/>
      <dgm:spPr/>
    </dgm:pt>
    <dgm:pt modelId="{56F355F7-8A7A-47D2-93EF-86D9F9BFB02E}" type="pres">
      <dgm:prSet presAssocID="{FCC01701-6548-43D3-9958-9DBF8E6C8D2A}" presName="composite" presStyleCnt="0"/>
      <dgm:spPr/>
    </dgm:pt>
    <dgm:pt modelId="{35146370-537D-4D43-A1CC-3F48EE6EE82A}" type="pres">
      <dgm:prSet presAssocID="{FCC01701-6548-43D3-9958-9DBF8E6C8D2A}" presName="imgShp" presStyleLbl="fgImgPlac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mployee badge outline"/>
        </a:ext>
      </dgm:extLst>
    </dgm:pt>
    <dgm:pt modelId="{E5FF07E1-0936-4E46-8D0B-937582E78D09}" type="pres">
      <dgm:prSet presAssocID="{FCC01701-6548-43D3-9958-9DBF8E6C8D2A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1B30E-9624-4603-91F5-9E1287F7F07D}" type="pres">
      <dgm:prSet presAssocID="{70E18307-999E-48C8-91F2-61FEB2C1029F}" presName="spacing" presStyleCnt="0"/>
      <dgm:spPr/>
    </dgm:pt>
    <dgm:pt modelId="{9D772C80-2E82-4F9F-9C58-CF220A42E0C1}" type="pres">
      <dgm:prSet presAssocID="{EDCB2458-0F36-4FA4-ADAA-E02F8EAEC95B}" presName="composite" presStyleCnt="0"/>
      <dgm:spPr/>
    </dgm:pt>
    <dgm:pt modelId="{80D80B29-822E-45CB-9DFE-31DA9DAE8C45}" type="pres">
      <dgm:prSet presAssocID="{EDCB2458-0F36-4FA4-ADAA-E02F8EAEC95B}" presName="imgShp" presStyleLbl="fgImgPlac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assroom outline"/>
        </a:ext>
      </dgm:extLst>
    </dgm:pt>
    <dgm:pt modelId="{7998CE4F-79B5-4653-9998-E294FA415F43}" type="pres">
      <dgm:prSet presAssocID="{EDCB2458-0F36-4FA4-ADAA-E02F8EAEC95B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137D0D-868C-4C22-B2F4-2CA78AE88E75}" type="presOf" srcId="{BCEBC2B1-A056-4D83-B731-9F065B88B171}" destId="{9EE4BA27-CD5E-4C90-97A0-865E9C1460FA}" srcOrd="0" destOrd="0" presId="urn:microsoft.com/office/officeart/2005/8/layout/vList3"/>
    <dgm:cxn modelId="{14108C29-33E7-497D-9E32-D51933A4DC3B}" srcId="{3127E9FD-F3B4-449F-B478-3B852B3F96DB}" destId="{C5A4A5DD-2818-4A01-A2F7-ADCB14649C5A}" srcOrd="2" destOrd="0" parTransId="{8903F820-42F3-4422-B177-28537A20E153}" sibTransId="{B8B0EA86-61FB-4ADF-90C0-DA9132EF3E11}"/>
    <dgm:cxn modelId="{7E90C53F-5945-47B7-A18A-5280ED92DD9A}" type="presOf" srcId="{EDCB2458-0F36-4FA4-ADAA-E02F8EAEC95B}" destId="{7998CE4F-79B5-4653-9998-E294FA415F43}" srcOrd="0" destOrd="0" presId="urn:microsoft.com/office/officeart/2005/8/layout/vList3"/>
    <dgm:cxn modelId="{90C4DDDC-7704-45AC-9848-EC86F4E8BA5D}" srcId="{3127E9FD-F3B4-449F-B478-3B852B3F96DB}" destId="{BCEBC2B1-A056-4D83-B731-9F065B88B171}" srcOrd="3" destOrd="0" parTransId="{095E1DDA-4657-4A23-ACBA-8304B67F28F3}" sibTransId="{36B5EDE8-5325-414D-938C-13669F34BEEC}"/>
    <dgm:cxn modelId="{78B4D2F3-9D22-4FD6-9C0E-3E21E0755101}" type="presOf" srcId="{FCC01701-6548-43D3-9958-9DBF8E6C8D2A}" destId="{E5FF07E1-0936-4E46-8D0B-937582E78D09}" srcOrd="0" destOrd="0" presId="urn:microsoft.com/office/officeart/2005/8/layout/vList3"/>
    <dgm:cxn modelId="{5F72839F-533F-4AF0-85DF-DA1B5DCE61EC}" srcId="{3127E9FD-F3B4-449F-B478-3B852B3F96DB}" destId="{EDCB2458-0F36-4FA4-ADAA-E02F8EAEC95B}" srcOrd="5" destOrd="0" parTransId="{40563192-2365-45F1-933B-ECE853DD2037}" sibTransId="{3628199F-97E2-4C61-9348-709B060D96F2}"/>
    <dgm:cxn modelId="{CCD2BEFB-AF05-49E5-ADBC-EF0FD5F33093}" type="presOf" srcId="{C5A4A5DD-2818-4A01-A2F7-ADCB14649C5A}" destId="{3D3A76F2-B73C-43D6-A868-E055456C6C42}" srcOrd="0" destOrd="0" presId="urn:microsoft.com/office/officeart/2005/8/layout/vList3"/>
    <dgm:cxn modelId="{17605CB7-DD42-4E14-BF05-6678E827C7C4}" srcId="{3127E9FD-F3B4-449F-B478-3B852B3F96DB}" destId="{BD3E83E2-D4B2-46AC-A61F-6E922DE0EF54}" srcOrd="0" destOrd="0" parTransId="{1E1D7E00-5A0A-45B4-B730-F7250F2BC468}" sibTransId="{C7B9537B-1474-40CC-8A68-CF72C18D33A5}"/>
    <dgm:cxn modelId="{64C20DFB-212E-454F-9536-65E1BB36A900}" type="presOf" srcId="{BD3E83E2-D4B2-46AC-A61F-6E922DE0EF54}" destId="{2AC26BAE-150E-4127-AE70-4151B9EAD44B}" srcOrd="0" destOrd="0" presId="urn:microsoft.com/office/officeart/2005/8/layout/vList3"/>
    <dgm:cxn modelId="{C537D028-6E47-4EDF-A416-CC54ACBE74C3}" type="presOf" srcId="{81FDD038-75BC-499B-8252-1B19C5CFB8B0}" destId="{BC28BFAD-F1D4-4FDB-BCE9-12B6496608BD}" srcOrd="0" destOrd="0" presId="urn:microsoft.com/office/officeart/2005/8/layout/vList3"/>
    <dgm:cxn modelId="{82976920-D573-4260-8EE3-1DD60D9D2C1A}" type="presOf" srcId="{3127E9FD-F3B4-449F-B478-3B852B3F96DB}" destId="{3B139FF3-5468-4985-B462-A01CAF9B1EDA}" srcOrd="0" destOrd="0" presId="urn:microsoft.com/office/officeart/2005/8/layout/vList3"/>
    <dgm:cxn modelId="{D9E83A0B-D749-4318-ACE8-806127F34767}" srcId="{3127E9FD-F3B4-449F-B478-3B852B3F96DB}" destId="{FCC01701-6548-43D3-9958-9DBF8E6C8D2A}" srcOrd="4" destOrd="0" parTransId="{6AD375A9-0916-4E3F-8B29-4EDDA669D94D}" sibTransId="{70E18307-999E-48C8-91F2-61FEB2C1029F}"/>
    <dgm:cxn modelId="{AAD1369A-FC21-446C-9B95-528613C94BF1}" srcId="{3127E9FD-F3B4-449F-B478-3B852B3F96DB}" destId="{81FDD038-75BC-499B-8252-1B19C5CFB8B0}" srcOrd="1" destOrd="0" parTransId="{2C3D7E88-9524-421B-BF4B-8A350557B699}" sibTransId="{24178D72-AA53-42B6-8720-AA5AEAAF70AE}"/>
    <dgm:cxn modelId="{BE8590A9-CC16-485B-BA42-EAB12739F88F}" type="presParOf" srcId="{3B139FF3-5468-4985-B462-A01CAF9B1EDA}" destId="{DFF54105-DF8A-4469-8840-2DFD98923C8C}" srcOrd="0" destOrd="0" presId="urn:microsoft.com/office/officeart/2005/8/layout/vList3"/>
    <dgm:cxn modelId="{3951E3E4-CD60-4384-BFDB-7782488E21DB}" type="presParOf" srcId="{DFF54105-DF8A-4469-8840-2DFD98923C8C}" destId="{045ED86E-D4E2-4689-9D3F-5BFEB7081C3F}" srcOrd="0" destOrd="0" presId="urn:microsoft.com/office/officeart/2005/8/layout/vList3"/>
    <dgm:cxn modelId="{75FAA066-79EA-4544-836C-207B16D1E5A0}" type="presParOf" srcId="{DFF54105-DF8A-4469-8840-2DFD98923C8C}" destId="{2AC26BAE-150E-4127-AE70-4151B9EAD44B}" srcOrd="1" destOrd="0" presId="urn:microsoft.com/office/officeart/2005/8/layout/vList3"/>
    <dgm:cxn modelId="{7E958793-3F85-4F1A-B2F8-538B97668FA1}" type="presParOf" srcId="{3B139FF3-5468-4985-B462-A01CAF9B1EDA}" destId="{EBCA2895-3EBE-4355-8BDD-398EE7B08BA1}" srcOrd="1" destOrd="0" presId="urn:microsoft.com/office/officeart/2005/8/layout/vList3"/>
    <dgm:cxn modelId="{9C0EDA4F-31BB-41E8-99C5-98B3BDC1872F}" type="presParOf" srcId="{3B139FF3-5468-4985-B462-A01CAF9B1EDA}" destId="{A9693DD4-49F3-46FA-A77A-E88F5D01AABD}" srcOrd="2" destOrd="0" presId="urn:microsoft.com/office/officeart/2005/8/layout/vList3"/>
    <dgm:cxn modelId="{6722B7B6-7D5D-4677-820A-97B17F0AA4AF}" type="presParOf" srcId="{A9693DD4-49F3-46FA-A77A-E88F5D01AABD}" destId="{85F7D219-B677-42AE-86B4-838DCCB9AE5B}" srcOrd="0" destOrd="0" presId="urn:microsoft.com/office/officeart/2005/8/layout/vList3"/>
    <dgm:cxn modelId="{B2A72912-7BC5-4FBA-9384-D184475AA5A6}" type="presParOf" srcId="{A9693DD4-49F3-46FA-A77A-E88F5D01AABD}" destId="{BC28BFAD-F1D4-4FDB-BCE9-12B6496608BD}" srcOrd="1" destOrd="0" presId="urn:microsoft.com/office/officeart/2005/8/layout/vList3"/>
    <dgm:cxn modelId="{88F873D3-89E6-464D-B531-222F04847D62}" type="presParOf" srcId="{3B139FF3-5468-4985-B462-A01CAF9B1EDA}" destId="{FC1F414A-FF5D-492A-9116-3912C49ADF63}" srcOrd="3" destOrd="0" presId="urn:microsoft.com/office/officeart/2005/8/layout/vList3"/>
    <dgm:cxn modelId="{94F2CB14-01DA-4B72-BA32-9AAAB9E33315}" type="presParOf" srcId="{3B139FF3-5468-4985-B462-A01CAF9B1EDA}" destId="{65F4BB7E-5F04-444E-AC00-FF7CB2A297B7}" srcOrd="4" destOrd="0" presId="urn:microsoft.com/office/officeart/2005/8/layout/vList3"/>
    <dgm:cxn modelId="{CBA6404E-9EE6-42D1-A127-41AADE3DEA0E}" type="presParOf" srcId="{65F4BB7E-5F04-444E-AC00-FF7CB2A297B7}" destId="{EC4355CA-E439-4DED-AC3F-A1BB522D6384}" srcOrd="0" destOrd="0" presId="urn:microsoft.com/office/officeart/2005/8/layout/vList3"/>
    <dgm:cxn modelId="{0312D62B-58E3-4B47-A6A6-894881B25128}" type="presParOf" srcId="{65F4BB7E-5F04-444E-AC00-FF7CB2A297B7}" destId="{3D3A76F2-B73C-43D6-A868-E055456C6C42}" srcOrd="1" destOrd="0" presId="urn:microsoft.com/office/officeart/2005/8/layout/vList3"/>
    <dgm:cxn modelId="{3259A21A-C3C8-4EAD-BA50-AEB69C10F645}" type="presParOf" srcId="{3B139FF3-5468-4985-B462-A01CAF9B1EDA}" destId="{4E979DF1-8787-4E07-914A-A4359CD01116}" srcOrd="5" destOrd="0" presId="urn:microsoft.com/office/officeart/2005/8/layout/vList3"/>
    <dgm:cxn modelId="{021CFC3E-01D6-416E-9876-13F9ADEA36C4}" type="presParOf" srcId="{3B139FF3-5468-4985-B462-A01CAF9B1EDA}" destId="{CCEA8491-9C8C-4971-9A1D-6769AA78469D}" srcOrd="6" destOrd="0" presId="urn:microsoft.com/office/officeart/2005/8/layout/vList3"/>
    <dgm:cxn modelId="{C904BCF9-D328-410E-A59D-E0DABFBE8152}" type="presParOf" srcId="{CCEA8491-9C8C-4971-9A1D-6769AA78469D}" destId="{249AA9F4-FCB9-4B62-AB68-B69813F7C385}" srcOrd="0" destOrd="0" presId="urn:microsoft.com/office/officeart/2005/8/layout/vList3"/>
    <dgm:cxn modelId="{8FA95CE5-253D-4B74-A4B8-62D8670618C9}" type="presParOf" srcId="{CCEA8491-9C8C-4971-9A1D-6769AA78469D}" destId="{9EE4BA27-CD5E-4C90-97A0-865E9C1460FA}" srcOrd="1" destOrd="0" presId="urn:microsoft.com/office/officeart/2005/8/layout/vList3"/>
    <dgm:cxn modelId="{93B36D8F-5858-4D73-8307-68F5C46658EE}" type="presParOf" srcId="{3B139FF3-5468-4985-B462-A01CAF9B1EDA}" destId="{D638B4FC-06C4-4E4E-8FBE-8E4207676D3A}" srcOrd="7" destOrd="0" presId="urn:microsoft.com/office/officeart/2005/8/layout/vList3"/>
    <dgm:cxn modelId="{BFF05770-1627-4C87-AB36-25B0066A249F}" type="presParOf" srcId="{3B139FF3-5468-4985-B462-A01CAF9B1EDA}" destId="{56F355F7-8A7A-47D2-93EF-86D9F9BFB02E}" srcOrd="8" destOrd="0" presId="urn:microsoft.com/office/officeart/2005/8/layout/vList3"/>
    <dgm:cxn modelId="{A18DBE06-DBC0-48C8-8EBF-7BDD3F71CB6B}" type="presParOf" srcId="{56F355F7-8A7A-47D2-93EF-86D9F9BFB02E}" destId="{35146370-537D-4D43-A1CC-3F48EE6EE82A}" srcOrd="0" destOrd="0" presId="urn:microsoft.com/office/officeart/2005/8/layout/vList3"/>
    <dgm:cxn modelId="{8CBE9135-F6A2-4908-9651-F19522B03791}" type="presParOf" srcId="{56F355F7-8A7A-47D2-93EF-86D9F9BFB02E}" destId="{E5FF07E1-0936-4E46-8D0B-937582E78D09}" srcOrd="1" destOrd="0" presId="urn:microsoft.com/office/officeart/2005/8/layout/vList3"/>
    <dgm:cxn modelId="{E60A18E3-D377-42CA-93BA-C43FD8587274}" type="presParOf" srcId="{3B139FF3-5468-4985-B462-A01CAF9B1EDA}" destId="{1E81B30E-9624-4603-91F5-9E1287F7F07D}" srcOrd="9" destOrd="0" presId="urn:microsoft.com/office/officeart/2005/8/layout/vList3"/>
    <dgm:cxn modelId="{5F960EF3-3829-4BBB-B997-6FB02D9C230F}" type="presParOf" srcId="{3B139FF3-5468-4985-B462-A01CAF9B1EDA}" destId="{9D772C80-2E82-4F9F-9C58-CF220A42E0C1}" srcOrd="10" destOrd="0" presId="urn:microsoft.com/office/officeart/2005/8/layout/vList3"/>
    <dgm:cxn modelId="{9D64DDC2-74F9-42B5-95A8-4E42DABD04DA}" type="presParOf" srcId="{9D772C80-2E82-4F9F-9C58-CF220A42E0C1}" destId="{80D80B29-822E-45CB-9DFE-31DA9DAE8C45}" srcOrd="0" destOrd="0" presId="urn:microsoft.com/office/officeart/2005/8/layout/vList3"/>
    <dgm:cxn modelId="{17F40EDD-1C55-4852-8493-6591714BFAF8}" type="presParOf" srcId="{9D772C80-2E82-4F9F-9C58-CF220A42E0C1}" destId="{7998CE4F-79B5-4653-9998-E294FA415F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26BAE-150E-4127-AE70-4151B9EAD44B}">
      <dsp:nvSpPr>
        <dsp:cNvPr id="0" name=""/>
        <dsp:cNvSpPr/>
      </dsp:nvSpPr>
      <dsp:spPr>
        <a:xfrm rot="10800000">
          <a:off x="1672234" y="151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48% da </a:t>
          </a:r>
          <a:r>
            <a:rPr lang="en-GB" sz="2000" kern="1200" dirty="0" err="1"/>
            <a:t>população</a:t>
          </a:r>
          <a:r>
            <a:rPr lang="en-GB" sz="2000" kern="1200" dirty="0"/>
            <a:t> </a:t>
          </a:r>
          <a:r>
            <a:rPr lang="en-GB" sz="2000" kern="1200" dirty="0" err="1"/>
            <a:t>tem</a:t>
          </a:r>
          <a:r>
            <a:rPr lang="en-GB" sz="2000" kern="1200" dirty="0"/>
            <a:t> </a:t>
          </a:r>
          <a:r>
            <a:rPr lang="en-GB" sz="2000" kern="1200" dirty="0" err="1"/>
            <a:t>menos</a:t>
          </a:r>
          <a:r>
            <a:rPr lang="en-GB" sz="2000" kern="1200" dirty="0"/>
            <a:t> de 15 </a:t>
          </a:r>
          <a:r>
            <a:rPr lang="en-GB" sz="2000" kern="1200" dirty="0" err="1"/>
            <a:t>anos</a:t>
          </a:r>
          <a:endParaRPr lang="en-US" sz="2000" kern="1200" dirty="0"/>
        </a:p>
      </dsp:txBody>
      <dsp:txXfrm rot="10800000">
        <a:off x="1882468" y="151"/>
        <a:ext cx="5594127" cy="840936"/>
      </dsp:txXfrm>
    </dsp:sp>
    <dsp:sp modelId="{045ED86E-D4E2-4689-9D3F-5BFEB7081C3F}">
      <dsp:nvSpPr>
        <dsp:cNvPr id="0" name=""/>
        <dsp:cNvSpPr/>
      </dsp:nvSpPr>
      <dsp:spPr>
        <a:xfrm>
          <a:off x="1251766" y="151"/>
          <a:ext cx="840936" cy="8409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8BFAD-F1D4-4FDB-BCE9-12B6496608BD}">
      <dsp:nvSpPr>
        <dsp:cNvPr id="0" name=""/>
        <dsp:cNvSpPr/>
      </dsp:nvSpPr>
      <dsp:spPr>
        <a:xfrm rot="10800000">
          <a:off x="1672234" y="1092113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32% dos AF </a:t>
          </a:r>
          <a:r>
            <a:rPr lang="en-US" sz="2000" kern="1200" dirty="0" err="1"/>
            <a:t>são</a:t>
          </a:r>
          <a:r>
            <a:rPr lang="en-US" sz="2000" kern="1200" dirty="0"/>
            <a:t> </a:t>
          </a:r>
          <a:r>
            <a:rPr lang="en-US" sz="2000" kern="1200" dirty="0" err="1"/>
            <a:t>chefiados</a:t>
          </a:r>
          <a:r>
            <a:rPr lang="en-US" sz="2000" kern="1200" dirty="0"/>
            <a:t> </a:t>
          </a:r>
          <a:r>
            <a:rPr lang="en-US" sz="2000" kern="1200" dirty="0" err="1"/>
            <a:t>por</a:t>
          </a:r>
          <a:r>
            <a:rPr lang="en-US" sz="2000" kern="1200" dirty="0"/>
            <a:t> </a:t>
          </a:r>
          <a:r>
            <a:rPr lang="en-US" sz="2000" kern="1200" dirty="0" err="1"/>
            <a:t>mulheres</a:t>
          </a:r>
          <a:endParaRPr lang="en-US" sz="2000" kern="1200" dirty="0"/>
        </a:p>
      </dsp:txBody>
      <dsp:txXfrm rot="10800000">
        <a:off x="1882468" y="1092113"/>
        <a:ext cx="5594127" cy="840936"/>
      </dsp:txXfrm>
    </dsp:sp>
    <dsp:sp modelId="{85F7D219-B677-42AE-86B4-838DCCB9AE5B}">
      <dsp:nvSpPr>
        <dsp:cNvPr id="0" name=""/>
        <dsp:cNvSpPr/>
      </dsp:nvSpPr>
      <dsp:spPr>
        <a:xfrm>
          <a:off x="1251766" y="1092113"/>
          <a:ext cx="840936" cy="8409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A76F2-B73C-43D6-A868-E055456C6C42}">
      <dsp:nvSpPr>
        <dsp:cNvPr id="0" name=""/>
        <dsp:cNvSpPr/>
      </dsp:nvSpPr>
      <dsp:spPr>
        <a:xfrm rot="10800000">
          <a:off x="1672234" y="2184075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 nº </a:t>
          </a:r>
          <a:r>
            <a:rPr lang="en-US" sz="2000" kern="1200" dirty="0" err="1"/>
            <a:t>médio</a:t>
          </a:r>
          <a:r>
            <a:rPr lang="en-US" sz="2000" kern="1200" dirty="0"/>
            <a:t> de </a:t>
          </a:r>
          <a:r>
            <a:rPr lang="en-US" sz="2000" kern="1200" dirty="0" err="1"/>
            <a:t>membros</a:t>
          </a:r>
          <a:r>
            <a:rPr lang="en-US" sz="2000" kern="1200" dirty="0"/>
            <a:t> no AF é 4.6</a:t>
          </a:r>
        </a:p>
      </dsp:txBody>
      <dsp:txXfrm rot="10800000">
        <a:off x="1882468" y="2184075"/>
        <a:ext cx="5594127" cy="840936"/>
      </dsp:txXfrm>
    </dsp:sp>
    <dsp:sp modelId="{EC4355CA-E439-4DED-AC3F-A1BB522D6384}">
      <dsp:nvSpPr>
        <dsp:cNvPr id="0" name=""/>
        <dsp:cNvSpPr/>
      </dsp:nvSpPr>
      <dsp:spPr>
        <a:xfrm>
          <a:off x="1251766" y="2184075"/>
          <a:ext cx="840936" cy="8409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4BA27-CD5E-4C90-97A0-865E9C1460FA}">
      <dsp:nvSpPr>
        <dsp:cNvPr id="0" name=""/>
        <dsp:cNvSpPr/>
      </dsp:nvSpPr>
      <dsp:spPr>
        <a:xfrm rot="10800000">
          <a:off x="1672234" y="3276036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36% dos AF </a:t>
          </a:r>
          <a:r>
            <a:rPr lang="en-GB" sz="2000" kern="1200" dirty="0" err="1"/>
            <a:t>têm</a:t>
          </a:r>
          <a:r>
            <a:rPr lang="en-GB" sz="2000" kern="1200" dirty="0"/>
            <a:t> </a:t>
          </a:r>
          <a:r>
            <a:rPr lang="en-GB" sz="2000" kern="1200" dirty="0" err="1"/>
            <a:t>uma</a:t>
          </a:r>
          <a:r>
            <a:rPr lang="en-GB" sz="2000" kern="1200" dirty="0"/>
            <a:t> </a:t>
          </a:r>
          <a:r>
            <a:rPr lang="en-GB" sz="2000" kern="1200" dirty="0" err="1"/>
            <a:t>criança</a:t>
          </a:r>
          <a:r>
            <a:rPr lang="en-GB" sz="2000" kern="1200" dirty="0"/>
            <a:t> </a:t>
          </a:r>
          <a:r>
            <a:rPr lang="en-GB" sz="2000" kern="1200" dirty="0" err="1"/>
            <a:t>menor</a:t>
          </a:r>
          <a:r>
            <a:rPr lang="en-GB" sz="2000" kern="1200" dirty="0"/>
            <a:t> de 18 </a:t>
          </a:r>
          <a:r>
            <a:rPr lang="en-GB" sz="2000" kern="1200" dirty="0" err="1"/>
            <a:t>anos</a:t>
          </a:r>
          <a:r>
            <a:rPr lang="en-GB" sz="2000" kern="1200" dirty="0"/>
            <a:t> que é </a:t>
          </a:r>
          <a:r>
            <a:rPr lang="en-GB" sz="2000" kern="1200" dirty="0" err="1"/>
            <a:t>órfã</a:t>
          </a:r>
          <a:r>
            <a:rPr lang="en-GB" sz="2000" kern="1200" dirty="0"/>
            <a:t> </a:t>
          </a:r>
          <a:r>
            <a:rPr lang="en-GB" sz="2000" kern="1200" dirty="0" err="1"/>
            <a:t>ou</a:t>
          </a:r>
          <a:r>
            <a:rPr lang="en-GB" sz="2000" kern="1200" dirty="0"/>
            <a:t> </a:t>
          </a:r>
          <a:r>
            <a:rPr lang="en-GB" sz="2000" kern="1200" dirty="0" err="1"/>
            <a:t>não</a:t>
          </a:r>
          <a:r>
            <a:rPr lang="en-GB" sz="2000" kern="1200" dirty="0"/>
            <a:t> </a:t>
          </a:r>
          <a:r>
            <a:rPr lang="en-GB" sz="2000" kern="1200" dirty="0" err="1"/>
            <a:t>vive</a:t>
          </a:r>
          <a:r>
            <a:rPr lang="en-GB" sz="2000" kern="1200" dirty="0"/>
            <a:t> com </a:t>
          </a:r>
          <a:r>
            <a:rPr lang="en-GB" sz="2000" kern="1200" dirty="0" err="1"/>
            <a:t>os</a:t>
          </a:r>
          <a:r>
            <a:rPr lang="en-GB" sz="2000" kern="1200" dirty="0"/>
            <a:t> </a:t>
          </a:r>
          <a:r>
            <a:rPr lang="en-GB" sz="2000" kern="1200" dirty="0" err="1"/>
            <a:t>pais</a:t>
          </a:r>
          <a:r>
            <a:rPr lang="en-GB" sz="2000" kern="1200" dirty="0"/>
            <a:t> </a:t>
          </a:r>
          <a:r>
            <a:rPr lang="en-GB" sz="2000" kern="1200" dirty="0" err="1"/>
            <a:t>biológicos</a:t>
          </a:r>
          <a:endParaRPr lang="en-US" sz="2000" kern="1200" dirty="0"/>
        </a:p>
      </dsp:txBody>
      <dsp:txXfrm rot="10800000">
        <a:off x="1882468" y="3276036"/>
        <a:ext cx="5594127" cy="840936"/>
      </dsp:txXfrm>
    </dsp:sp>
    <dsp:sp modelId="{249AA9F4-FCB9-4B62-AB68-B69813F7C385}">
      <dsp:nvSpPr>
        <dsp:cNvPr id="0" name=""/>
        <dsp:cNvSpPr/>
      </dsp:nvSpPr>
      <dsp:spPr>
        <a:xfrm>
          <a:off x="1251766" y="3276036"/>
          <a:ext cx="840936" cy="84093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F07E1-0936-4E46-8D0B-937582E78D09}">
      <dsp:nvSpPr>
        <dsp:cNvPr id="0" name=""/>
        <dsp:cNvSpPr/>
      </dsp:nvSpPr>
      <dsp:spPr>
        <a:xfrm rot="10800000">
          <a:off x="1672234" y="4367998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31% das </a:t>
          </a:r>
          <a:r>
            <a:rPr lang="en-GB" sz="2000" kern="1200" dirty="0" err="1"/>
            <a:t>crianças</a:t>
          </a:r>
          <a:r>
            <a:rPr lang="en-GB" sz="2000" kern="1200" dirty="0"/>
            <a:t> com 5 </a:t>
          </a:r>
          <a:r>
            <a:rPr lang="en-GB" sz="2000" kern="1200" dirty="0" err="1"/>
            <a:t>anos</a:t>
          </a:r>
          <a:r>
            <a:rPr lang="en-GB" sz="2000" kern="1200" dirty="0"/>
            <a:t> de </a:t>
          </a:r>
          <a:r>
            <a:rPr lang="en-GB" sz="2000" kern="1200" dirty="0" err="1"/>
            <a:t>idade</a:t>
          </a:r>
          <a:r>
            <a:rPr lang="en-GB" sz="2000" kern="1200" dirty="0"/>
            <a:t> </a:t>
          </a:r>
          <a:r>
            <a:rPr lang="en-GB" sz="2000" kern="1200" dirty="0" err="1"/>
            <a:t>estão</a:t>
          </a:r>
          <a:r>
            <a:rPr lang="en-GB" sz="2000" kern="1200" dirty="0"/>
            <a:t> </a:t>
          </a:r>
          <a:r>
            <a:rPr lang="en-GB" sz="2000" kern="1200" dirty="0" err="1"/>
            <a:t>registadas</a:t>
          </a:r>
          <a:r>
            <a:rPr lang="en-GB" sz="2000" kern="1200" dirty="0"/>
            <a:t> </a:t>
          </a:r>
          <a:r>
            <a:rPr lang="en-GB" sz="2000" kern="1200" dirty="0" err="1"/>
            <a:t>na</a:t>
          </a:r>
          <a:r>
            <a:rPr lang="en-GB" sz="2000" kern="1200" dirty="0"/>
            <a:t> </a:t>
          </a:r>
          <a:r>
            <a:rPr lang="en-GB" sz="2000" kern="1200" dirty="0" err="1"/>
            <a:t>autoridade</a:t>
          </a:r>
          <a:r>
            <a:rPr lang="en-GB" sz="2000" kern="1200" dirty="0"/>
            <a:t> de </a:t>
          </a:r>
          <a:r>
            <a:rPr lang="en-GB" sz="2000" kern="1200" dirty="0" err="1"/>
            <a:t>registo</a:t>
          </a:r>
          <a:r>
            <a:rPr lang="en-GB" sz="2000" kern="1200" dirty="0"/>
            <a:t> civil</a:t>
          </a:r>
          <a:endParaRPr lang="en-US" sz="2000" kern="1200" dirty="0"/>
        </a:p>
      </dsp:txBody>
      <dsp:txXfrm rot="10800000">
        <a:off x="1882468" y="4367998"/>
        <a:ext cx="5594127" cy="840936"/>
      </dsp:txXfrm>
    </dsp:sp>
    <dsp:sp modelId="{35146370-537D-4D43-A1CC-3F48EE6EE82A}">
      <dsp:nvSpPr>
        <dsp:cNvPr id="0" name=""/>
        <dsp:cNvSpPr/>
      </dsp:nvSpPr>
      <dsp:spPr>
        <a:xfrm>
          <a:off x="1251766" y="4367998"/>
          <a:ext cx="840936" cy="84093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8CE4F-79B5-4653-9998-E294FA415F43}">
      <dsp:nvSpPr>
        <dsp:cNvPr id="0" name=""/>
        <dsp:cNvSpPr/>
      </dsp:nvSpPr>
      <dsp:spPr>
        <a:xfrm rot="10800000">
          <a:off x="1672234" y="5459960"/>
          <a:ext cx="5804361" cy="8409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82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28% das </a:t>
          </a:r>
          <a:r>
            <a:rPr lang="en-GB" sz="2000" kern="1200" dirty="0" err="1"/>
            <a:t>mulheres</a:t>
          </a:r>
          <a:r>
            <a:rPr lang="en-GB" sz="2000" kern="1200" dirty="0"/>
            <a:t> e 11% dos </a:t>
          </a:r>
          <a:r>
            <a:rPr lang="en-GB" sz="2000" kern="1200" dirty="0" err="1"/>
            <a:t>homens</a:t>
          </a:r>
          <a:r>
            <a:rPr lang="en-GB" sz="2000" kern="1200" dirty="0"/>
            <a:t> </a:t>
          </a:r>
          <a:r>
            <a:rPr lang="en-GB" sz="2000" kern="1200" dirty="0" err="1"/>
            <a:t>não</a:t>
          </a:r>
          <a:r>
            <a:rPr lang="en-GB" sz="2000" kern="1200" dirty="0"/>
            <a:t> </a:t>
          </a:r>
          <a:r>
            <a:rPr lang="en-GB" sz="2000" kern="1200" dirty="0" err="1"/>
            <a:t>têm</a:t>
          </a:r>
          <a:r>
            <a:rPr lang="en-GB" sz="2000" kern="1200" dirty="0"/>
            <a:t> </a:t>
          </a:r>
          <a:r>
            <a:rPr lang="en-GB" sz="2000" kern="1200" dirty="0" err="1"/>
            <a:t>instrução</a:t>
          </a:r>
          <a:endParaRPr lang="en-US" sz="2000" kern="1200" dirty="0"/>
        </a:p>
      </dsp:txBody>
      <dsp:txXfrm rot="10800000">
        <a:off x="1882468" y="5459960"/>
        <a:ext cx="5594127" cy="840936"/>
      </dsp:txXfrm>
    </dsp:sp>
    <dsp:sp modelId="{80D80B29-822E-45CB-9DFE-31DA9DAE8C45}">
      <dsp:nvSpPr>
        <dsp:cNvPr id="0" name=""/>
        <dsp:cNvSpPr/>
      </dsp:nvSpPr>
      <dsp:spPr>
        <a:xfrm>
          <a:off x="1251766" y="5459960"/>
          <a:ext cx="840936" cy="840936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0.71244</cdr:x>
      <cdr:y>0.89195</cdr:y>
    </cdr:from>
    <cdr:to>
      <cdr:x>1</cdr:x>
      <cdr:y>0.96787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BFA4A506-A2D5-31EB-5B6C-13F51981F943}"/>
            </a:ext>
          </a:extLst>
        </cdr:cNvPr>
        <cdr:cNvSpPr txBox="1"/>
      </cdr:nvSpPr>
      <cdr:spPr>
        <a:xfrm xmlns:a="http://schemas.openxmlformats.org/drawingml/2006/main">
          <a:off x="7744793" y="3977548"/>
          <a:ext cx="312600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x-non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PT" sz="1600" dirty="0" smtClean="0"/>
            <a:t>INS, 2023</a:t>
          </a:r>
          <a:endParaRPr lang="en-US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0.87304</cdr:x>
      <cdr:y>0.80777</cdr:y>
    </cdr:from>
    <cdr:to>
      <cdr:x>0.89558</cdr:x>
      <cdr:y>0.84486</cdr:y>
    </cdr:to>
    <cdr:sp macro="" textlink="">
      <cdr:nvSpPr>
        <cdr:cNvPr id="2" name="Oval 1"/>
        <cdr:cNvSpPr/>
      </cdr:nvSpPr>
      <cdr:spPr>
        <a:xfrm xmlns:a="http://schemas.openxmlformats.org/drawingml/2006/main">
          <a:off x="9781412" y="4450466"/>
          <a:ext cx="252472" cy="204325"/>
        </a:xfrm>
        <a:prstGeom xmlns:a="http://schemas.openxmlformats.org/drawingml/2006/main" prst="ellipse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9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77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66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54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43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131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320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509" algn="l" defTabSz="914377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t-PT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DAA7D-C44D-4A21-B338-46867CA6A3DC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F5B47-6331-44C0-9802-87FAC9C25C0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168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/>
              <a:t>Moçambique</a:t>
            </a:r>
            <a:r>
              <a:rPr lang="en-US" sz="1000" dirty="0"/>
              <a:t> </a:t>
            </a:r>
            <a:r>
              <a:rPr lang="pt-PT" sz="1000" dirty="0"/>
              <a:t>é </a:t>
            </a:r>
            <a:r>
              <a:rPr lang="en-US" sz="1000" dirty="0" err="1"/>
              <a:t>considerado</a:t>
            </a:r>
            <a:r>
              <a:rPr lang="en-US" sz="1000" dirty="0"/>
              <a:t> um dos </a:t>
            </a:r>
            <a:r>
              <a:rPr lang="en-US" sz="1000" dirty="0" err="1"/>
              <a:t>países</a:t>
            </a:r>
            <a:r>
              <a:rPr lang="en-US" sz="1000" dirty="0"/>
              <a:t> ‘’champions’’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região</a:t>
            </a:r>
            <a:r>
              <a:rPr lang="en-US" sz="1000" dirty="0"/>
              <a:t> Africana para </a:t>
            </a:r>
            <a:r>
              <a:rPr lang="en-US" sz="1000" dirty="0" err="1"/>
              <a:t>implementar</a:t>
            </a:r>
            <a:r>
              <a:rPr lang="en-US" sz="1000" dirty="0"/>
              <a:t> um Sistema de </a:t>
            </a:r>
            <a:r>
              <a:rPr lang="en-US" sz="1000" dirty="0" err="1"/>
              <a:t>Saúde</a:t>
            </a:r>
            <a:r>
              <a:rPr lang="en-US" sz="1000" dirty="0"/>
              <a:t> </a:t>
            </a:r>
            <a:r>
              <a:rPr lang="en-US" sz="1000" dirty="0" err="1"/>
              <a:t>mais</a:t>
            </a:r>
            <a:r>
              <a:rPr lang="en-US" sz="1000" dirty="0"/>
              <a:t> </a:t>
            </a:r>
            <a:r>
              <a:rPr lang="en-US" sz="1000" dirty="0" err="1"/>
              <a:t>próximo</a:t>
            </a:r>
            <a:r>
              <a:rPr lang="en-US" sz="1000" dirty="0"/>
              <a:t> das </a:t>
            </a:r>
            <a:r>
              <a:rPr lang="en-US" sz="1000" dirty="0" err="1"/>
              <a:t>comunidades</a:t>
            </a:r>
            <a:r>
              <a:rPr lang="en-US" sz="1000" dirty="0"/>
              <a:t> e </a:t>
            </a:r>
            <a:r>
              <a:rPr lang="en-US" sz="1000" dirty="0" err="1"/>
              <a:t>comprometido</a:t>
            </a:r>
            <a:r>
              <a:rPr lang="en-US" sz="1000" dirty="0"/>
              <a:t> com a agenda de 2 </a:t>
            </a:r>
            <a:r>
              <a:rPr lang="en-US" sz="1000" dirty="0" err="1"/>
              <a:t>milhões</a:t>
            </a:r>
            <a:r>
              <a:rPr lang="en-US" sz="1000" dirty="0"/>
              <a:t> de </a:t>
            </a:r>
            <a:r>
              <a:rPr lang="en-US" sz="1000" dirty="0" err="1"/>
              <a:t>trabalhadores</a:t>
            </a:r>
            <a:r>
              <a:rPr lang="en-US" sz="1000" dirty="0"/>
              <a:t> </a:t>
            </a:r>
            <a:r>
              <a:rPr lang="en-US" sz="1000" dirty="0" err="1"/>
              <a:t>comunitários</a:t>
            </a:r>
            <a:r>
              <a:rPr lang="en-US" sz="1000" dirty="0"/>
              <a:t> </a:t>
            </a:r>
            <a:r>
              <a:rPr lang="en-US" sz="1000" dirty="0" err="1"/>
              <a:t>em</a:t>
            </a:r>
            <a:r>
              <a:rPr lang="en-US" sz="1000" dirty="0"/>
              <a:t> Saúde para a </a:t>
            </a:r>
            <a:r>
              <a:rPr lang="en-US" sz="1000" dirty="0" err="1"/>
              <a:t>região</a:t>
            </a:r>
            <a:r>
              <a:rPr lang="en-US" sz="1000" dirty="0"/>
              <a:t> Africana.</a:t>
            </a:r>
          </a:p>
          <a:p>
            <a:r>
              <a:rPr lang="en-US" sz="1000" dirty="0"/>
              <a:t>Na </a:t>
            </a:r>
            <a:r>
              <a:rPr lang="en-US" sz="1000" dirty="0" err="1"/>
              <a:t>Conferência</a:t>
            </a:r>
            <a:r>
              <a:rPr lang="en-US" sz="1000" dirty="0"/>
              <a:t> de </a:t>
            </a:r>
            <a:r>
              <a:rPr lang="en-US" sz="1000" b="1" dirty="0"/>
              <a:t>alto </a:t>
            </a:r>
            <a:r>
              <a:rPr lang="en-US" sz="1000" b="1" dirty="0" err="1"/>
              <a:t>nível</a:t>
            </a:r>
            <a:r>
              <a:rPr lang="en-US" sz="1000" b="1" dirty="0"/>
              <a:t> </a:t>
            </a:r>
            <a:r>
              <a:rPr lang="en-US" sz="1000" dirty="0" err="1"/>
              <a:t>em</a:t>
            </a:r>
            <a:r>
              <a:rPr lang="en-US" sz="1000" dirty="0"/>
              <a:t> </a:t>
            </a:r>
            <a:r>
              <a:rPr lang="en-US" sz="1000" b="1" dirty="0"/>
              <a:t>Addis Ababa. </a:t>
            </a:r>
            <a:r>
              <a:rPr lang="en-US" sz="1000" b="0" dirty="0" err="1"/>
              <a:t>Em</a:t>
            </a:r>
            <a:r>
              <a:rPr lang="en-US" sz="1000" dirty="0"/>
              <a:t> </a:t>
            </a:r>
            <a:r>
              <a:rPr lang="en-US" sz="1000" b="1" dirty="0"/>
              <a:t>Nairobi, </a:t>
            </a:r>
            <a:r>
              <a:rPr lang="en-US" sz="1000" dirty="0" err="1"/>
              <a:t>foi</a:t>
            </a:r>
            <a:r>
              <a:rPr lang="en-US" sz="1000" dirty="0"/>
              <a:t> </a:t>
            </a:r>
            <a:r>
              <a:rPr lang="en-US" sz="1000" dirty="0" err="1"/>
              <a:t>considerado</a:t>
            </a:r>
            <a:r>
              <a:rPr lang="en-US" sz="1000" dirty="0"/>
              <a:t> um dos </a:t>
            </a:r>
            <a:r>
              <a:rPr lang="en-US" sz="1000" dirty="0" err="1"/>
              <a:t>paises</a:t>
            </a:r>
            <a:r>
              <a:rPr lang="en-US" sz="1000" dirty="0"/>
              <a:t> champions para </a:t>
            </a:r>
            <a:r>
              <a:rPr lang="en-US" sz="1000" dirty="0" err="1"/>
              <a:t>atingir</a:t>
            </a:r>
            <a:r>
              <a:rPr lang="en-US" sz="1000" dirty="0"/>
              <a:t> </a:t>
            </a:r>
            <a:r>
              <a:rPr lang="en-US" sz="1000" dirty="0" err="1"/>
              <a:t>objectivos</a:t>
            </a:r>
            <a:r>
              <a:rPr lang="en-US" sz="1000" dirty="0"/>
              <a:t> </a:t>
            </a:r>
            <a:r>
              <a:rPr lang="en-US" sz="1000" dirty="0" err="1"/>
              <a:t>em</a:t>
            </a:r>
            <a:r>
              <a:rPr lang="en-US" sz="1000" dirty="0"/>
              <a:t> Africa.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8F55B-62B2-4351-A02A-4459AA92907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3002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fundação dos CSP</a:t>
            </a:r>
          </a:p>
          <a:p>
            <a:r>
              <a:rPr lang="pt-BR" dirty="0" smtClean="0"/>
              <a:t>Um distrito, um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053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800" b="1" dirty="0"/>
              <a:t>Abordagem integral e contínua</a:t>
            </a:r>
            <a:r>
              <a:rPr lang="pt-PT" sz="800" dirty="0"/>
              <a:t>, ao </a:t>
            </a:r>
            <a:r>
              <a:rPr lang="pt-PT" sz="800" b="1" dirty="0"/>
              <a:t>longo do ciclo de vida</a:t>
            </a:r>
            <a:r>
              <a:rPr lang="pt-PT" sz="800" dirty="0"/>
              <a:t>, definido com base nas seguintes categorias: </a:t>
            </a:r>
          </a:p>
          <a:p>
            <a:r>
              <a:rPr lang="pt-PT" sz="800" b="1" dirty="0"/>
              <a:t>Tipo de serviços</a:t>
            </a:r>
            <a:r>
              <a:rPr lang="pt-PT" sz="800" dirty="0"/>
              <a:t>: (i) promoção da saúde; (ii) prevenção de doenças; (iii) diagnóstico e tratamento; e (iv) reabilitação e cuidados </a:t>
            </a:r>
            <a:r>
              <a:rPr lang="pt-PT" sz="800" dirty="0" smtClean="0"/>
              <a:t>paliativos</a:t>
            </a:r>
          </a:p>
          <a:p>
            <a:r>
              <a:rPr lang="pt-BR" sz="800" dirty="0" smtClean="0"/>
              <a:t>vigilância e resposta aos eventos de saúde pública na comunidade</a:t>
            </a:r>
            <a:endParaRPr lang="pt-PT" sz="800" dirty="0"/>
          </a:p>
          <a:p>
            <a:r>
              <a:rPr lang="pt-PT" b="1" dirty="0"/>
              <a:t>Ciclo de vida </a:t>
            </a:r>
            <a:r>
              <a:rPr lang="pt-PT" dirty="0"/>
              <a:t>– intervenções prioritárias para abordar as principais necessidades para cada faixa etária e género. As </a:t>
            </a:r>
            <a:r>
              <a:rPr lang="pt-PT" b="1" dirty="0"/>
              <a:t>7 faixas etárias </a:t>
            </a:r>
            <a:r>
              <a:rPr lang="pt-PT" dirty="0"/>
              <a:t>definidas incluem o período da (1) gravidez e parto; (2) recém-nascido; (3) crianças menores de 5 anos; (4) idade escolar de 5 a 10 anos; (5) adolescentes e jovens; (6) adultos e (7) pessoas idosas.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50CD6-F728-4AD4-B45D-D5E5096E8770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2688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Plano de Transição</a:t>
            </a:r>
            <a:r>
              <a:rPr lang="pt-PT" dirty="0"/>
              <a:t>: Mecanismos de recrutamento dos ACS e </a:t>
            </a:r>
            <a:r>
              <a:rPr lang="pt-PT" dirty="0" err="1"/>
              <a:t>Activistas</a:t>
            </a:r>
            <a:endParaRPr lang="pt-PT" dirty="0"/>
          </a:p>
          <a:p>
            <a:r>
              <a:rPr lang="pt-PT" dirty="0"/>
              <a:t>ACS: Cumprir com a </a:t>
            </a:r>
            <a:r>
              <a:rPr lang="pt-PT" b="1" dirty="0"/>
              <a:t>responsabilidade do Estado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3780C-8647-4B3D-921D-2E646FABAF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99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OMS: 2,5 APS:1000hab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29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Sistema de Informação baseado nas famílias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Informação pormenorizada que facilita a planificação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/>
              <a:t>Decisões estruturadas em caso de emergências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Diagnóstico precoce</a:t>
            </a:r>
            <a:r>
              <a:rPr lang="pt-BR" sz="1200" b="0" dirty="0"/>
              <a:t> e tratamento oportuno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8F55B-62B2-4351-A02A-4459AA929071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393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CUS é um objetivo intermédio dos CSP no caminho para Sistemas Universais de Saúde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782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Equidade</a:t>
            </a:r>
            <a:r>
              <a:rPr lang="pt-BR" b="0" dirty="0"/>
              <a:t>: Identificação de todas as pessoas que ficam para trás – Urbanas e rurais  pobres, aspectos de género, barreiras culturais</a:t>
            </a:r>
          </a:p>
          <a:p>
            <a:r>
              <a:rPr lang="pt-BR" b="1" dirty="0"/>
              <a:t>Provisão de Serviços</a:t>
            </a:r>
            <a:r>
              <a:rPr lang="pt-BR" dirty="0"/>
              <a:t>: responsabilidade de todos os níveis de atenção e inclusão de modalidades público – privadas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DBE86-B4E9-499D-88FA-6AEC4EE6AE89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989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2625"/>
            <a:ext cx="6103937" cy="34337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7779" y="4348008"/>
            <a:ext cx="5502231" cy="4119164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F7835BD-8B98-438E-B792-5EE7CB56C79F}" type="datetime3">
              <a:rPr lang="en-GB" smtClean="0"/>
              <a:pPr>
                <a:defRPr/>
              </a:pPr>
              <a:t>21 November, 2024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95273" y="8694549"/>
            <a:ext cx="2980911" cy="4576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975DAB6-4027-4E50-AA82-CECEC39BEAC7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445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Para o alcance das metas dos ODS as TMN e TM5 devem acelerar a redução para uma média anual de 1,5 e 5,5 por 1.000 nascidos vivos, respectivamente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868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 Moçambique mantiver a média anual de redução do rácio de mortalidade materna observada nos últimos 5 anos (menos 44 mortes maternas anuais por 100,000 NV), poderá alcançar os ODS em 2030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595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mulheres: HIV e mortalidade materna </a:t>
            </a:r>
            <a:br>
              <a:rPr lang="pt-BR" dirty="0" smtClean="0"/>
            </a:br>
            <a:r>
              <a:rPr lang="pt-BR" dirty="0" smtClean="0"/>
              <a:t>Em homens: Trauma e o HIV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76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OMS, 2023: DNT, 80% de </a:t>
            </a:r>
            <a:r>
              <a:rPr lang="en-GB" dirty="0" err="1" smtClean="0"/>
              <a:t>mortes</a:t>
            </a:r>
            <a:r>
              <a:rPr lang="en-GB" dirty="0" smtClean="0"/>
              <a:t> </a:t>
            </a:r>
            <a:r>
              <a:rPr lang="en-GB" dirty="0" err="1" smtClean="0"/>
              <a:t>prematuras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2316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800" dirty="0" smtClean="0"/>
              <a:t>Conflitos </a:t>
            </a:r>
          </a:p>
          <a:p>
            <a:r>
              <a:rPr lang="pt-BR" sz="800" dirty="0" smtClean="0"/>
              <a:t>Vigilância e Resposta Integrada de Doenças (VRID)</a:t>
            </a:r>
            <a:endParaRPr lang="pt-BR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F5B47-6331-44C0-9802-87FAC9C25C03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11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AU_Template" type="title">
  <p:cSld name="MISAU_Templa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1602" y="76201"/>
            <a:ext cx="1615017" cy="15097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/>
          <p:nvPr/>
        </p:nvSpPr>
        <p:spPr>
          <a:xfrm>
            <a:off x="4884209" y="1922789"/>
            <a:ext cx="2209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Ministério da Saúde</a:t>
            </a:r>
            <a:endParaRPr sz="1351"/>
          </a:p>
        </p:txBody>
      </p:sp>
      <p:cxnSp>
        <p:nvCxnSpPr>
          <p:cNvPr id="18" name="Google Shape;18;p6"/>
          <p:cNvCxnSpPr/>
          <p:nvPr/>
        </p:nvCxnSpPr>
        <p:spPr>
          <a:xfrm>
            <a:off x="203200" y="0"/>
            <a:ext cx="0" cy="65532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6"/>
          <p:cNvCxnSpPr/>
          <p:nvPr/>
        </p:nvCxnSpPr>
        <p:spPr>
          <a:xfrm>
            <a:off x="406400" y="0"/>
            <a:ext cx="0" cy="65532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6"/>
          <p:cNvCxnSpPr/>
          <p:nvPr/>
        </p:nvCxnSpPr>
        <p:spPr>
          <a:xfrm>
            <a:off x="586317" y="0"/>
            <a:ext cx="0" cy="65532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6"/>
          <p:cNvCxnSpPr/>
          <p:nvPr/>
        </p:nvCxnSpPr>
        <p:spPr>
          <a:xfrm>
            <a:off x="787400" y="0"/>
            <a:ext cx="0" cy="6553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6"/>
          <p:cNvSpPr txBox="1"/>
          <p:nvPr/>
        </p:nvSpPr>
        <p:spPr>
          <a:xfrm>
            <a:off x="4186768" y="1605610"/>
            <a:ext cx="36046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República de Moçambique</a:t>
            </a:r>
            <a:endParaRPr sz="1351"/>
          </a:p>
        </p:txBody>
      </p:sp>
      <p:sp>
        <p:nvSpPr>
          <p:cNvPr id="23" name="Google Shape;23;p6"/>
          <p:cNvSpPr txBox="1">
            <a:spLocks noGrp="1"/>
          </p:cNvSpPr>
          <p:nvPr>
            <p:ph type="ctrTitle"/>
          </p:nvPr>
        </p:nvSpPr>
        <p:spPr>
          <a:xfrm>
            <a:off x="1064196" y="2564904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1064196" y="4149080"/>
            <a:ext cx="9956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ftr" idx="11"/>
          </p:nvPr>
        </p:nvSpPr>
        <p:spPr>
          <a:xfrm>
            <a:off x="3119968" y="6515100"/>
            <a:ext cx="604731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B2B2B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9347200" y="6553201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Google Shape;27;p6"/>
          <p:cNvSpPr txBox="1">
            <a:spLocks noGrp="1"/>
          </p:cNvSpPr>
          <p:nvPr>
            <p:ph type="dt" idx="10"/>
          </p:nvPr>
        </p:nvSpPr>
        <p:spPr>
          <a:xfrm>
            <a:off x="162984" y="65627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36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Text slide">
  <p:cSld name="1_Basic Text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/>
          <p:nvPr/>
        </p:nvSpPr>
        <p:spPr>
          <a:xfrm>
            <a:off x="522820" y="1154113"/>
            <a:ext cx="5353049" cy="513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>
            <a:spLocks noGrp="1"/>
          </p:cNvSpPr>
          <p:nvPr>
            <p:ph type="body" idx="1"/>
          </p:nvPr>
        </p:nvSpPr>
        <p:spPr>
          <a:xfrm>
            <a:off x="524256" y="1152144"/>
            <a:ext cx="5352288" cy="5138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566" lvl="2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body" idx="2"/>
          </p:nvPr>
        </p:nvSpPr>
        <p:spPr>
          <a:xfrm>
            <a:off x="6315456" y="1152144"/>
            <a:ext cx="5352288" cy="5138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body" idx="3"/>
          </p:nvPr>
        </p:nvSpPr>
        <p:spPr>
          <a:xfrm>
            <a:off x="524256" y="256032"/>
            <a:ext cx="11131296" cy="5212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73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/>
        </p:nvSpPr>
        <p:spPr>
          <a:xfrm>
            <a:off x="3119969" y="6488113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600" y="76201"/>
            <a:ext cx="10414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977900" y="847727"/>
            <a:ext cx="13208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MISAU</a:t>
            </a:r>
            <a:endParaRPr sz="1351"/>
          </a:p>
        </p:txBody>
      </p:sp>
      <p:cxnSp>
        <p:nvCxnSpPr>
          <p:cNvPr id="53" name="Google Shape;53;p9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9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55;p9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9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3454400" y="95250"/>
            <a:ext cx="8610600" cy="120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08002" y="1447800"/>
            <a:ext cx="55499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0639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377" lvl="1" indent="-38099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566" lvl="2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6261102" y="1447800"/>
            <a:ext cx="5549900" cy="47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0639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377" lvl="1" indent="-38099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marL="1371566" lvl="2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1016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3383227-1D75-4C7F-BB1C-EA7133E8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819E-503D-43D1-AA8C-E867DC58025D}" type="datetime1">
              <a:rPr lang="pt-PT" smtClean="0"/>
              <a:t>21/11/2024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1267000-5270-4663-9F45-FE6558115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CB5003F-34A3-4CED-B7F1-4156BC42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DB1-4D53-470A-9922-68766B932BB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498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11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79;p11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80;p11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" name="Google Shape;81;p11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1"/>
          <p:cNvSpPr txBox="1"/>
          <p:nvPr/>
        </p:nvSpPr>
        <p:spPr>
          <a:xfrm>
            <a:off x="3119969" y="6488113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600" y="76201"/>
            <a:ext cx="10414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/>
          <p:nvPr/>
        </p:nvSpPr>
        <p:spPr>
          <a:xfrm>
            <a:off x="977900" y="847727"/>
            <a:ext cx="13208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MISAU</a:t>
            </a:r>
            <a:endParaRPr sz="1351"/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3454400" y="95250"/>
            <a:ext cx="8610600" cy="120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787400" y="6613527"/>
            <a:ext cx="2159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7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7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7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32;p7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600" y="76202"/>
            <a:ext cx="1041400" cy="8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/>
        </p:nvSpPr>
        <p:spPr>
          <a:xfrm>
            <a:off x="977900" y="914402"/>
            <a:ext cx="13208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MISAU</a:t>
            </a:r>
            <a:endParaRPr sz="1351"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49600" y="95250"/>
            <a:ext cx="8737600" cy="120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972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787400" y="6562727"/>
            <a:ext cx="21590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82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/>
        </p:nvSpPr>
        <p:spPr>
          <a:xfrm>
            <a:off x="3119969" y="6378575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cxnSp>
        <p:nvCxnSpPr>
          <p:cNvPr id="41" name="Google Shape;41;p8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p8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Google Shape;43;p8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8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marL="914377" lvl="1" indent="-228594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566" lvl="2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754" lvl="3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5943" lvl="4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131" lvl="5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320" lvl="6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509" lvl="7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697" lvl="8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787400" y="6562727"/>
            <a:ext cx="2159000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0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64;p10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p10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10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0"/>
          <p:cNvSpPr txBox="1"/>
          <p:nvPr/>
        </p:nvSpPr>
        <p:spPr>
          <a:xfrm>
            <a:off x="3119969" y="6488113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pic>
        <p:nvPicPr>
          <p:cNvPr id="68" name="Google Shape;6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600" y="76201"/>
            <a:ext cx="10414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/>
          <p:nvPr/>
        </p:nvSpPr>
        <p:spPr>
          <a:xfrm>
            <a:off x="977900" y="847727"/>
            <a:ext cx="13208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MISAU</a:t>
            </a:r>
            <a:endParaRPr sz="1351"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3119669" y="274639"/>
            <a:ext cx="846273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377" lvl="1" indent="-228594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566" lvl="2" indent="-228594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754" lvl="3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5943" lvl="4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131" lvl="5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320" lvl="6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509" lvl="7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697" lvl="8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8099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5943" lvl="4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131" lvl="5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320" lvl="6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509" lvl="7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697" lvl="8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377" lvl="1" indent="-228594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566" lvl="2" indent="-228594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754" lvl="3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5943" lvl="4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131" lvl="5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320" lvl="6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509" lvl="7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697" lvl="8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8099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5943" lvl="4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131" lvl="5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320" lvl="6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509" lvl="7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697" lvl="8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787400" y="6613527"/>
            <a:ext cx="2159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13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" name="Google Shape;100;p13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13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13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13"/>
          <p:cNvSpPr txBox="1"/>
          <p:nvPr/>
        </p:nvSpPr>
        <p:spPr>
          <a:xfrm>
            <a:off x="3119969" y="6415089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31789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377" lvl="1" indent="-40639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2pPr>
            <a:lvl3pPr marL="1371566" lvl="2" indent="-38099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754" lvl="3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5943" lvl="4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131" lvl="5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320" lvl="6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509" lvl="7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697" lvl="8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377" lvl="1" indent="-228594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566" lvl="2" indent="-228594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754" lvl="3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5943" lvl="4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131" lvl="5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320" lvl="6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509" lvl="7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697" lvl="8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dt" idx="10"/>
          </p:nvPr>
        </p:nvSpPr>
        <p:spPr>
          <a:xfrm>
            <a:off x="912286" y="6600827"/>
            <a:ext cx="2034116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7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14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" name="Google Shape;113;p14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14"/>
          <p:cNvSpPr txBox="1"/>
          <p:nvPr/>
        </p:nvSpPr>
        <p:spPr>
          <a:xfrm>
            <a:off x="3119969" y="6378575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377" lvl="1" indent="-228594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566" lvl="2" indent="-228594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754" lvl="3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5943" lvl="4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131" lvl="5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320" lvl="6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509" lvl="7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697" lvl="8" indent="-228594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dt" idx="10"/>
          </p:nvPr>
        </p:nvSpPr>
        <p:spPr>
          <a:xfrm>
            <a:off x="1016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9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15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15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15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15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7600" y="76201"/>
            <a:ext cx="10414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 txBox="1"/>
          <p:nvPr/>
        </p:nvSpPr>
        <p:spPr>
          <a:xfrm>
            <a:off x="977900" y="847727"/>
            <a:ext cx="13208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MISAU</a:t>
            </a:r>
            <a:endParaRPr sz="1351"/>
          </a:p>
        </p:txBody>
      </p:sp>
      <p:sp>
        <p:nvSpPr>
          <p:cNvPr id="127" name="Google Shape;127;p15"/>
          <p:cNvSpPr txBox="1"/>
          <p:nvPr/>
        </p:nvSpPr>
        <p:spPr>
          <a:xfrm>
            <a:off x="3119969" y="6378575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3454400" y="95250"/>
            <a:ext cx="8610600" cy="120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body" idx="1"/>
          </p:nvPr>
        </p:nvSpPr>
        <p:spPr>
          <a:xfrm rot="5400000">
            <a:off x="4318000" y="-1651000"/>
            <a:ext cx="5105400" cy="11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dt" idx="10"/>
          </p:nvPr>
        </p:nvSpPr>
        <p:spPr>
          <a:xfrm>
            <a:off x="1016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6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16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16"/>
          <p:cNvSpPr txBox="1"/>
          <p:nvPr/>
        </p:nvSpPr>
        <p:spPr>
          <a:xfrm>
            <a:off x="3119969" y="6378575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sp>
        <p:nvSpPr>
          <p:cNvPr id="138" name="Google Shape;138;p16"/>
          <p:cNvSpPr txBox="1">
            <a:spLocks noGrp="1"/>
          </p:cNvSpPr>
          <p:nvPr>
            <p:ph type="title"/>
          </p:nvPr>
        </p:nvSpPr>
        <p:spPr>
          <a:xfrm rot="5400000">
            <a:off x="7391402" y="1879601"/>
            <a:ext cx="6457951" cy="288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body" idx="1"/>
          </p:nvPr>
        </p:nvSpPr>
        <p:spPr>
          <a:xfrm rot="5400000">
            <a:off x="1511302" y="-908049"/>
            <a:ext cx="6457951" cy="846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dt" idx="10"/>
          </p:nvPr>
        </p:nvSpPr>
        <p:spPr>
          <a:xfrm>
            <a:off x="1016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Basic Text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/>
          <p:nvPr/>
        </p:nvSpPr>
        <p:spPr>
          <a:xfrm>
            <a:off x="522820" y="1154113"/>
            <a:ext cx="5353049" cy="513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17"/>
          <p:cNvCxnSpPr/>
          <p:nvPr/>
        </p:nvCxnSpPr>
        <p:spPr>
          <a:xfrm>
            <a:off x="203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7"/>
          <p:cNvCxnSpPr/>
          <p:nvPr/>
        </p:nvCxnSpPr>
        <p:spPr>
          <a:xfrm>
            <a:off x="406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586317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787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17"/>
          <p:cNvSpPr txBox="1"/>
          <p:nvPr/>
        </p:nvSpPr>
        <p:spPr>
          <a:xfrm>
            <a:off x="3119969" y="6391275"/>
            <a:ext cx="5856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MISAU: O nosso maior valor é a vida</a:t>
            </a:r>
            <a:endParaRPr sz="1351"/>
          </a:p>
        </p:txBody>
      </p:sp>
      <p:sp>
        <p:nvSpPr>
          <p:cNvPr id="149" name="Google Shape;149;p17"/>
          <p:cNvSpPr/>
          <p:nvPr/>
        </p:nvSpPr>
        <p:spPr>
          <a:xfrm>
            <a:off x="522820" y="1154113"/>
            <a:ext cx="5353049" cy="513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1199456" y="1152144"/>
            <a:ext cx="4677088" cy="5138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marL="914377" lvl="1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/>
            </a:lvl2pPr>
            <a:lvl3pPr marL="1371566" lvl="2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3pPr>
            <a:lvl4pPr marL="1828754" lvl="3" indent="-330192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body" idx="2"/>
          </p:nvPr>
        </p:nvSpPr>
        <p:spPr>
          <a:xfrm>
            <a:off x="6864085" y="1152144"/>
            <a:ext cx="4803659" cy="501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body" idx="3"/>
          </p:nvPr>
        </p:nvSpPr>
        <p:spPr>
          <a:xfrm>
            <a:off x="1199456" y="256032"/>
            <a:ext cx="10456096" cy="5212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1pPr>
            <a:lvl2pPr marL="914377" lvl="1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85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3454400" y="95250"/>
            <a:ext cx="8610600" cy="120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219200" y="1447800"/>
            <a:ext cx="113030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C1F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66C1F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6C1F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66C1F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1016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165600" y="6613527"/>
            <a:ext cx="3860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9232900" y="6613527"/>
            <a:ext cx="28448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6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zhub.healthdata.org/gbd-compare/" TargetMode="External"/><Relationship Id="rId2" Type="http://schemas.openxmlformats.org/officeDocument/2006/relationships/hyperlink" Target="https://www.who.int/news-room/fact-sheets/detail/noncommunicable-diseas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171255" y="1828800"/>
            <a:ext cx="9873464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600" dirty="0"/>
              <a:t/>
            </a:r>
            <a:br>
              <a:rPr lang="en-US" altLang="en-US" sz="1600" dirty="0"/>
            </a:b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 </a:t>
            </a:r>
            <a:endParaRPr lang="en-US" altLang="en-US" sz="1800" b="1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36998" y="1068512"/>
            <a:ext cx="2938934" cy="4130553"/>
            <a:chOff x="0" y="912"/>
            <a:chExt cx="1872" cy="3024"/>
          </a:xfrm>
        </p:grpSpPr>
        <p:grpSp>
          <p:nvGrpSpPr>
            <p:cNvPr id="2054" name="Group 5"/>
            <p:cNvGrpSpPr>
              <a:grpSpLocks/>
            </p:cNvGrpSpPr>
            <p:nvPr/>
          </p:nvGrpSpPr>
          <p:grpSpPr bwMode="auto">
            <a:xfrm>
              <a:off x="191" y="2848"/>
              <a:ext cx="747" cy="1088"/>
              <a:chOff x="191" y="2848"/>
              <a:chExt cx="747" cy="1088"/>
            </a:xfrm>
          </p:grpSpPr>
          <p:sp>
            <p:nvSpPr>
              <p:cNvPr id="2064" name="Freeform 6"/>
              <p:cNvSpPr>
                <a:spLocks/>
              </p:cNvSpPr>
              <p:nvPr/>
            </p:nvSpPr>
            <p:spPr bwMode="auto">
              <a:xfrm>
                <a:off x="520" y="2848"/>
                <a:ext cx="418" cy="716"/>
              </a:xfrm>
              <a:custGeom>
                <a:avLst/>
                <a:gdLst>
                  <a:gd name="T0" fmla="*/ 0 w 299"/>
                  <a:gd name="T1" fmla="*/ 479 h 553"/>
                  <a:gd name="T2" fmla="*/ 69 w 299"/>
                  <a:gd name="T3" fmla="*/ 337 h 553"/>
                  <a:gd name="T4" fmla="*/ 336 w 299"/>
                  <a:gd name="T5" fmla="*/ 286 h 553"/>
                  <a:gd name="T6" fmla="*/ 604 w 299"/>
                  <a:gd name="T7" fmla="*/ 286 h 553"/>
                  <a:gd name="T8" fmla="*/ 809 w 299"/>
                  <a:gd name="T9" fmla="*/ 238 h 553"/>
                  <a:gd name="T10" fmla="*/ 952 w 299"/>
                  <a:gd name="T11" fmla="*/ 238 h 553"/>
                  <a:gd name="T12" fmla="*/ 1085 w 299"/>
                  <a:gd name="T13" fmla="*/ 238 h 553"/>
                  <a:gd name="T14" fmla="*/ 1219 w 299"/>
                  <a:gd name="T15" fmla="*/ 146 h 553"/>
                  <a:gd name="T16" fmla="*/ 1420 w 299"/>
                  <a:gd name="T17" fmla="*/ 96 h 553"/>
                  <a:gd name="T18" fmla="*/ 1620 w 299"/>
                  <a:gd name="T19" fmla="*/ 47 h 553"/>
                  <a:gd name="T20" fmla="*/ 1822 w 299"/>
                  <a:gd name="T21" fmla="*/ 0 h 553"/>
                  <a:gd name="T22" fmla="*/ 1757 w 299"/>
                  <a:gd name="T23" fmla="*/ 47 h 553"/>
                  <a:gd name="T24" fmla="*/ 1757 w 299"/>
                  <a:gd name="T25" fmla="*/ 47 h 553"/>
                  <a:gd name="T26" fmla="*/ 1689 w 299"/>
                  <a:gd name="T27" fmla="*/ 96 h 553"/>
                  <a:gd name="T28" fmla="*/ 1757 w 299"/>
                  <a:gd name="T29" fmla="*/ 146 h 553"/>
                  <a:gd name="T30" fmla="*/ 1757 w 299"/>
                  <a:gd name="T31" fmla="*/ 238 h 553"/>
                  <a:gd name="T32" fmla="*/ 1822 w 299"/>
                  <a:gd name="T33" fmla="*/ 193 h 553"/>
                  <a:gd name="T34" fmla="*/ 1890 w 299"/>
                  <a:gd name="T35" fmla="*/ 337 h 553"/>
                  <a:gd name="T36" fmla="*/ 1956 w 299"/>
                  <a:gd name="T37" fmla="*/ 479 h 553"/>
                  <a:gd name="T38" fmla="*/ 2024 w 299"/>
                  <a:gd name="T39" fmla="*/ 627 h 553"/>
                  <a:gd name="T40" fmla="*/ 1956 w 299"/>
                  <a:gd name="T41" fmla="*/ 676 h 553"/>
                  <a:gd name="T42" fmla="*/ 2024 w 299"/>
                  <a:gd name="T43" fmla="*/ 818 h 553"/>
                  <a:gd name="T44" fmla="*/ 2157 w 299"/>
                  <a:gd name="T45" fmla="*/ 724 h 553"/>
                  <a:gd name="T46" fmla="*/ 2157 w 299"/>
                  <a:gd name="T47" fmla="*/ 818 h 553"/>
                  <a:gd name="T48" fmla="*/ 2157 w 299"/>
                  <a:gd name="T49" fmla="*/ 818 h 553"/>
                  <a:gd name="T50" fmla="*/ 2230 w 299"/>
                  <a:gd name="T51" fmla="*/ 866 h 553"/>
                  <a:gd name="T52" fmla="*/ 2157 w 299"/>
                  <a:gd name="T53" fmla="*/ 1011 h 553"/>
                  <a:gd name="T54" fmla="*/ 2157 w 299"/>
                  <a:gd name="T55" fmla="*/ 1205 h 553"/>
                  <a:gd name="T56" fmla="*/ 2230 w 299"/>
                  <a:gd name="T57" fmla="*/ 1354 h 553"/>
                  <a:gd name="T58" fmla="*/ 2157 w 299"/>
                  <a:gd name="T59" fmla="*/ 1497 h 553"/>
                  <a:gd name="T60" fmla="*/ 2089 w 299"/>
                  <a:gd name="T61" fmla="*/ 1642 h 553"/>
                  <a:gd name="T62" fmla="*/ 2089 w 299"/>
                  <a:gd name="T63" fmla="*/ 1833 h 553"/>
                  <a:gd name="T64" fmla="*/ 2024 w 299"/>
                  <a:gd name="T65" fmla="*/ 1787 h 553"/>
                  <a:gd name="T66" fmla="*/ 2024 w 299"/>
                  <a:gd name="T67" fmla="*/ 1980 h 553"/>
                  <a:gd name="T68" fmla="*/ 2089 w 299"/>
                  <a:gd name="T69" fmla="*/ 1934 h 553"/>
                  <a:gd name="T70" fmla="*/ 2089 w 299"/>
                  <a:gd name="T71" fmla="*/ 1934 h 553"/>
                  <a:gd name="T72" fmla="*/ 2230 w 299"/>
                  <a:gd name="T73" fmla="*/ 1934 h 553"/>
                  <a:gd name="T74" fmla="*/ 2157 w 299"/>
                  <a:gd name="T75" fmla="*/ 2126 h 553"/>
                  <a:gd name="T76" fmla="*/ 2024 w 299"/>
                  <a:gd name="T77" fmla="*/ 2222 h 553"/>
                  <a:gd name="T78" fmla="*/ 1890 w 299"/>
                  <a:gd name="T79" fmla="*/ 2319 h 553"/>
                  <a:gd name="T80" fmla="*/ 1757 w 299"/>
                  <a:gd name="T81" fmla="*/ 2467 h 553"/>
                  <a:gd name="T82" fmla="*/ 1553 w 299"/>
                  <a:gd name="T83" fmla="*/ 2509 h 553"/>
                  <a:gd name="T84" fmla="*/ 1352 w 299"/>
                  <a:gd name="T85" fmla="*/ 2557 h 553"/>
                  <a:gd name="T86" fmla="*/ 1151 w 299"/>
                  <a:gd name="T87" fmla="*/ 2557 h 553"/>
                  <a:gd name="T88" fmla="*/ 1085 w 299"/>
                  <a:gd name="T89" fmla="*/ 2366 h 553"/>
                  <a:gd name="T90" fmla="*/ 1016 w 299"/>
                  <a:gd name="T91" fmla="*/ 2366 h 553"/>
                  <a:gd name="T92" fmla="*/ 737 w 299"/>
                  <a:gd name="T93" fmla="*/ 2077 h 553"/>
                  <a:gd name="T94" fmla="*/ 672 w 299"/>
                  <a:gd name="T95" fmla="*/ 1934 h 553"/>
                  <a:gd name="T96" fmla="*/ 672 w 299"/>
                  <a:gd name="T97" fmla="*/ 1833 h 553"/>
                  <a:gd name="T98" fmla="*/ 672 w 299"/>
                  <a:gd name="T99" fmla="*/ 1642 h 553"/>
                  <a:gd name="T100" fmla="*/ 604 w 299"/>
                  <a:gd name="T101" fmla="*/ 1546 h 553"/>
                  <a:gd name="T102" fmla="*/ 537 w 299"/>
                  <a:gd name="T103" fmla="*/ 1400 h 553"/>
                  <a:gd name="T104" fmla="*/ 403 w 299"/>
                  <a:gd name="T105" fmla="*/ 1306 h 553"/>
                  <a:gd name="T106" fmla="*/ 268 w 299"/>
                  <a:gd name="T107" fmla="*/ 1161 h 553"/>
                  <a:gd name="T108" fmla="*/ 69 w 299"/>
                  <a:gd name="T109" fmla="*/ 1113 h 553"/>
                  <a:gd name="T110" fmla="*/ 134 w 299"/>
                  <a:gd name="T111" fmla="*/ 963 h 553"/>
                  <a:gd name="T112" fmla="*/ 134 w 299"/>
                  <a:gd name="T113" fmla="*/ 915 h 553"/>
                  <a:gd name="T114" fmla="*/ 134 w 299"/>
                  <a:gd name="T115" fmla="*/ 818 h 553"/>
                  <a:gd name="T116" fmla="*/ 69 w 299"/>
                  <a:gd name="T117" fmla="*/ 676 h 5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9"/>
                  <a:gd name="T178" fmla="*/ 0 h 553"/>
                  <a:gd name="T179" fmla="*/ 299 w 299"/>
                  <a:gd name="T180" fmla="*/ 553 h 5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9" h="553">
                    <a:moveTo>
                      <a:pt x="9" y="133"/>
                    </a:moveTo>
                    <a:lnTo>
                      <a:pt x="0" y="123"/>
                    </a:lnTo>
                    <a:lnTo>
                      <a:pt x="0" y="113"/>
                    </a:lnTo>
                    <a:lnTo>
                      <a:pt x="0" y="102"/>
                    </a:lnTo>
                    <a:lnTo>
                      <a:pt x="0" y="92"/>
                    </a:lnTo>
                    <a:lnTo>
                      <a:pt x="0" y="82"/>
                    </a:lnTo>
                    <a:lnTo>
                      <a:pt x="9" y="82"/>
                    </a:lnTo>
                    <a:lnTo>
                      <a:pt x="9" y="72"/>
                    </a:lnTo>
                    <a:lnTo>
                      <a:pt x="18" y="72"/>
                    </a:lnTo>
                    <a:lnTo>
                      <a:pt x="27" y="72"/>
                    </a:lnTo>
                    <a:lnTo>
                      <a:pt x="36" y="61"/>
                    </a:lnTo>
                    <a:lnTo>
                      <a:pt x="45" y="61"/>
                    </a:lnTo>
                    <a:lnTo>
                      <a:pt x="54" y="61"/>
                    </a:lnTo>
                    <a:lnTo>
                      <a:pt x="63" y="61"/>
                    </a:lnTo>
                    <a:lnTo>
                      <a:pt x="72" y="61"/>
                    </a:lnTo>
                    <a:lnTo>
                      <a:pt x="81" y="61"/>
                    </a:lnTo>
                    <a:lnTo>
                      <a:pt x="90" y="61"/>
                    </a:lnTo>
                    <a:lnTo>
                      <a:pt x="90" y="51"/>
                    </a:lnTo>
                    <a:lnTo>
                      <a:pt x="99" y="51"/>
                    </a:lnTo>
                    <a:lnTo>
                      <a:pt x="109" y="51"/>
                    </a:lnTo>
                    <a:lnTo>
                      <a:pt x="109" y="41"/>
                    </a:lnTo>
                    <a:lnTo>
                      <a:pt x="118" y="41"/>
                    </a:lnTo>
                    <a:lnTo>
                      <a:pt x="118" y="51"/>
                    </a:lnTo>
                    <a:lnTo>
                      <a:pt x="127" y="51"/>
                    </a:lnTo>
                    <a:lnTo>
                      <a:pt x="127" y="41"/>
                    </a:lnTo>
                    <a:lnTo>
                      <a:pt x="136" y="41"/>
                    </a:lnTo>
                    <a:lnTo>
                      <a:pt x="136" y="51"/>
                    </a:lnTo>
                    <a:lnTo>
                      <a:pt x="145" y="51"/>
                    </a:lnTo>
                    <a:lnTo>
                      <a:pt x="145" y="41"/>
                    </a:lnTo>
                    <a:lnTo>
                      <a:pt x="154" y="41"/>
                    </a:lnTo>
                    <a:lnTo>
                      <a:pt x="154" y="31"/>
                    </a:lnTo>
                    <a:lnTo>
                      <a:pt x="163" y="31"/>
                    </a:lnTo>
                    <a:lnTo>
                      <a:pt x="163" y="20"/>
                    </a:lnTo>
                    <a:lnTo>
                      <a:pt x="172" y="20"/>
                    </a:lnTo>
                    <a:lnTo>
                      <a:pt x="181" y="20"/>
                    </a:lnTo>
                    <a:lnTo>
                      <a:pt x="190" y="20"/>
                    </a:lnTo>
                    <a:lnTo>
                      <a:pt x="199" y="20"/>
                    </a:lnTo>
                    <a:lnTo>
                      <a:pt x="199" y="10"/>
                    </a:lnTo>
                    <a:lnTo>
                      <a:pt x="208" y="10"/>
                    </a:lnTo>
                    <a:lnTo>
                      <a:pt x="217" y="10"/>
                    </a:lnTo>
                    <a:lnTo>
                      <a:pt x="217" y="0"/>
                    </a:lnTo>
                    <a:lnTo>
                      <a:pt x="226" y="0"/>
                    </a:lnTo>
                    <a:lnTo>
                      <a:pt x="235" y="0"/>
                    </a:lnTo>
                    <a:lnTo>
                      <a:pt x="244" y="0"/>
                    </a:lnTo>
                    <a:lnTo>
                      <a:pt x="235" y="0"/>
                    </a:lnTo>
                    <a:lnTo>
                      <a:pt x="244" y="0"/>
                    </a:lnTo>
                    <a:lnTo>
                      <a:pt x="244" y="10"/>
                    </a:lnTo>
                    <a:lnTo>
                      <a:pt x="235" y="10"/>
                    </a:lnTo>
                    <a:lnTo>
                      <a:pt x="244" y="10"/>
                    </a:lnTo>
                    <a:lnTo>
                      <a:pt x="244" y="0"/>
                    </a:lnTo>
                    <a:lnTo>
                      <a:pt x="235" y="0"/>
                    </a:lnTo>
                    <a:lnTo>
                      <a:pt x="235" y="10"/>
                    </a:lnTo>
                    <a:lnTo>
                      <a:pt x="235" y="20"/>
                    </a:lnTo>
                    <a:lnTo>
                      <a:pt x="235" y="10"/>
                    </a:lnTo>
                    <a:lnTo>
                      <a:pt x="226" y="10"/>
                    </a:lnTo>
                    <a:lnTo>
                      <a:pt x="226" y="20"/>
                    </a:lnTo>
                    <a:lnTo>
                      <a:pt x="235" y="20"/>
                    </a:lnTo>
                    <a:lnTo>
                      <a:pt x="235" y="31"/>
                    </a:lnTo>
                    <a:lnTo>
                      <a:pt x="244" y="31"/>
                    </a:lnTo>
                    <a:lnTo>
                      <a:pt x="235" y="31"/>
                    </a:lnTo>
                    <a:lnTo>
                      <a:pt x="235" y="41"/>
                    </a:lnTo>
                    <a:lnTo>
                      <a:pt x="235" y="31"/>
                    </a:lnTo>
                    <a:lnTo>
                      <a:pt x="235" y="41"/>
                    </a:lnTo>
                    <a:lnTo>
                      <a:pt x="235" y="51"/>
                    </a:lnTo>
                    <a:lnTo>
                      <a:pt x="235" y="41"/>
                    </a:lnTo>
                    <a:lnTo>
                      <a:pt x="235" y="51"/>
                    </a:lnTo>
                    <a:lnTo>
                      <a:pt x="235" y="41"/>
                    </a:lnTo>
                    <a:lnTo>
                      <a:pt x="244" y="41"/>
                    </a:lnTo>
                    <a:lnTo>
                      <a:pt x="244" y="51"/>
                    </a:lnTo>
                    <a:lnTo>
                      <a:pt x="244" y="61"/>
                    </a:lnTo>
                    <a:lnTo>
                      <a:pt x="244" y="72"/>
                    </a:lnTo>
                    <a:lnTo>
                      <a:pt x="253" y="72"/>
                    </a:lnTo>
                    <a:lnTo>
                      <a:pt x="253" y="82"/>
                    </a:lnTo>
                    <a:lnTo>
                      <a:pt x="262" y="82"/>
                    </a:lnTo>
                    <a:lnTo>
                      <a:pt x="262" y="92"/>
                    </a:lnTo>
                    <a:lnTo>
                      <a:pt x="262" y="102"/>
                    </a:lnTo>
                    <a:lnTo>
                      <a:pt x="262" y="113"/>
                    </a:lnTo>
                    <a:lnTo>
                      <a:pt x="262" y="123"/>
                    </a:lnTo>
                    <a:lnTo>
                      <a:pt x="262" y="133"/>
                    </a:lnTo>
                    <a:lnTo>
                      <a:pt x="271" y="133"/>
                    </a:lnTo>
                    <a:lnTo>
                      <a:pt x="262" y="133"/>
                    </a:lnTo>
                    <a:lnTo>
                      <a:pt x="271" y="133"/>
                    </a:lnTo>
                    <a:lnTo>
                      <a:pt x="262" y="133"/>
                    </a:lnTo>
                    <a:lnTo>
                      <a:pt x="262" y="143"/>
                    </a:lnTo>
                    <a:lnTo>
                      <a:pt x="271" y="143"/>
                    </a:lnTo>
                    <a:lnTo>
                      <a:pt x="271" y="154"/>
                    </a:lnTo>
                    <a:lnTo>
                      <a:pt x="271" y="164"/>
                    </a:lnTo>
                    <a:lnTo>
                      <a:pt x="271" y="174"/>
                    </a:lnTo>
                    <a:lnTo>
                      <a:pt x="280" y="174"/>
                    </a:lnTo>
                    <a:lnTo>
                      <a:pt x="280" y="164"/>
                    </a:lnTo>
                    <a:lnTo>
                      <a:pt x="280" y="154"/>
                    </a:lnTo>
                    <a:lnTo>
                      <a:pt x="289" y="154"/>
                    </a:lnTo>
                    <a:lnTo>
                      <a:pt x="289" y="164"/>
                    </a:lnTo>
                    <a:lnTo>
                      <a:pt x="289" y="174"/>
                    </a:lnTo>
                    <a:lnTo>
                      <a:pt x="289" y="184"/>
                    </a:lnTo>
                    <a:lnTo>
                      <a:pt x="289" y="174"/>
                    </a:lnTo>
                    <a:lnTo>
                      <a:pt x="299" y="174"/>
                    </a:lnTo>
                    <a:lnTo>
                      <a:pt x="289" y="174"/>
                    </a:lnTo>
                    <a:lnTo>
                      <a:pt x="299" y="174"/>
                    </a:lnTo>
                    <a:lnTo>
                      <a:pt x="289" y="174"/>
                    </a:lnTo>
                    <a:lnTo>
                      <a:pt x="289" y="184"/>
                    </a:lnTo>
                    <a:lnTo>
                      <a:pt x="299" y="184"/>
                    </a:lnTo>
                    <a:lnTo>
                      <a:pt x="289" y="184"/>
                    </a:lnTo>
                    <a:lnTo>
                      <a:pt x="299" y="184"/>
                    </a:lnTo>
                    <a:lnTo>
                      <a:pt x="299" y="195"/>
                    </a:lnTo>
                    <a:lnTo>
                      <a:pt x="299" y="205"/>
                    </a:lnTo>
                    <a:lnTo>
                      <a:pt x="299" y="215"/>
                    </a:lnTo>
                    <a:lnTo>
                      <a:pt x="289" y="215"/>
                    </a:lnTo>
                    <a:lnTo>
                      <a:pt x="289" y="225"/>
                    </a:lnTo>
                    <a:lnTo>
                      <a:pt x="289" y="236"/>
                    </a:lnTo>
                    <a:lnTo>
                      <a:pt x="289" y="246"/>
                    </a:lnTo>
                    <a:lnTo>
                      <a:pt x="289" y="256"/>
                    </a:lnTo>
                    <a:lnTo>
                      <a:pt x="289" y="266"/>
                    </a:lnTo>
                    <a:lnTo>
                      <a:pt x="299" y="266"/>
                    </a:lnTo>
                    <a:lnTo>
                      <a:pt x="299" y="277"/>
                    </a:lnTo>
                    <a:lnTo>
                      <a:pt x="299" y="287"/>
                    </a:lnTo>
                    <a:lnTo>
                      <a:pt x="299" y="297"/>
                    </a:lnTo>
                    <a:lnTo>
                      <a:pt x="289" y="297"/>
                    </a:lnTo>
                    <a:lnTo>
                      <a:pt x="289" y="307"/>
                    </a:lnTo>
                    <a:lnTo>
                      <a:pt x="289" y="318"/>
                    </a:lnTo>
                    <a:lnTo>
                      <a:pt x="289" y="328"/>
                    </a:lnTo>
                    <a:lnTo>
                      <a:pt x="289" y="338"/>
                    </a:lnTo>
                    <a:lnTo>
                      <a:pt x="280" y="338"/>
                    </a:lnTo>
                    <a:lnTo>
                      <a:pt x="280" y="348"/>
                    </a:lnTo>
                    <a:lnTo>
                      <a:pt x="280" y="359"/>
                    </a:lnTo>
                    <a:lnTo>
                      <a:pt x="280" y="369"/>
                    </a:lnTo>
                    <a:lnTo>
                      <a:pt x="280" y="379"/>
                    </a:lnTo>
                    <a:lnTo>
                      <a:pt x="280" y="389"/>
                    </a:lnTo>
                    <a:lnTo>
                      <a:pt x="280" y="379"/>
                    </a:lnTo>
                    <a:lnTo>
                      <a:pt x="271" y="379"/>
                    </a:lnTo>
                    <a:lnTo>
                      <a:pt x="271" y="389"/>
                    </a:lnTo>
                    <a:lnTo>
                      <a:pt x="271" y="379"/>
                    </a:lnTo>
                    <a:lnTo>
                      <a:pt x="271" y="389"/>
                    </a:lnTo>
                    <a:lnTo>
                      <a:pt x="271" y="400"/>
                    </a:lnTo>
                    <a:lnTo>
                      <a:pt x="271" y="410"/>
                    </a:lnTo>
                    <a:lnTo>
                      <a:pt x="271" y="420"/>
                    </a:lnTo>
                    <a:lnTo>
                      <a:pt x="271" y="430"/>
                    </a:lnTo>
                    <a:lnTo>
                      <a:pt x="271" y="420"/>
                    </a:lnTo>
                    <a:lnTo>
                      <a:pt x="280" y="420"/>
                    </a:lnTo>
                    <a:lnTo>
                      <a:pt x="280" y="410"/>
                    </a:lnTo>
                    <a:lnTo>
                      <a:pt x="271" y="410"/>
                    </a:lnTo>
                    <a:lnTo>
                      <a:pt x="280" y="410"/>
                    </a:lnTo>
                    <a:lnTo>
                      <a:pt x="271" y="410"/>
                    </a:lnTo>
                    <a:lnTo>
                      <a:pt x="280" y="410"/>
                    </a:lnTo>
                    <a:lnTo>
                      <a:pt x="289" y="410"/>
                    </a:lnTo>
                    <a:lnTo>
                      <a:pt x="289" y="400"/>
                    </a:lnTo>
                    <a:lnTo>
                      <a:pt x="299" y="400"/>
                    </a:lnTo>
                    <a:lnTo>
                      <a:pt x="299" y="410"/>
                    </a:lnTo>
                    <a:lnTo>
                      <a:pt x="289" y="420"/>
                    </a:lnTo>
                    <a:lnTo>
                      <a:pt x="289" y="430"/>
                    </a:lnTo>
                    <a:lnTo>
                      <a:pt x="289" y="441"/>
                    </a:lnTo>
                    <a:lnTo>
                      <a:pt x="289" y="451"/>
                    </a:lnTo>
                    <a:lnTo>
                      <a:pt x="280" y="451"/>
                    </a:lnTo>
                    <a:lnTo>
                      <a:pt x="280" y="461"/>
                    </a:lnTo>
                    <a:lnTo>
                      <a:pt x="280" y="471"/>
                    </a:lnTo>
                    <a:lnTo>
                      <a:pt x="271" y="471"/>
                    </a:lnTo>
                    <a:lnTo>
                      <a:pt x="271" y="482"/>
                    </a:lnTo>
                    <a:lnTo>
                      <a:pt x="262" y="482"/>
                    </a:lnTo>
                    <a:lnTo>
                      <a:pt x="262" y="492"/>
                    </a:lnTo>
                    <a:lnTo>
                      <a:pt x="253" y="492"/>
                    </a:lnTo>
                    <a:lnTo>
                      <a:pt x="253" y="502"/>
                    </a:lnTo>
                    <a:lnTo>
                      <a:pt x="244" y="512"/>
                    </a:lnTo>
                    <a:lnTo>
                      <a:pt x="235" y="512"/>
                    </a:lnTo>
                    <a:lnTo>
                      <a:pt x="235" y="523"/>
                    </a:lnTo>
                    <a:lnTo>
                      <a:pt x="226" y="523"/>
                    </a:lnTo>
                    <a:lnTo>
                      <a:pt x="217" y="523"/>
                    </a:lnTo>
                    <a:lnTo>
                      <a:pt x="217" y="533"/>
                    </a:lnTo>
                    <a:lnTo>
                      <a:pt x="208" y="533"/>
                    </a:lnTo>
                    <a:lnTo>
                      <a:pt x="199" y="533"/>
                    </a:lnTo>
                    <a:lnTo>
                      <a:pt x="199" y="543"/>
                    </a:lnTo>
                    <a:lnTo>
                      <a:pt x="190" y="543"/>
                    </a:lnTo>
                    <a:lnTo>
                      <a:pt x="181" y="543"/>
                    </a:lnTo>
                    <a:lnTo>
                      <a:pt x="172" y="543"/>
                    </a:lnTo>
                    <a:lnTo>
                      <a:pt x="172" y="553"/>
                    </a:lnTo>
                    <a:lnTo>
                      <a:pt x="163" y="553"/>
                    </a:lnTo>
                    <a:lnTo>
                      <a:pt x="154" y="543"/>
                    </a:lnTo>
                    <a:lnTo>
                      <a:pt x="136" y="543"/>
                    </a:lnTo>
                    <a:lnTo>
                      <a:pt x="136" y="533"/>
                    </a:lnTo>
                    <a:lnTo>
                      <a:pt x="163" y="523"/>
                    </a:lnTo>
                    <a:lnTo>
                      <a:pt x="145" y="502"/>
                    </a:lnTo>
                    <a:lnTo>
                      <a:pt x="154" y="492"/>
                    </a:lnTo>
                    <a:lnTo>
                      <a:pt x="145" y="492"/>
                    </a:lnTo>
                    <a:lnTo>
                      <a:pt x="145" y="502"/>
                    </a:lnTo>
                    <a:lnTo>
                      <a:pt x="136" y="502"/>
                    </a:lnTo>
                    <a:lnTo>
                      <a:pt x="127" y="502"/>
                    </a:lnTo>
                    <a:lnTo>
                      <a:pt x="118" y="502"/>
                    </a:lnTo>
                    <a:lnTo>
                      <a:pt x="99" y="482"/>
                    </a:lnTo>
                    <a:lnTo>
                      <a:pt x="99" y="441"/>
                    </a:lnTo>
                    <a:lnTo>
                      <a:pt x="90" y="441"/>
                    </a:lnTo>
                    <a:lnTo>
                      <a:pt x="90" y="430"/>
                    </a:lnTo>
                    <a:lnTo>
                      <a:pt x="90" y="420"/>
                    </a:lnTo>
                    <a:lnTo>
                      <a:pt x="90" y="410"/>
                    </a:lnTo>
                    <a:lnTo>
                      <a:pt x="90" y="400"/>
                    </a:lnTo>
                    <a:lnTo>
                      <a:pt x="90" y="389"/>
                    </a:lnTo>
                    <a:lnTo>
                      <a:pt x="99" y="389"/>
                    </a:lnTo>
                    <a:lnTo>
                      <a:pt x="90" y="389"/>
                    </a:lnTo>
                    <a:lnTo>
                      <a:pt x="90" y="379"/>
                    </a:lnTo>
                    <a:lnTo>
                      <a:pt x="90" y="369"/>
                    </a:lnTo>
                    <a:lnTo>
                      <a:pt x="90" y="359"/>
                    </a:lnTo>
                    <a:lnTo>
                      <a:pt x="90" y="348"/>
                    </a:lnTo>
                    <a:lnTo>
                      <a:pt x="81" y="348"/>
                    </a:lnTo>
                    <a:lnTo>
                      <a:pt x="81" y="338"/>
                    </a:lnTo>
                    <a:lnTo>
                      <a:pt x="90" y="338"/>
                    </a:lnTo>
                    <a:lnTo>
                      <a:pt x="81" y="328"/>
                    </a:lnTo>
                    <a:lnTo>
                      <a:pt x="81" y="318"/>
                    </a:lnTo>
                    <a:lnTo>
                      <a:pt x="81" y="307"/>
                    </a:lnTo>
                    <a:lnTo>
                      <a:pt x="72" y="307"/>
                    </a:lnTo>
                    <a:lnTo>
                      <a:pt x="72" y="297"/>
                    </a:lnTo>
                    <a:lnTo>
                      <a:pt x="63" y="297"/>
                    </a:lnTo>
                    <a:lnTo>
                      <a:pt x="63" y="287"/>
                    </a:lnTo>
                    <a:lnTo>
                      <a:pt x="63" y="277"/>
                    </a:lnTo>
                    <a:lnTo>
                      <a:pt x="54" y="277"/>
                    </a:lnTo>
                    <a:lnTo>
                      <a:pt x="45" y="266"/>
                    </a:lnTo>
                    <a:lnTo>
                      <a:pt x="45" y="256"/>
                    </a:lnTo>
                    <a:lnTo>
                      <a:pt x="36" y="256"/>
                    </a:lnTo>
                    <a:lnTo>
                      <a:pt x="36" y="246"/>
                    </a:lnTo>
                    <a:lnTo>
                      <a:pt x="27" y="246"/>
                    </a:lnTo>
                    <a:lnTo>
                      <a:pt x="27" y="236"/>
                    </a:lnTo>
                    <a:lnTo>
                      <a:pt x="18" y="236"/>
                    </a:lnTo>
                    <a:lnTo>
                      <a:pt x="9" y="236"/>
                    </a:lnTo>
                    <a:lnTo>
                      <a:pt x="9" y="225"/>
                    </a:lnTo>
                    <a:lnTo>
                      <a:pt x="9" y="215"/>
                    </a:lnTo>
                    <a:lnTo>
                      <a:pt x="18" y="215"/>
                    </a:lnTo>
                    <a:lnTo>
                      <a:pt x="18" y="205"/>
                    </a:lnTo>
                    <a:lnTo>
                      <a:pt x="18" y="195"/>
                    </a:lnTo>
                    <a:lnTo>
                      <a:pt x="27" y="205"/>
                    </a:lnTo>
                    <a:lnTo>
                      <a:pt x="27" y="195"/>
                    </a:lnTo>
                    <a:lnTo>
                      <a:pt x="18" y="195"/>
                    </a:lnTo>
                    <a:lnTo>
                      <a:pt x="18" y="184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18" y="174"/>
                    </a:lnTo>
                    <a:lnTo>
                      <a:pt x="18" y="164"/>
                    </a:lnTo>
                    <a:lnTo>
                      <a:pt x="18" y="154"/>
                    </a:lnTo>
                    <a:lnTo>
                      <a:pt x="18" y="143"/>
                    </a:lnTo>
                    <a:lnTo>
                      <a:pt x="9" y="143"/>
                    </a:lnTo>
                    <a:lnTo>
                      <a:pt x="9" y="13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9999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Freeform 7"/>
              <p:cNvSpPr>
                <a:spLocks/>
              </p:cNvSpPr>
              <p:nvPr/>
            </p:nvSpPr>
            <p:spPr bwMode="auto">
              <a:xfrm>
                <a:off x="191" y="2914"/>
                <a:ext cx="557" cy="743"/>
              </a:xfrm>
              <a:custGeom>
                <a:avLst/>
                <a:gdLst>
                  <a:gd name="T0" fmla="*/ 540 w 398"/>
                  <a:gd name="T1" fmla="*/ 1785 h 574"/>
                  <a:gd name="T2" fmla="*/ 337 w 398"/>
                  <a:gd name="T3" fmla="*/ 1592 h 574"/>
                  <a:gd name="T4" fmla="*/ 204 w 398"/>
                  <a:gd name="T5" fmla="*/ 1450 h 574"/>
                  <a:gd name="T6" fmla="*/ 204 w 398"/>
                  <a:gd name="T7" fmla="*/ 1108 h 574"/>
                  <a:gd name="T8" fmla="*/ 136 w 398"/>
                  <a:gd name="T9" fmla="*/ 627 h 574"/>
                  <a:gd name="T10" fmla="*/ 540 w 398"/>
                  <a:gd name="T11" fmla="*/ 383 h 574"/>
                  <a:gd name="T12" fmla="*/ 1160 w 398"/>
                  <a:gd name="T13" fmla="*/ 0 h 574"/>
                  <a:gd name="T14" fmla="*/ 1295 w 398"/>
                  <a:gd name="T15" fmla="*/ 47 h 574"/>
                  <a:gd name="T16" fmla="*/ 1427 w 398"/>
                  <a:gd name="T17" fmla="*/ 97 h 574"/>
                  <a:gd name="T18" fmla="*/ 1563 w 398"/>
                  <a:gd name="T19" fmla="*/ 146 h 574"/>
                  <a:gd name="T20" fmla="*/ 1696 w 398"/>
                  <a:gd name="T21" fmla="*/ 97 h 574"/>
                  <a:gd name="T22" fmla="*/ 1901 w 398"/>
                  <a:gd name="T23" fmla="*/ 97 h 574"/>
                  <a:gd name="T24" fmla="*/ 1765 w 398"/>
                  <a:gd name="T25" fmla="*/ 146 h 574"/>
                  <a:gd name="T26" fmla="*/ 1765 w 398"/>
                  <a:gd name="T27" fmla="*/ 294 h 574"/>
                  <a:gd name="T28" fmla="*/ 1832 w 398"/>
                  <a:gd name="T29" fmla="*/ 432 h 574"/>
                  <a:gd name="T30" fmla="*/ 1901 w 398"/>
                  <a:gd name="T31" fmla="*/ 531 h 574"/>
                  <a:gd name="T32" fmla="*/ 1970 w 398"/>
                  <a:gd name="T33" fmla="*/ 627 h 574"/>
                  <a:gd name="T34" fmla="*/ 1970 w 398"/>
                  <a:gd name="T35" fmla="*/ 677 h 574"/>
                  <a:gd name="T36" fmla="*/ 1901 w 398"/>
                  <a:gd name="T37" fmla="*/ 724 h 574"/>
                  <a:gd name="T38" fmla="*/ 1832 w 398"/>
                  <a:gd name="T39" fmla="*/ 818 h 574"/>
                  <a:gd name="T40" fmla="*/ 1970 w 398"/>
                  <a:gd name="T41" fmla="*/ 869 h 574"/>
                  <a:gd name="T42" fmla="*/ 2033 w 398"/>
                  <a:gd name="T43" fmla="*/ 963 h 574"/>
                  <a:gd name="T44" fmla="*/ 2168 w 398"/>
                  <a:gd name="T45" fmla="*/ 1065 h 574"/>
                  <a:gd name="T46" fmla="*/ 2239 w 398"/>
                  <a:gd name="T47" fmla="*/ 1156 h 574"/>
                  <a:gd name="T48" fmla="*/ 2374 w 398"/>
                  <a:gd name="T49" fmla="*/ 1201 h 574"/>
                  <a:gd name="T50" fmla="*/ 2442 w 398"/>
                  <a:gd name="T51" fmla="*/ 1354 h 574"/>
                  <a:gd name="T52" fmla="*/ 2442 w 398"/>
                  <a:gd name="T53" fmla="*/ 1394 h 574"/>
                  <a:gd name="T54" fmla="*/ 2442 w 398"/>
                  <a:gd name="T55" fmla="*/ 1544 h 574"/>
                  <a:gd name="T56" fmla="*/ 2442 w 398"/>
                  <a:gd name="T57" fmla="*/ 1592 h 574"/>
                  <a:gd name="T58" fmla="*/ 2442 w 398"/>
                  <a:gd name="T59" fmla="*/ 1737 h 574"/>
                  <a:gd name="T60" fmla="*/ 2509 w 398"/>
                  <a:gd name="T61" fmla="*/ 1837 h 574"/>
                  <a:gd name="T62" fmla="*/ 2725 w 398"/>
                  <a:gd name="T63" fmla="*/ 2123 h 574"/>
                  <a:gd name="T64" fmla="*/ 2859 w 398"/>
                  <a:gd name="T65" fmla="*/ 2076 h 574"/>
                  <a:gd name="T66" fmla="*/ 2992 w 398"/>
                  <a:gd name="T67" fmla="*/ 2220 h 574"/>
                  <a:gd name="T68" fmla="*/ 2918 w 398"/>
                  <a:gd name="T69" fmla="*/ 2316 h 574"/>
                  <a:gd name="T70" fmla="*/ 2859 w 398"/>
                  <a:gd name="T71" fmla="*/ 2362 h 574"/>
                  <a:gd name="T72" fmla="*/ 2725 w 398"/>
                  <a:gd name="T73" fmla="*/ 2412 h 574"/>
                  <a:gd name="T74" fmla="*/ 2582 w 398"/>
                  <a:gd name="T75" fmla="*/ 2459 h 574"/>
                  <a:gd name="T76" fmla="*/ 2442 w 398"/>
                  <a:gd name="T77" fmla="*/ 2506 h 574"/>
                  <a:gd name="T78" fmla="*/ 2239 w 398"/>
                  <a:gd name="T79" fmla="*/ 2506 h 574"/>
                  <a:gd name="T80" fmla="*/ 2105 w 398"/>
                  <a:gd name="T81" fmla="*/ 2555 h 574"/>
                  <a:gd name="T82" fmla="*/ 1970 w 398"/>
                  <a:gd name="T83" fmla="*/ 2606 h 574"/>
                  <a:gd name="T84" fmla="*/ 1832 w 398"/>
                  <a:gd name="T85" fmla="*/ 2652 h 574"/>
                  <a:gd name="T86" fmla="*/ 1696 w 398"/>
                  <a:gd name="T87" fmla="*/ 2701 h 574"/>
                  <a:gd name="T88" fmla="*/ 1563 w 398"/>
                  <a:gd name="T89" fmla="*/ 2606 h 574"/>
                  <a:gd name="T90" fmla="*/ 1563 w 398"/>
                  <a:gd name="T91" fmla="*/ 2555 h 574"/>
                  <a:gd name="T92" fmla="*/ 1563 w 398"/>
                  <a:gd name="T93" fmla="*/ 2506 h 574"/>
                  <a:gd name="T94" fmla="*/ 1496 w 398"/>
                  <a:gd name="T95" fmla="*/ 2412 h 574"/>
                  <a:gd name="T96" fmla="*/ 1496 w 398"/>
                  <a:gd name="T97" fmla="*/ 2362 h 574"/>
                  <a:gd name="T98" fmla="*/ 1496 w 398"/>
                  <a:gd name="T99" fmla="*/ 2316 h 574"/>
                  <a:gd name="T100" fmla="*/ 1427 w 398"/>
                  <a:gd name="T101" fmla="*/ 2220 h 574"/>
                  <a:gd name="T102" fmla="*/ 1358 w 398"/>
                  <a:gd name="T103" fmla="*/ 2123 h 574"/>
                  <a:gd name="T104" fmla="*/ 1358 w 398"/>
                  <a:gd name="T105" fmla="*/ 2076 h 574"/>
                  <a:gd name="T106" fmla="*/ 1222 w 398"/>
                  <a:gd name="T107" fmla="*/ 2027 h 574"/>
                  <a:gd name="T108" fmla="*/ 1085 w 398"/>
                  <a:gd name="T109" fmla="*/ 1975 h 574"/>
                  <a:gd name="T110" fmla="*/ 942 w 398"/>
                  <a:gd name="T111" fmla="*/ 1929 h 574"/>
                  <a:gd name="T112" fmla="*/ 749 w 398"/>
                  <a:gd name="T113" fmla="*/ 1929 h 5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98"/>
                  <a:gd name="T172" fmla="*/ 0 h 574"/>
                  <a:gd name="T173" fmla="*/ 398 w 398"/>
                  <a:gd name="T174" fmla="*/ 574 h 5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98" h="574">
                    <a:moveTo>
                      <a:pt x="81" y="410"/>
                    </a:moveTo>
                    <a:lnTo>
                      <a:pt x="72" y="400"/>
                    </a:lnTo>
                    <a:lnTo>
                      <a:pt x="72" y="379"/>
                    </a:lnTo>
                    <a:lnTo>
                      <a:pt x="72" y="369"/>
                    </a:lnTo>
                    <a:lnTo>
                      <a:pt x="54" y="359"/>
                    </a:lnTo>
                    <a:lnTo>
                      <a:pt x="45" y="338"/>
                    </a:lnTo>
                    <a:lnTo>
                      <a:pt x="45" y="328"/>
                    </a:lnTo>
                    <a:lnTo>
                      <a:pt x="45" y="318"/>
                    </a:lnTo>
                    <a:lnTo>
                      <a:pt x="27" y="308"/>
                    </a:lnTo>
                    <a:lnTo>
                      <a:pt x="27" y="297"/>
                    </a:lnTo>
                    <a:lnTo>
                      <a:pt x="27" y="267"/>
                    </a:lnTo>
                    <a:lnTo>
                      <a:pt x="27" y="236"/>
                    </a:lnTo>
                    <a:lnTo>
                      <a:pt x="0" y="154"/>
                    </a:lnTo>
                    <a:lnTo>
                      <a:pt x="9" y="154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54" y="92"/>
                    </a:lnTo>
                    <a:lnTo>
                      <a:pt x="72" y="82"/>
                    </a:lnTo>
                    <a:lnTo>
                      <a:pt x="135" y="0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10"/>
                    </a:lnTo>
                    <a:lnTo>
                      <a:pt x="163" y="10"/>
                    </a:lnTo>
                    <a:lnTo>
                      <a:pt x="172" y="10"/>
                    </a:lnTo>
                    <a:lnTo>
                      <a:pt x="181" y="10"/>
                    </a:lnTo>
                    <a:lnTo>
                      <a:pt x="181" y="21"/>
                    </a:lnTo>
                    <a:lnTo>
                      <a:pt x="190" y="21"/>
                    </a:lnTo>
                    <a:lnTo>
                      <a:pt x="199" y="21"/>
                    </a:lnTo>
                    <a:lnTo>
                      <a:pt x="208" y="21"/>
                    </a:lnTo>
                    <a:lnTo>
                      <a:pt x="208" y="31"/>
                    </a:lnTo>
                    <a:lnTo>
                      <a:pt x="217" y="31"/>
                    </a:lnTo>
                    <a:lnTo>
                      <a:pt x="226" y="31"/>
                    </a:lnTo>
                    <a:lnTo>
                      <a:pt x="226" y="21"/>
                    </a:lnTo>
                    <a:lnTo>
                      <a:pt x="235" y="21"/>
                    </a:lnTo>
                    <a:lnTo>
                      <a:pt x="244" y="21"/>
                    </a:lnTo>
                    <a:lnTo>
                      <a:pt x="253" y="21"/>
                    </a:lnTo>
                    <a:lnTo>
                      <a:pt x="244" y="21"/>
                    </a:lnTo>
                    <a:lnTo>
                      <a:pt x="244" y="31"/>
                    </a:lnTo>
                    <a:lnTo>
                      <a:pt x="235" y="31"/>
                    </a:lnTo>
                    <a:lnTo>
                      <a:pt x="235" y="41"/>
                    </a:lnTo>
                    <a:lnTo>
                      <a:pt x="235" y="51"/>
                    </a:lnTo>
                    <a:lnTo>
                      <a:pt x="235" y="62"/>
                    </a:lnTo>
                    <a:lnTo>
                      <a:pt x="235" y="72"/>
                    </a:lnTo>
                    <a:lnTo>
                      <a:pt x="244" y="82"/>
                    </a:lnTo>
                    <a:lnTo>
                      <a:pt x="244" y="92"/>
                    </a:lnTo>
                    <a:lnTo>
                      <a:pt x="253" y="92"/>
                    </a:lnTo>
                    <a:lnTo>
                      <a:pt x="253" y="103"/>
                    </a:lnTo>
                    <a:lnTo>
                      <a:pt x="253" y="113"/>
                    </a:lnTo>
                    <a:lnTo>
                      <a:pt x="253" y="123"/>
                    </a:lnTo>
                    <a:lnTo>
                      <a:pt x="253" y="133"/>
                    </a:lnTo>
                    <a:lnTo>
                      <a:pt x="262" y="133"/>
                    </a:lnTo>
                    <a:lnTo>
                      <a:pt x="253" y="133"/>
                    </a:lnTo>
                    <a:lnTo>
                      <a:pt x="253" y="144"/>
                    </a:lnTo>
                    <a:lnTo>
                      <a:pt x="262" y="144"/>
                    </a:lnTo>
                    <a:lnTo>
                      <a:pt x="262" y="154"/>
                    </a:lnTo>
                    <a:lnTo>
                      <a:pt x="253" y="144"/>
                    </a:lnTo>
                    <a:lnTo>
                      <a:pt x="253" y="154"/>
                    </a:lnTo>
                    <a:lnTo>
                      <a:pt x="253" y="164"/>
                    </a:lnTo>
                    <a:lnTo>
                      <a:pt x="244" y="164"/>
                    </a:lnTo>
                    <a:lnTo>
                      <a:pt x="244" y="174"/>
                    </a:lnTo>
                    <a:lnTo>
                      <a:pt x="244" y="185"/>
                    </a:lnTo>
                    <a:lnTo>
                      <a:pt x="253" y="185"/>
                    </a:lnTo>
                    <a:lnTo>
                      <a:pt x="262" y="185"/>
                    </a:lnTo>
                    <a:lnTo>
                      <a:pt x="262" y="195"/>
                    </a:lnTo>
                    <a:lnTo>
                      <a:pt x="271" y="195"/>
                    </a:lnTo>
                    <a:lnTo>
                      <a:pt x="271" y="205"/>
                    </a:lnTo>
                    <a:lnTo>
                      <a:pt x="280" y="205"/>
                    </a:lnTo>
                    <a:lnTo>
                      <a:pt x="280" y="215"/>
                    </a:lnTo>
                    <a:lnTo>
                      <a:pt x="289" y="226"/>
                    </a:lnTo>
                    <a:lnTo>
                      <a:pt x="298" y="226"/>
                    </a:lnTo>
                    <a:lnTo>
                      <a:pt x="298" y="236"/>
                    </a:lnTo>
                    <a:lnTo>
                      <a:pt x="298" y="246"/>
                    </a:lnTo>
                    <a:lnTo>
                      <a:pt x="307" y="246"/>
                    </a:lnTo>
                    <a:lnTo>
                      <a:pt x="307" y="256"/>
                    </a:lnTo>
                    <a:lnTo>
                      <a:pt x="316" y="256"/>
                    </a:lnTo>
                    <a:lnTo>
                      <a:pt x="316" y="267"/>
                    </a:lnTo>
                    <a:lnTo>
                      <a:pt x="316" y="277"/>
                    </a:lnTo>
                    <a:lnTo>
                      <a:pt x="325" y="287"/>
                    </a:lnTo>
                    <a:lnTo>
                      <a:pt x="316" y="287"/>
                    </a:lnTo>
                    <a:lnTo>
                      <a:pt x="316" y="297"/>
                    </a:lnTo>
                    <a:lnTo>
                      <a:pt x="325" y="297"/>
                    </a:lnTo>
                    <a:lnTo>
                      <a:pt x="325" y="308"/>
                    </a:lnTo>
                    <a:lnTo>
                      <a:pt x="325" y="318"/>
                    </a:lnTo>
                    <a:lnTo>
                      <a:pt x="325" y="328"/>
                    </a:lnTo>
                    <a:lnTo>
                      <a:pt x="325" y="338"/>
                    </a:lnTo>
                    <a:lnTo>
                      <a:pt x="334" y="338"/>
                    </a:lnTo>
                    <a:lnTo>
                      <a:pt x="325" y="338"/>
                    </a:lnTo>
                    <a:lnTo>
                      <a:pt x="325" y="349"/>
                    </a:lnTo>
                    <a:lnTo>
                      <a:pt x="325" y="359"/>
                    </a:lnTo>
                    <a:lnTo>
                      <a:pt x="325" y="369"/>
                    </a:lnTo>
                    <a:lnTo>
                      <a:pt x="325" y="379"/>
                    </a:lnTo>
                    <a:lnTo>
                      <a:pt x="325" y="390"/>
                    </a:lnTo>
                    <a:lnTo>
                      <a:pt x="334" y="390"/>
                    </a:lnTo>
                    <a:lnTo>
                      <a:pt x="334" y="431"/>
                    </a:lnTo>
                    <a:lnTo>
                      <a:pt x="353" y="451"/>
                    </a:lnTo>
                    <a:lnTo>
                      <a:pt x="362" y="451"/>
                    </a:lnTo>
                    <a:lnTo>
                      <a:pt x="371" y="451"/>
                    </a:lnTo>
                    <a:lnTo>
                      <a:pt x="380" y="451"/>
                    </a:lnTo>
                    <a:lnTo>
                      <a:pt x="380" y="441"/>
                    </a:lnTo>
                    <a:lnTo>
                      <a:pt x="389" y="441"/>
                    </a:lnTo>
                    <a:lnTo>
                      <a:pt x="380" y="451"/>
                    </a:lnTo>
                    <a:lnTo>
                      <a:pt x="398" y="472"/>
                    </a:lnTo>
                    <a:lnTo>
                      <a:pt x="371" y="482"/>
                    </a:lnTo>
                    <a:lnTo>
                      <a:pt x="371" y="492"/>
                    </a:lnTo>
                    <a:lnTo>
                      <a:pt x="389" y="492"/>
                    </a:lnTo>
                    <a:lnTo>
                      <a:pt x="398" y="502"/>
                    </a:lnTo>
                    <a:lnTo>
                      <a:pt x="389" y="502"/>
                    </a:lnTo>
                    <a:lnTo>
                      <a:pt x="380" y="502"/>
                    </a:lnTo>
                    <a:lnTo>
                      <a:pt x="380" y="513"/>
                    </a:lnTo>
                    <a:lnTo>
                      <a:pt x="371" y="513"/>
                    </a:lnTo>
                    <a:lnTo>
                      <a:pt x="362" y="513"/>
                    </a:lnTo>
                    <a:lnTo>
                      <a:pt x="353" y="513"/>
                    </a:lnTo>
                    <a:lnTo>
                      <a:pt x="353" y="523"/>
                    </a:lnTo>
                    <a:lnTo>
                      <a:pt x="344" y="523"/>
                    </a:lnTo>
                    <a:lnTo>
                      <a:pt x="334" y="523"/>
                    </a:lnTo>
                    <a:lnTo>
                      <a:pt x="325" y="523"/>
                    </a:lnTo>
                    <a:lnTo>
                      <a:pt x="325" y="533"/>
                    </a:lnTo>
                    <a:lnTo>
                      <a:pt x="316" y="533"/>
                    </a:lnTo>
                    <a:lnTo>
                      <a:pt x="307" y="533"/>
                    </a:lnTo>
                    <a:lnTo>
                      <a:pt x="298" y="533"/>
                    </a:lnTo>
                    <a:lnTo>
                      <a:pt x="298" y="543"/>
                    </a:lnTo>
                    <a:lnTo>
                      <a:pt x="289" y="543"/>
                    </a:lnTo>
                    <a:lnTo>
                      <a:pt x="280" y="543"/>
                    </a:lnTo>
                    <a:lnTo>
                      <a:pt x="280" y="554"/>
                    </a:lnTo>
                    <a:lnTo>
                      <a:pt x="271" y="554"/>
                    </a:lnTo>
                    <a:lnTo>
                      <a:pt x="262" y="554"/>
                    </a:lnTo>
                    <a:lnTo>
                      <a:pt x="253" y="554"/>
                    </a:lnTo>
                    <a:lnTo>
                      <a:pt x="253" y="564"/>
                    </a:lnTo>
                    <a:lnTo>
                      <a:pt x="244" y="564"/>
                    </a:lnTo>
                    <a:lnTo>
                      <a:pt x="235" y="564"/>
                    </a:lnTo>
                    <a:lnTo>
                      <a:pt x="235" y="574"/>
                    </a:lnTo>
                    <a:lnTo>
                      <a:pt x="226" y="574"/>
                    </a:lnTo>
                    <a:lnTo>
                      <a:pt x="226" y="564"/>
                    </a:lnTo>
                    <a:lnTo>
                      <a:pt x="226" y="554"/>
                    </a:lnTo>
                    <a:lnTo>
                      <a:pt x="208" y="554"/>
                    </a:lnTo>
                    <a:lnTo>
                      <a:pt x="208" y="543"/>
                    </a:lnTo>
                    <a:lnTo>
                      <a:pt x="217" y="543"/>
                    </a:lnTo>
                    <a:lnTo>
                      <a:pt x="208" y="543"/>
                    </a:lnTo>
                    <a:lnTo>
                      <a:pt x="217" y="543"/>
                    </a:lnTo>
                    <a:lnTo>
                      <a:pt x="208" y="543"/>
                    </a:lnTo>
                    <a:lnTo>
                      <a:pt x="208" y="533"/>
                    </a:lnTo>
                    <a:lnTo>
                      <a:pt x="199" y="533"/>
                    </a:lnTo>
                    <a:lnTo>
                      <a:pt x="199" y="523"/>
                    </a:lnTo>
                    <a:lnTo>
                      <a:pt x="199" y="513"/>
                    </a:lnTo>
                    <a:lnTo>
                      <a:pt x="208" y="513"/>
                    </a:lnTo>
                    <a:lnTo>
                      <a:pt x="208" y="502"/>
                    </a:lnTo>
                    <a:lnTo>
                      <a:pt x="199" y="502"/>
                    </a:lnTo>
                    <a:lnTo>
                      <a:pt x="208" y="492"/>
                    </a:lnTo>
                    <a:lnTo>
                      <a:pt x="199" y="482"/>
                    </a:lnTo>
                    <a:lnTo>
                      <a:pt x="199" y="492"/>
                    </a:lnTo>
                    <a:lnTo>
                      <a:pt x="199" y="482"/>
                    </a:lnTo>
                    <a:lnTo>
                      <a:pt x="190" y="482"/>
                    </a:lnTo>
                    <a:lnTo>
                      <a:pt x="190" y="472"/>
                    </a:lnTo>
                    <a:lnTo>
                      <a:pt x="181" y="472"/>
                    </a:lnTo>
                    <a:lnTo>
                      <a:pt x="181" y="461"/>
                    </a:lnTo>
                    <a:lnTo>
                      <a:pt x="181" y="451"/>
                    </a:lnTo>
                    <a:lnTo>
                      <a:pt x="172" y="451"/>
                    </a:lnTo>
                    <a:lnTo>
                      <a:pt x="181" y="451"/>
                    </a:lnTo>
                    <a:lnTo>
                      <a:pt x="181" y="441"/>
                    </a:lnTo>
                    <a:lnTo>
                      <a:pt x="172" y="441"/>
                    </a:lnTo>
                    <a:lnTo>
                      <a:pt x="172" y="431"/>
                    </a:lnTo>
                    <a:lnTo>
                      <a:pt x="163" y="431"/>
                    </a:lnTo>
                    <a:lnTo>
                      <a:pt x="154" y="431"/>
                    </a:lnTo>
                    <a:lnTo>
                      <a:pt x="144" y="431"/>
                    </a:lnTo>
                    <a:lnTo>
                      <a:pt x="144" y="420"/>
                    </a:lnTo>
                    <a:lnTo>
                      <a:pt x="135" y="420"/>
                    </a:lnTo>
                    <a:lnTo>
                      <a:pt x="135" y="410"/>
                    </a:lnTo>
                    <a:lnTo>
                      <a:pt x="126" y="410"/>
                    </a:lnTo>
                    <a:lnTo>
                      <a:pt x="117" y="410"/>
                    </a:lnTo>
                    <a:lnTo>
                      <a:pt x="108" y="410"/>
                    </a:lnTo>
                    <a:lnTo>
                      <a:pt x="99" y="410"/>
                    </a:lnTo>
                    <a:lnTo>
                      <a:pt x="90" y="410"/>
                    </a:lnTo>
                    <a:lnTo>
                      <a:pt x="81" y="41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4D4D"/>
                  </a:gs>
                  <a:gs pos="100000">
                    <a:srgbClr val="0000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2E2E2E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8"/>
              <p:cNvSpPr>
                <a:spLocks noEditPoints="1"/>
              </p:cNvSpPr>
              <p:nvPr/>
            </p:nvSpPr>
            <p:spPr bwMode="auto">
              <a:xfrm>
                <a:off x="304" y="3445"/>
                <a:ext cx="203" cy="491"/>
              </a:xfrm>
              <a:custGeom>
                <a:avLst/>
                <a:gdLst>
                  <a:gd name="T0" fmla="*/ 685 w 145"/>
                  <a:gd name="T1" fmla="*/ 1117 h 379"/>
                  <a:gd name="T2" fmla="*/ 549 w 145"/>
                  <a:gd name="T3" fmla="*/ 1163 h 379"/>
                  <a:gd name="T4" fmla="*/ 549 w 145"/>
                  <a:gd name="T5" fmla="*/ 1211 h 379"/>
                  <a:gd name="T6" fmla="*/ 685 w 145"/>
                  <a:gd name="T7" fmla="*/ 1261 h 379"/>
                  <a:gd name="T8" fmla="*/ 685 w 145"/>
                  <a:gd name="T9" fmla="*/ 1404 h 379"/>
                  <a:gd name="T10" fmla="*/ 753 w 145"/>
                  <a:gd name="T11" fmla="*/ 1310 h 379"/>
                  <a:gd name="T12" fmla="*/ 753 w 145"/>
                  <a:gd name="T13" fmla="*/ 1356 h 379"/>
                  <a:gd name="T14" fmla="*/ 886 w 145"/>
                  <a:gd name="T15" fmla="*/ 1404 h 379"/>
                  <a:gd name="T16" fmla="*/ 886 w 145"/>
                  <a:gd name="T17" fmla="*/ 1356 h 379"/>
                  <a:gd name="T18" fmla="*/ 959 w 145"/>
                  <a:gd name="T19" fmla="*/ 1261 h 379"/>
                  <a:gd name="T20" fmla="*/ 886 w 145"/>
                  <a:gd name="T21" fmla="*/ 1356 h 379"/>
                  <a:gd name="T22" fmla="*/ 886 w 145"/>
                  <a:gd name="T23" fmla="*/ 1404 h 379"/>
                  <a:gd name="T24" fmla="*/ 886 w 145"/>
                  <a:gd name="T25" fmla="*/ 1552 h 379"/>
                  <a:gd name="T26" fmla="*/ 886 w 145"/>
                  <a:gd name="T27" fmla="*/ 1697 h 379"/>
                  <a:gd name="T28" fmla="*/ 753 w 145"/>
                  <a:gd name="T29" fmla="*/ 1793 h 379"/>
                  <a:gd name="T30" fmla="*/ 549 w 145"/>
                  <a:gd name="T31" fmla="*/ 1793 h 379"/>
                  <a:gd name="T32" fmla="*/ 337 w 145"/>
                  <a:gd name="T33" fmla="*/ 1793 h 379"/>
                  <a:gd name="T34" fmla="*/ 337 w 145"/>
                  <a:gd name="T35" fmla="*/ 1744 h 379"/>
                  <a:gd name="T36" fmla="*/ 204 w 145"/>
                  <a:gd name="T37" fmla="*/ 1793 h 379"/>
                  <a:gd name="T38" fmla="*/ 136 w 145"/>
                  <a:gd name="T39" fmla="*/ 1649 h 379"/>
                  <a:gd name="T40" fmla="*/ 136 w 145"/>
                  <a:gd name="T41" fmla="*/ 1457 h 379"/>
                  <a:gd name="T42" fmla="*/ 136 w 145"/>
                  <a:gd name="T43" fmla="*/ 1211 h 379"/>
                  <a:gd name="T44" fmla="*/ 0 w 145"/>
                  <a:gd name="T45" fmla="*/ 1163 h 379"/>
                  <a:gd name="T46" fmla="*/ 69 w 145"/>
                  <a:gd name="T47" fmla="*/ 972 h 379"/>
                  <a:gd name="T48" fmla="*/ 69 w 145"/>
                  <a:gd name="T49" fmla="*/ 876 h 379"/>
                  <a:gd name="T50" fmla="*/ 69 w 145"/>
                  <a:gd name="T51" fmla="*/ 773 h 379"/>
                  <a:gd name="T52" fmla="*/ 69 w 145"/>
                  <a:gd name="T53" fmla="*/ 580 h 379"/>
                  <a:gd name="T54" fmla="*/ 0 w 145"/>
                  <a:gd name="T55" fmla="*/ 294 h 379"/>
                  <a:gd name="T56" fmla="*/ 0 w 145"/>
                  <a:gd name="T57" fmla="*/ 0 h 379"/>
                  <a:gd name="T58" fmla="*/ 204 w 145"/>
                  <a:gd name="T59" fmla="*/ 0 h 379"/>
                  <a:gd name="T60" fmla="*/ 406 w 145"/>
                  <a:gd name="T61" fmla="*/ 0 h 379"/>
                  <a:gd name="T62" fmla="*/ 472 w 145"/>
                  <a:gd name="T63" fmla="*/ 97 h 379"/>
                  <a:gd name="T64" fmla="*/ 685 w 145"/>
                  <a:gd name="T65" fmla="*/ 97 h 379"/>
                  <a:gd name="T66" fmla="*/ 753 w 145"/>
                  <a:gd name="T67" fmla="*/ 193 h 379"/>
                  <a:gd name="T68" fmla="*/ 753 w 145"/>
                  <a:gd name="T69" fmla="*/ 242 h 379"/>
                  <a:gd name="T70" fmla="*/ 823 w 145"/>
                  <a:gd name="T71" fmla="*/ 337 h 379"/>
                  <a:gd name="T72" fmla="*/ 886 w 145"/>
                  <a:gd name="T73" fmla="*/ 337 h 379"/>
                  <a:gd name="T74" fmla="*/ 959 w 145"/>
                  <a:gd name="T75" fmla="*/ 435 h 379"/>
                  <a:gd name="T76" fmla="*/ 886 w 145"/>
                  <a:gd name="T77" fmla="*/ 532 h 379"/>
                  <a:gd name="T78" fmla="*/ 959 w 145"/>
                  <a:gd name="T79" fmla="*/ 628 h 379"/>
                  <a:gd name="T80" fmla="*/ 1021 w 145"/>
                  <a:gd name="T81" fmla="*/ 628 h 379"/>
                  <a:gd name="T82" fmla="*/ 1092 w 145"/>
                  <a:gd name="T83" fmla="*/ 683 h 379"/>
                  <a:gd name="T84" fmla="*/ 1021 w 145"/>
                  <a:gd name="T85" fmla="*/ 773 h 379"/>
                  <a:gd name="T86" fmla="*/ 959 w 145"/>
                  <a:gd name="T87" fmla="*/ 876 h 379"/>
                  <a:gd name="T88" fmla="*/ 823 w 145"/>
                  <a:gd name="T89" fmla="*/ 925 h 379"/>
                  <a:gd name="T90" fmla="*/ 753 w 145"/>
                  <a:gd name="T91" fmla="*/ 1017 h 379"/>
                  <a:gd name="T92" fmla="*/ 753 w 145"/>
                  <a:gd name="T93" fmla="*/ 1069 h 379"/>
                  <a:gd name="T94" fmla="*/ 886 w 145"/>
                  <a:gd name="T95" fmla="*/ 1211 h 379"/>
                  <a:gd name="T96" fmla="*/ 959 w 145"/>
                  <a:gd name="T97" fmla="*/ 1211 h 379"/>
                  <a:gd name="T98" fmla="*/ 959 w 145"/>
                  <a:gd name="T99" fmla="*/ 1261 h 379"/>
                  <a:gd name="T100" fmla="*/ 886 w 145"/>
                  <a:gd name="T101" fmla="*/ 1261 h 3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"/>
                  <a:gd name="T154" fmla="*/ 0 h 379"/>
                  <a:gd name="T155" fmla="*/ 145 w 145"/>
                  <a:gd name="T156" fmla="*/ 379 h 3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" h="379">
                    <a:moveTo>
                      <a:pt x="91" y="236"/>
                    </a:moveTo>
                    <a:lnTo>
                      <a:pt x="82" y="236"/>
                    </a:lnTo>
                    <a:lnTo>
                      <a:pt x="91" y="236"/>
                    </a:lnTo>
                    <a:lnTo>
                      <a:pt x="82" y="236"/>
                    </a:lnTo>
                    <a:lnTo>
                      <a:pt x="82" y="246"/>
                    </a:lnTo>
                    <a:lnTo>
                      <a:pt x="73" y="246"/>
                    </a:lnTo>
                    <a:lnTo>
                      <a:pt x="63" y="246"/>
                    </a:lnTo>
                    <a:lnTo>
                      <a:pt x="73" y="246"/>
                    </a:lnTo>
                    <a:lnTo>
                      <a:pt x="73" y="256"/>
                    </a:lnTo>
                    <a:lnTo>
                      <a:pt x="82" y="256"/>
                    </a:lnTo>
                    <a:lnTo>
                      <a:pt x="82" y="267"/>
                    </a:lnTo>
                    <a:lnTo>
                      <a:pt x="91" y="267"/>
                    </a:lnTo>
                    <a:lnTo>
                      <a:pt x="91" y="277"/>
                    </a:lnTo>
                    <a:lnTo>
                      <a:pt x="91" y="287"/>
                    </a:lnTo>
                    <a:lnTo>
                      <a:pt x="91" y="297"/>
                    </a:lnTo>
                    <a:lnTo>
                      <a:pt x="91" y="287"/>
                    </a:lnTo>
                    <a:lnTo>
                      <a:pt x="91" y="277"/>
                    </a:lnTo>
                    <a:lnTo>
                      <a:pt x="100" y="277"/>
                    </a:lnTo>
                    <a:lnTo>
                      <a:pt x="100" y="287"/>
                    </a:lnTo>
                    <a:lnTo>
                      <a:pt x="109" y="287"/>
                    </a:lnTo>
                    <a:lnTo>
                      <a:pt x="100" y="287"/>
                    </a:lnTo>
                    <a:lnTo>
                      <a:pt x="109" y="287"/>
                    </a:lnTo>
                    <a:lnTo>
                      <a:pt x="109" y="297"/>
                    </a:lnTo>
                    <a:lnTo>
                      <a:pt x="118" y="297"/>
                    </a:lnTo>
                    <a:lnTo>
                      <a:pt x="118" y="287"/>
                    </a:lnTo>
                    <a:lnTo>
                      <a:pt x="109" y="287"/>
                    </a:lnTo>
                    <a:lnTo>
                      <a:pt x="118" y="287"/>
                    </a:lnTo>
                    <a:lnTo>
                      <a:pt x="118" y="277"/>
                    </a:lnTo>
                    <a:lnTo>
                      <a:pt x="118" y="267"/>
                    </a:lnTo>
                    <a:lnTo>
                      <a:pt x="127" y="267"/>
                    </a:lnTo>
                    <a:lnTo>
                      <a:pt x="127" y="277"/>
                    </a:lnTo>
                    <a:lnTo>
                      <a:pt x="127" y="287"/>
                    </a:lnTo>
                    <a:lnTo>
                      <a:pt x="118" y="287"/>
                    </a:lnTo>
                    <a:lnTo>
                      <a:pt x="127" y="287"/>
                    </a:lnTo>
                    <a:lnTo>
                      <a:pt x="118" y="287"/>
                    </a:lnTo>
                    <a:lnTo>
                      <a:pt x="118" y="297"/>
                    </a:lnTo>
                    <a:lnTo>
                      <a:pt x="118" y="308"/>
                    </a:lnTo>
                    <a:lnTo>
                      <a:pt x="118" y="318"/>
                    </a:lnTo>
                    <a:lnTo>
                      <a:pt x="118" y="328"/>
                    </a:lnTo>
                    <a:lnTo>
                      <a:pt x="118" y="338"/>
                    </a:lnTo>
                    <a:lnTo>
                      <a:pt x="118" y="349"/>
                    </a:lnTo>
                    <a:lnTo>
                      <a:pt x="118" y="359"/>
                    </a:lnTo>
                    <a:lnTo>
                      <a:pt x="118" y="369"/>
                    </a:lnTo>
                    <a:lnTo>
                      <a:pt x="118" y="379"/>
                    </a:lnTo>
                    <a:lnTo>
                      <a:pt x="100" y="379"/>
                    </a:lnTo>
                    <a:lnTo>
                      <a:pt x="91" y="379"/>
                    </a:lnTo>
                    <a:lnTo>
                      <a:pt x="82" y="379"/>
                    </a:lnTo>
                    <a:lnTo>
                      <a:pt x="73" y="379"/>
                    </a:lnTo>
                    <a:lnTo>
                      <a:pt x="63" y="379"/>
                    </a:lnTo>
                    <a:lnTo>
                      <a:pt x="54" y="379"/>
                    </a:lnTo>
                    <a:lnTo>
                      <a:pt x="45" y="379"/>
                    </a:lnTo>
                    <a:lnTo>
                      <a:pt x="45" y="369"/>
                    </a:lnTo>
                    <a:lnTo>
                      <a:pt x="45" y="379"/>
                    </a:lnTo>
                    <a:lnTo>
                      <a:pt x="45" y="369"/>
                    </a:lnTo>
                    <a:lnTo>
                      <a:pt x="36" y="369"/>
                    </a:lnTo>
                    <a:lnTo>
                      <a:pt x="27" y="369"/>
                    </a:lnTo>
                    <a:lnTo>
                      <a:pt x="27" y="379"/>
                    </a:lnTo>
                    <a:lnTo>
                      <a:pt x="18" y="369"/>
                    </a:lnTo>
                    <a:lnTo>
                      <a:pt x="18" y="359"/>
                    </a:lnTo>
                    <a:lnTo>
                      <a:pt x="18" y="349"/>
                    </a:lnTo>
                    <a:lnTo>
                      <a:pt x="18" y="328"/>
                    </a:lnTo>
                    <a:lnTo>
                      <a:pt x="18" y="318"/>
                    </a:lnTo>
                    <a:lnTo>
                      <a:pt x="18" y="308"/>
                    </a:lnTo>
                    <a:lnTo>
                      <a:pt x="18" y="297"/>
                    </a:lnTo>
                    <a:lnTo>
                      <a:pt x="18" y="277"/>
                    </a:lnTo>
                    <a:lnTo>
                      <a:pt x="18" y="256"/>
                    </a:lnTo>
                    <a:lnTo>
                      <a:pt x="9" y="256"/>
                    </a:lnTo>
                    <a:lnTo>
                      <a:pt x="0" y="256"/>
                    </a:lnTo>
                    <a:lnTo>
                      <a:pt x="0" y="246"/>
                    </a:lnTo>
                    <a:lnTo>
                      <a:pt x="0" y="226"/>
                    </a:lnTo>
                    <a:lnTo>
                      <a:pt x="0" y="205"/>
                    </a:lnTo>
                    <a:lnTo>
                      <a:pt x="9" y="205"/>
                    </a:lnTo>
                    <a:lnTo>
                      <a:pt x="9" y="195"/>
                    </a:lnTo>
                    <a:lnTo>
                      <a:pt x="0" y="185"/>
                    </a:lnTo>
                    <a:lnTo>
                      <a:pt x="9" y="185"/>
                    </a:lnTo>
                    <a:lnTo>
                      <a:pt x="0" y="185"/>
                    </a:lnTo>
                    <a:lnTo>
                      <a:pt x="0" y="174"/>
                    </a:lnTo>
                    <a:lnTo>
                      <a:pt x="9" y="164"/>
                    </a:lnTo>
                    <a:lnTo>
                      <a:pt x="9" y="154"/>
                    </a:lnTo>
                    <a:lnTo>
                      <a:pt x="9" y="133"/>
                    </a:lnTo>
                    <a:lnTo>
                      <a:pt x="9" y="123"/>
                    </a:lnTo>
                    <a:lnTo>
                      <a:pt x="9" y="113"/>
                    </a:lnTo>
                    <a:lnTo>
                      <a:pt x="9" y="82"/>
                    </a:lnTo>
                    <a:lnTo>
                      <a:pt x="0" y="62"/>
                    </a:lnTo>
                    <a:lnTo>
                      <a:pt x="9" y="3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4" y="10"/>
                    </a:lnTo>
                    <a:lnTo>
                      <a:pt x="63" y="10"/>
                    </a:lnTo>
                    <a:lnTo>
                      <a:pt x="63" y="21"/>
                    </a:lnTo>
                    <a:lnTo>
                      <a:pt x="73" y="21"/>
                    </a:lnTo>
                    <a:lnTo>
                      <a:pt x="82" y="21"/>
                    </a:lnTo>
                    <a:lnTo>
                      <a:pt x="91" y="21"/>
                    </a:lnTo>
                    <a:lnTo>
                      <a:pt x="91" y="31"/>
                    </a:lnTo>
                    <a:lnTo>
                      <a:pt x="100" y="31"/>
                    </a:lnTo>
                    <a:lnTo>
                      <a:pt x="100" y="41"/>
                    </a:lnTo>
                    <a:lnTo>
                      <a:pt x="91" y="41"/>
                    </a:lnTo>
                    <a:lnTo>
                      <a:pt x="100" y="41"/>
                    </a:lnTo>
                    <a:lnTo>
                      <a:pt x="100" y="51"/>
                    </a:lnTo>
                    <a:lnTo>
                      <a:pt x="100" y="62"/>
                    </a:lnTo>
                    <a:lnTo>
                      <a:pt x="109" y="62"/>
                    </a:lnTo>
                    <a:lnTo>
                      <a:pt x="109" y="72"/>
                    </a:lnTo>
                    <a:lnTo>
                      <a:pt x="118" y="72"/>
                    </a:lnTo>
                    <a:lnTo>
                      <a:pt x="118" y="82"/>
                    </a:lnTo>
                    <a:lnTo>
                      <a:pt x="118" y="72"/>
                    </a:lnTo>
                    <a:lnTo>
                      <a:pt x="127" y="82"/>
                    </a:lnTo>
                    <a:lnTo>
                      <a:pt x="118" y="92"/>
                    </a:lnTo>
                    <a:lnTo>
                      <a:pt x="127" y="92"/>
                    </a:lnTo>
                    <a:lnTo>
                      <a:pt x="127" y="103"/>
                    </a:lnTo>
                    <a:lnTo>
                      <a:pt x="118" y="103"/>
                    </a:lnTo>
                    <a:lnTo>
                      <a:pt x="118" y="113"/>
                    </a:lnTo>
                    <a:lnTo>
                      <a:pt x="118" y="123"/>
                    </a:lnTo>
                    <a:lnTo>
                      <a:pt x="127" y="123"/>
                    </a:lnTo>
                    <a:lnTo>
                      <a:pt x="127" y="133"/>
                    </a:lnTo>
                    <a:lnTo>
                      <a:pt x="136" y="133"/>
                    </a:lnTo>
                    <a:lnTo>
                      <a:pt x="127" y="133"/>
                    </a:lnTo>
                    <a:lnTo>
                      <a:pt x="136" y="133"/>
                    </a:lnTo>
                    <a:lnTo>
                      <a:pt x="127" y="133"/>
                    </a:lnTo>
                    <a:lnTo>
                      <a:pt x="127" y="144"/>
                    </a:lnTo>
                    <a:lnTo>
                      <a:pt x="145" y="144"/>
                    </a:lnTo>
                    <a:lnTo>
                      <a:pt x="145" y="154"/>
                    </a:lnTo>
                    <a:lnTo>
                      <a:pt x="145" y="164"/>
                    </a:lnTo>
                    <a:lnTo>
                      <a:pt x="136" y="164"/>
                    </a:lnTo>
                    <a:lnTo>
                      <a:pt x="136" y="174"/>
                    </a:lnTo>
                    <a:lnTo>
                      <a:pt x="127" y="174"/>
                    </a:lnTo>
                    <a:lnTo>
                      <a:pt x="127" y="185"/>
                    </a:lnTo>
                    <a:lnTo>
                      <a:pt x="118" y="185"/>
                    </a:lnTo>
                    <a:lnTo>
                      <a:pt x="109" y="185"/>
                    </a:lnTo>
                    <a:lnTo>
                      <a:pt x="109" y="195"/>
                    </a:lnTo>
                    <a:lnTo>
                      <a:pt x="109" y="205"/>
                    </a:lnTo>
                    <a:lnTo>
                      <a:pt x="100" y="205"/>
                    </a:lnTo>
                    <a:lnTo>
                      <a:pt x="100" y="215"/>
                    </a:lnTo>
                    <a:lnTo>
                      <a:pt x="100" y="226"/>
                    </a:lnTo>
                    <a:lnTo>
                      <a:pt x="100" y="236"/>
                    </a:lnTo>
                    <a:lnTo>
                      <a:pt x="100" y="226"/>
                    </a:lnTo>
                    <a:lnTo>
                      <a:pt x="91" y="226"/>
                    </a:lnTo>
                    <a:lnTo>
                      <a:pt x="91" y="236"/>
                    </a:lnTo>
                    <a:close/>
                    <a:moveTo>
                      <a:pt x="118" y="256"/>
                    </a:moveTo>
                    <a:lnTo>
                      <a:pt x="127" y="256"/>
                    </a:lnTo>
                    <a:lnTo>
                      <a:pt x="118" y="256"/>
                    </a:lnTo>
                    <a:lnTo>
                      <a:pt x="127" y="256"/>
                    </a:lnTo>
                    <a:lnTo>
                      <a:pt x="127" y="246"/>
                    </a:lnTo>
                    <a:lnTo>
                      <a:pt x="127" y="256"/>
                    </a:lnTo>
                    <a:lnTo>
                      <a:pt x="127" y="267"/>
                    </a:lnTo>
                    <a:lnTo>
                      <a:pt x="127" y="256"/>
                    </a:lnTo>
                    <a:lnTo>
                      <a:pt x="118" y="256"/>
                    </a:lnTo>
                    <a:lnTo>
                      <a:pt x="118" y="267"/>
                    </a:lnTo>
                    <a:lnTo>
                      <a:pt x="118" y="25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D4D4D"/>
                  </a:gs>
                  <a:gs pos="100000">
                    <a:srgbClr val="0000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2E2E2E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5" name="Group 9"/>
            <p:cNvGrpSpPr>
              <a:grpSpLocks/>
            </p:cNvGrpSpPr>
            <p:nvPr/>
          </p:nvGrpSpPr>
          <p:grpSpPr bwMode="auto">
            <a:xfrm>
              <a:off x="0" y="1570"/>
              <a:ext cx="1572" cy="1393"/>
              <a:chOff x="0" y="1570"/>
              <a:chExt cx="1572" cy="1393"/>
            </a:xfrm>
          </p:grpSpPr>
          <p:sp>
            <p:nvSpPr>
              <p:cNvPr id="2060" name="Freeform 10"/>
              <p:cNvSpPr>
                <a:spLocks/>
              </p:cNvSpPr>
              <p:nvPr/>
            </p:nvSpPr>
            <p:spPr bwMode="auto">
              <a:xfrm>
                <a:off x="567" y="2088"/>
                <a:ext cx="493" cy="835"/>
              </a:xfrm>
              <a:custGeom>
                <a:avLst/>
                <a:gdLst>
                  <a:gd name="T0" fmla="*/ 940 w 353"/>
                  <a:gd name="T1" fmla="*/ 141 h 645"/>
                  <a:gd name="T2" fmla="*/ 1008 w 353"/>
                  <a:gd name="T3" fmla="*/ 0 h 645"/>
                  <a:gd name="T4" fmla="*/ 1275 w 353"/>
                  <a:gd name="T5" fmla="*/ 47 h 645"/>
                  <a:gd name="T6" fmla="*/ 1408 w 353"/>
                  <a:gd name="T7" fmla="*/ 238 h 645"/>
                  <a:gd name="T8" fmla="*/ 1476 w 353"/>
                  <a:gd name="T9" fmla="*/ 334 h 645"/>
                  <a:gd name="T10" fmla="*/ 1540 w 353"/>
                  <a:gd name="T11" fmla="*/ 479 h 645"/>
                  <a:gd name="T12" fmla="*/ 1744 w 353"/>
                  <a:gd name="T13" fmla="*/ 627 h 645"/>
                  <a:gd name="T14" fmla="*/ 1944 w 353"/>
                  <a:gd name="T15" fmla="*/ 718 h 645"/>
                  <a:gd name="T16" fmla="*/ 2151 w 353"/>
                  <a:gd name="T17" fmla="*/ 818 h 645"/>
                  <a:gd name="T18" fmla="*/ 2286 w 353"/>
                  <a:gd name="T19" fmla="*/ 914 h 645"/>
                  <a:gd name="T20" fmla="*/ 2416 w 353"/>
                  <a:gd name="T21" fmla="*/ 1011 h 645"/>
                  <a:gd name="T22" fmla="*/ 2549 w 353"/>
                  <a:gd name="T23" fmla="*/ 1156 h 645"/>
                  <a:gd name="T24" fmla="*/ 2549 w 353"/>
                  <a:gd name="T25" fmla="*/ 1251 h 645"/>
                  <a:gd name="T26" fmla="*/ 2549 w 353"/>
                  <a:gd name="T27" fmla="*/ 1346 h 645"/>
                  <a:gd name="T28" fmla="*/ 2355 w 353"/>
                  <a:gd name="T29" fmla="*/ 1443 h 645"/>
                  <a:gd name="T30" fmla="*/ 1944 w 353"/>
                  <a:gd name="T31" fmla="*/ 1680 h 645"/>
                  <a:gd name="T32" fmla="*/ 1609 w 353"/>
                  <a:gd name="T33" fmla="*/ 1924 h 645"/>
                  <a:gd name="T34" fmla="*/ 1275 w 353"/>
                  <a:gd name="T35" fmla="*/ 1976 h 645"/>
                  <a:gd name="T36" fmla="*/ 1141 w 353"/>
                  <a:gd name="T37" fmla="*/ 1878 h 645"/>
                  <a:gd name="T38" fmla="*/ 1209 w 353"/>
                  <a:gd name="T39" fmla="*/ 1976 h 645"/>
                  <a:gd name="T40" fmla="*/ 1275 w 353"/>
                  <a:gd name="T41" fmla="*/ 2172 h 645"/>
                  <a:gd name="T42" fmla="*/ 1141 w 353"/>
                  <a:gd name="T43" fmla="*/ 2268 h 645"/>
                  <a:gd name="T44" fmla="*/ 1275 w 353"/>
                  <a:gd name="T45" fmla="*/ 2268 h 645"/>
                  <a:gd name="T46" fmla="*/ 1209 w 353"/>
                  <a:gd name="T47" fmla="*/ 2458 h 645"/>
                  <a:gd name="T48" fmla="*/ 1344 w 353"/>
                  <a:gd name="T49" fmla="*/ 2602 h 645"/>
                  <a:gd name="T50" fmla="*/ 1408 w 353"/>
                  <a:gd name="T51" fmla="*/ 2555 h 645"/>
                  <a:gd name="T52" fmla="*/ 1476 w 353"/>
                  <a:gd name="T53" fmla="*/ 2651 h 645"/>
                  <a:gd name="T54" fmla="*/ 1609 w 353"/>
                  <a:gd name="T55" fmla="*/ 2748 h 645"/>
                  <a:gd name="T56" fmla="*/ 1408 w 353"/>
                  <a:gd name="T57" fmla="*/ 2843 h 645"/>
                  <a:gd name="T58" fmla="*/ 1209 w 353"/>
                  <a:gd name="T59" fmla="*/ 2889 h 645"/>
                  <a:gd name="T60" fmla="*/ 1008 w 353"/>
                  <a:gd name="T61" fmla="*/ 2940 h 645"/>
                  <a:gd name="T62" fmla="*/ 874 w 353"/>
                  <a:gd name="T63" fmla="*/ 3034 h 645"/>
                  <a:gd name="T64" fmla="*/ 747 w 353"/>
                  <a:gd name="T65" fmla="*/ 3034 h 645"/>
                  <a:gd name="T66" fmla="*/ 613 w 353"/>
                  <a:gd name="T67" fmla="*/ 3034 h 645"/>
                  <a:gd name="T68" fmla="*/ 673 w 353"/>
                  <a:gd name="T69" fmla="*/ 2889 h 645"/>
                  <a:gd name="T70" fmla="*/ 468 w 353"/>
                  <a:gd name="T71" fmla="*/ 2698 h 645"/>
                  <a:gd name="T72" fmla="*/ 335 w 353"/>
                  <a:gd name="T73" fmla="*/ 2602 h 645"/>
                  <a:gd name="T74" fmla="*/ 201 w 353"/>
                  <a:gd name="T75" fmla="*/ 2505 h 645"/>
                  <a:gd name="T76" fmla="*/ 68 w 353"/>
                  <a:gd name="T77" fmla="*/ 2410 h 645"/>
                  <a:gd name="T78" fmla="*/ 0 w 353"/>
                  <a:gd name="T79" fmla="*/ 2268 h 645"/>
                  <a:gd name="T80" fmla="*/ 68 w 353"/>
                  <a:gd name="T81" fmla="*/ 2121 h 645"/>
                  <a:gd name="T82" fmla="*/ 201 w 353"/>
                  <a:gd name="T83" fmla="*/ 2121 h 645"/>
                  <a:gd name="T84" fmla="*/ 335 w 353"/>
                  <a:gd name="T85" fmla="*/ 2121 h 645"/>
                  <a:gd name="T86" fmla="*/ 399 w 353"/>
                  <a:gd name="T87" fmla="*/ 1976 h 645"/>
                  <a:gd name="T88" fmla="*/ 468 w 353"/>
                  <a:gd name="T89" fmla="*/ 1640 h 645"/>
                  <a:gd name="T90" fmla="*/ 613 w 353"/>
                  <a:gd name="T91" fmla="*/ 1394 h 645"/>
                  <a:gd name="T92" fmla="*/ 468 w 353"/>
                  <a:gd name="T93" fmla="*/ 1394 h 645"/>
                  <a:gd name="T94" fmla="*/ 335 w 353"/>
                  <a:gd name="T95" fmla="*/ 1297 h 645"/>
                  <a:gd name="T96" fmla="*/ 399 w 353"/>
                  <a:gd name="T97" fmla="*/ 1156 h 645"/>
                  <a:gd name="T98" fmla="*/ 399 w 353"/>
                  <a:gd name="T99" fmla="*/ 1059 h 645"/>
                  <a:gd name="T100" fmla="*/ 399 w 353"/>
                  <a:gd name="T101" fmla="*/ 963 h 645"/>
                  <a:gd name="T102" fmla="*/ 536 w 353"/>
                  <a:gd name="T103" fmla="*/ 866 h 645"/>
                  <a:gd name="T104" fmla="*/ 673 w 353"/>
                  <a:gd name="T105" fmla="*/ 963 h 645"/>
                  <a:gd name="T106" fmla="*/ 806 w 353"/>
                  <a:gd name="T107" fmla="*/ 866 h 645"/>
                  <a:gd name="T108" fmla="*/ 747 w 353"/>
                  <a:gd name="T109" fmla="*/ 718 h 645"/>
                  <a:gd name="T110" fmla="*/ 673 w 353"/>
                  <a:gd name="T111" fmla="*/ 528 h 645"/>
                  <a:gd name="T112" fmla="*/ 747 w 353"/>
                  <a:gd name="T113" fmla="*/ 334 h 6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53"/>
                  <a:gd name="T172" fmla="*/ 0 h 645"/>
                  <a:gd name="T173" fmla="*/ 353 w 353"/>
                  <a:gd name="T174" fmla="*/ 645 h 64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53" h="645">
                    <a:moveTo>
                      <a:pt x="100" y="61"/>
                    </a:moveTo>
                    <a:lnTo>
                      <a:pt x="109" y="41"/>
                    </a:lnTo>
                    <a:lnTo>
                      <a:pt x="109" y="30"/>
                    </a:lnTo>
                    <a:lnTo>
                      <a:pt x="127" y="30"/>
                    </a:lnTo>
                    <a:lnTo>
                      <a:pt x="136" y="30"/>
                    </a:lnTo>
                    <a:lnTo>
                      <a:pt x="145" y="10"/>
                    </a:lnTo>
                    <a:lnTo>
                      <a:pt x="136" y="10"/>
                    </a:lnTo>
                    <a:lnTo>
                      <a:pt x="136" y="0"/>
                    </a:lnTo>
                    <a:lnTo>
                      <a:pt x="145" y="0"/>
                    </a:lnTo>
                    <a:lnTo>
                      <a:pt x="154" y="10"/>
                    </a:lnTo>
                    <a:lnTo>
                      <a:pt x="163" y="10"/>
                    </a:lnTo>
                    <a:lnTo>
                      <a:pt x="172" y="10"/>
                    </a:lnTo>
                    <a:lnTo>
                      <a:pt x="172" y="20"/>
                    </a:lnTo>
                    <a:lnTo>
                      <a:pt x="181" y="30"/>
                    </a:lnTo>
                    <a:lnTo>
                      <a:pt x="190" y="41"/>
                    </a:lnTo>
                    <a:lnTo>
                      <a:pt x="190" y="51"/>
                    </a:lnTo>
                    <a:lnTo>
                      <a:pt x="199" y="61"/>
                    </a:lnTo>
                    <a:lnTo>
                      <a:pt x="190" y="61"/>
                    </a:lnTo>
                    <a:lnTo>
                      <a:pt x="199" y="61"/>
                    </a:lnTo>
                    <a:lnTo>
                      <a:pt x="199" y="71"/>
                    </a:lnTo>
                    <a:lnTo>
                      <a:pt x="199" y="82"/>
                    </a:lnTo>
                    <a:lnTo>
                      <a:pt x="208" y="82"/>
                    </a:lnTo>
                    <a:lnTo>
                      <a:pt x="208" y="92"/>
                    </a:lnTo>
                    <a:lnTo>
                      <a:pt x="208" y="102"/>
                    </a:lnTo>
                    <a:lnTo>
                      <a:pt x="217" y="112"/>
                    </a:lnTo>
                    <a:lnTo>
                      <a:pt x="217" y="123"/>
                    </a:lnTo>
                    <a:lnTo>
                      <a:pt x="226" y="123"/>
                    </a:lnTo>
                    <a:lnTo>
                      <a:pt x="235" y="133"/>
                    </a:lnTo>
                    <a:lnTo>
                      <a:pt x="244" y="133"/>
                    </a:lnTo>
                    <a:lnTo>
                      <a:pt x="253" y="143"/>
                    </a:lnTo>
                    <a:lnTo>
                      <a:pt x="253" y="153"/>
                    </a:lnTo>
                    <a:lnTo>
                      <a:pt x="262" y="153"/>
                    </a:lnTo>
                    <a:lnTo>
                      <a:pt x="262" y="164"/>
                    </a:lnTo>
                    <a:lnTo>
                      <a:pt x="272" y="174"/>
                    </a:lnTo>
                    <a:lnTo>
                      <a:pt x="281" y="174"/>
                    </a:lnTo>
                    <a:lnTo>
                      <a:pt x="290" y="174"/>
                    </a:lnTo>
                    <a:lnTo>
                      <a:pt x="290" y="184"/>
                    </a:lnTo>
                    <a:lnTo>
                      <a:pt x="299" y="184"/>
                    </a:lnTo>
                    <a:lnTo>
                      <a:pt x="308" y="184"/>
                    </a:lnTo>
                    <a:lnTo>
                      <a:pt x="308" y="194"/>
                    </a:lnTo>
                    <a:lnTo>
                      <a:pt x="308" y="205"/>
                    </a:lnTo>
                    <a:lnTo>
                      <a:pt x="317" y="205"/>
                    </a:lnTo>
                    <a:lnTo>
                      <a:pt x="317" y="215"/>
                    </a:lnTo>
                    <a:lnTo>
                      <a:pt x="326" y="215"/>
                    </a:lnTo>
                    <a:lnTo>
                      <a:pt x="335" y="215"/>
                    </a:lnTo>
                    <a:lnTo>
                      <a:pt x="335" y="225"/>
                    </a:lnTo>
                    <a:lnTo>
                      <a:pt x="344" y="235"/>
                    </a:lnTo>
                    <a:lnTo>
                      <a:pt x="344" y="246"/>
                    </a:lnTo>
                    <a:lnTo>
                      <a:pt x="344" y="256"/>
                    </a:lnTo>
                    <a:lnTo>
                      <a:pt x="335" y="256"/>
                    </a:lnTo>
                    <a:lnTo>
                      <a:pt x="335" y="266"/>
                    </a:lnTo>
                    <a:lnTo>
                      <a:pt x="344" y="266"/>
                    </a:lnTo>
                    <a:lnTo>
                      <a:pt x="335" y="266"/>
                    </a:lnTo>
                    <a:lnTo>
                      <a:pt x="344" y="276"/>
                    </a:lnTo>
                    <a:lnTo>
                      <a:pt x="353" y="276"/>
                    </a:lnTo>
                    <a:lnTo>
                      <a:pt x="344" y="286"/>
                    </a:lnTo>
                    <a:lnTo>
                      <a:pt x="344" y="297"/>
                    </a:lnTo>
                    <a:lnTo>
                      <a:pt x="335" y="297"/>
                    </a:lnTo>
                    <a:lnTo>
                      <a:pt x="326" y="307"/>
                    </a:lnTo>
                    <a:lnTo>
                      <a:pt x="317" y="307"/>
                    </a:lnTo>
                    <a:lnTo>
                      <a:pt x="308" y="317"/>
                    </a:lnTo>
                    <a:lnTo>
                      <a:pt x="290" y="327"/>
                    </a:lnTo>
                    <a:lnTo>
                      <a:pt x="281" y="338"/>
                    </a:lnTo>
                    <a:lnTo>
                      <a:pt x="262" y="358"/>
                    </a:lnTo>
                    <a:lnTo>
                      <a:pt x="253" y="379"/>
                    </a:lnTo>
                    <a:lnTo>
                      <a:pt x="244" y="389"/>
                    </a:lnTo>
                    <a:lnTo>
                      <a:pt x="226" y="399"/>
                    </a:lnTo>
                    <a:lnTo>
                      <a:pt x="217" y="409"/>
                    </a:lnTo>
                    <a:lnTo>
                      <a:pt x="199" y="420"/>
                    </a:lnTo>
                    <a:lnTo>
                      <a:pt x="181" y="430"/>
                    </a:lnTo>
                    <a:lnTo>
                      <a:pt x="181" y="420"/>
                    </a:lnTo>
                    <a:lnTo>
                      <a:pt x="172" y="420"/>
                    </a:lnTo>
                    <a:lnTo>
                      <a:pt x="163" y="420"/>
                    </a:lnTo>
                    <a:lnTo>
                      <a:pt x="163" y="409"/>
                    </a:lnTo>
                    <a:lnTo>
                      <a:pt x="154" y="409"/>
                    </a:lnTo>
                    <a:lnTo>
                      <a:pt x="154" y="399"/>
                    </a:lnTo>
                    <a:lnTo>
                      <a:pt x="145" y="399"/>
                    </a:lnTo>
                    <a:lnTo>
                      <a:pt x="145" y="409"/>
                    </a:lnTo>
                    <a:lnTo>
                      <a:pt x="154" y="420"/>
                    </a:lnTo>
                    <a:lnTo>
                      <a:pt x="163" y="420"/>
                    </a:lnTo>
                    <a:lnTo>
                      <a:pt x="163" y="430"/>
                    </a:lnTo>
                    <a:lnTo>
                      <a:pt x="172" y="440"/>
                    </a:lnTo>
                    <a:lnTo>
                      <a:pt x="172" y="450"/>
                    </a:lnTo>
                    <a:lnTo>
                      <a:pt x="172" y="461"/>
                    </a:lnTo>
                    <a:lnTo>
                      <a:pt x="172" y="471"/>
                    </a:lnTo>
                    <a:lnTo>
                      <a:pt x="172" y="481"/>
                    </a:lnTo>
                    <a:lnTo>
                      <a:pt x="163" y="481"/>
                    </a:lnTo>
                    <a:lnTo>
                      <a:pt x="154" y="481"/>
                    </a:lnTo>
                    <a:lnTo>
                      <a:pt x="154" y="471"/>
                    </a:lnTo>
                    <a:lnTo>
                      <a:pt x="154" y="481"/>
                    </a:lnTo>
                    <a:lnTo>
                      <a:pt x="163" y="481"/>
                    </a:lnTo>
                    <a:lnTo>
                      <a:pt x="172" y="481"/>
                    </a:lnTo>
                    <a:lnTo>
                      <a:pt x="163" y="491"/>
                    </a:lnTo>
                    <a:lnTo>
                      <a:pt x="163" y="502"/>
                    </a:lnTo>
                    <a:lnTo>
                      <a:pt x="163" y="512"/>
                    </a:lnTo>
                    <a:lnTo>
                      <a:pt x="163" y="522"/>
                    </a:lnTo>
                    <a:lnTo>
                      <a:pt x="163" y="532"/>
                    </a:lnTo>
                    <a:lnTo>
                      <a:pt x="172" y="532"/>
                    </a:lnTo>
                    <a:lnTo>
                      <a:pt x="181" y="543"/>
                    </a:lnTo>
                    <a:lnTo>
                      <a:pt x="181" y="553"/>
                    </a:lnTo>
                    <a:lnTo>
                      <a:pt x="181" y="543"/>
                    </a:lnTo>
                    <a:lnTo>
                      <a:pt x="190" y="543"/>
                    </a:lnTo>
                    <a:lnTo>
                      <a:pt x="181" y="543"/>
                    </a:lnTo>
                    <a:lnTo>
                      <a:pt x="190" y="543"/>
                    </a:lnTo>
                    <a:lnTo>
                      <a:pt x="199" y="553"/>
                    </a:lnTo>
                    <a:lnTo>
                      <a:pt x="190" y="553"/>
                    </a:lnTo>
                    <a:lnTo>
                      <a:pt x="199" y="553"/>
                    </a:lnTo>
                    <a:lnTo>
                      <a:pt x="199" y="563"/>
                    </a:lnTo>
                    <a:lnTo>
                      <a:pt x="199" y="573"/>
                    </a:lnTo>
                    <a:lnTo>
                      <a:pt x="208" y="573"/>
                    </a:lnTo>
                    <a:lnTo>
                      <a:pt x="208" y="584"/>
                    </a:lnTo>
                    <a:lnTo>
                      <a:pt x="217" y="584"/>
                    </a:lnTo>
                    <a:lnTo>
                      <a:pt x="208" y="594"/>
                    </a:lnTo>
                    <a:lnTo>
                      <a:pt x="199" y="594"/>
                    </a:lnTo>
                    <a:lnTo>
                      <a:pt x="190" y="594"/>
                    </a:lnTo>
                    <a:lnTo>
                      <a:pt x="190" y="604"/>
                    </a:lnTo>
                    <a:lnTo>
                      <a:pt x="181" y="604"/>
                    </a:lnTo>
                    <a:lnTo>
                      <a:pt x="172" y="604"/>
                    </a:lnTo>
                    <a:lnTo>
                      <a:pt x="172" y="614"/>
                    </a:lnTo>
                    <a:lnTo>
                      <a:pt x="163" y="614"/>
                    </a:lnTo>
                    <a:lnTo>
                      <a:pt x="154" y="614"/>
                    </a:lnTo>
                    <a:lnTo>
                      <a:pt x="145" y="614"/>
                    </a:lnTo>
                    <a:lnTo>
                      <a:pt x="136" y="614"/>
                    </a:lnTo>
                    <a:lnTo>
                      <a:pt x="136" y="625"/>
                    </a:lnTo>
                    <a:lnTo>
                      <a:pt x="127" y="625"/>
                    </a:lnTo>
                    <a:lnTo>
                      <a:pt x="127" y="635"/>
                    </a:lnTo>
                    <a:lnTo>
                      <a:pt x="118" y="635"/>
                    </a:lnTo>
                    <a:lnTo>
                      <a:pt x="118" y="645"/>
                    </a:lnTo>
                    <a:lnTo>
                      <a:pt x="109" y="645"/>
                    </a:lnTo>
                    <a:lnTo>
                      <a:pt x="109" y="635"/>
                    </a:lnTo>
                    <a:lnTo>
                      <a:pt x="100" y="635"/>
                    </a:lnTo>
                    <a:lnTo>
                      <a:pt x="100" y="645"/>
                    </a:lnTo>
                    <a:lnTo>
                      <a:pt x="91" y="645"/>
                    </a:lnTo>
                    <a:lnTo>
                      <a:pt x="91" y="635"/>
                    </a:lnTo>
                    <a:lnTo>
                      <a:pt x="82" y="635"/>
                    </a:lnTo>
                    <a:lnTo>
                      <a:pt x="82" y="645"/>
                    </a:lnTo>
                    <a:lnTo>
                      <a:pt x="72" y="645"/>
                    </a:lnTo>
                    <a:lnTo>
                      <a:pt x="72" y="635"/>
                    </a:lnTo>
                    <a:lnTo>
                      <a:pt x="82" y="625"/>
                    </a:lnTo>
                    <a:lnTo>
                      <a:pt x="91" y="614"/>
                    </a:lnTo>
                    <a:lnTo>
                      <a:pt x="91" y="604"/>
                    </a:lnTo>
                    <a:lnTo>
                      <a:pt x="72" y="594"/>
                    </a:lnTo>
                    <a:lnTo>
                      <a:pt x="63" y="594"/>
                    </a:lnTo>
                    <a:lnTo>
                      <a:pt x="63" y="573"/>
                    </a:lnTo>
                    <a:lnTo>
                      <a:pt x="63" y="563"/>
                    </a:lnTo>
                    <a:lnTo>
                      <a:pt x="54" y="563"/>
                    </a:lnTo>
                    <a:lnTo>
                      <a:pt x="45" y="563"/>
                    </a:lnTo>
                    <a:lnTo>
                      <a:pt x="45" y="553"/>
                    </a:lnTo>
                    <a:lnTo>
                      <a:pt x="36" y="553"/>
                    </a:lnTo>
                    <a:lnTo>
                      <a:pt x="36" y="543"/>
                    </a:lnTo>
                    <a:lnTo>
                      <a:pt x="27" y="543"/>
                    </a:lnTo>
                    <a:lnTo>
                      <a:pt x="27" y="532"/>
                    </a:lnTo>
                    <a:lnTo>
                      <a:pt x="36" y="532"/>
                    </a:lnTo>
                    <a:lnTo>
                      <a:pt x="27" y="532"/>
                    </a:lnTo>
                    <a:lnTo>
                      <a:pt x="18" y="532"/>
                    </a:lnTo>
                    <a:lnTo>
                      <a:pt x="9" y="512"/>
                    </a:lnTo>
                    <a:lnTo>
                      <a:pt x="9" y="502"/>
                    </a:lnTo>
                    <a:lnTo>
                      <a:pt x="9" y="491"/>
                    </a:lnTo>
                    <a:lnTo>
                      <a:pt x="9" y="481"/>
                    </a:lnTo>
                    <a:lnTo>
                      <a:pt x="0" y="481"/>
                    </a:lnTo>
                    <a:lnTo>
                      <a:pt x="0" y="471"/>
                    </a:lnTo>
                    <a:lnTo>
                      <a:pt x="0" y="461"/>
                    </a:lnTo>
                    <a:lnTo>
                      <a:pt x="9" y="461"/>
                    </a:lnTo>
                    <a:lnTo>
                      <a:pt x="9" y="450"/>
                    </a:lnTo>
                    <a:lnTo>
                      <a:pt x="9" y="461"/>
                    </a:lnTo>
                    <a:lnTo>
                      <a:pt x="9" y="450"/>
                    </a:lnTo>
                    <a:lnTo>
                      <a:pt x="18" y="450"/>
                    </a:lnTo>
                    <a:lnTo>
                      <a:pt x="27" y="450"/>
                    </a:lnTo>
                    <a:lnTo>
                      <a:pt x="27" y="440"/>
                    </a:lnTo>
                    <a:lnTo>
                      <a:pt x="27" y="450"/>
                    </a:lnTo>
                    <a:lnTo>
                      <a:pt x="36" y="450"/>
                    </a:lnTo>
                    <a:lnTo>
                      <a:pt x="45" y="450"/>
                    </a:lnTo>
                    <a:lnTo>
                      <a:pt x="54" y="450"/>
                    </a:lnTo>
                    <a:lnTo>
                      <a:pt x="54" y="440"/>
                    </a:lnTo>
                    <a:lnTo>
                      <a:pt x="54" y="430"/>
                    </a:lnTo>
                    <a:lnTo>
                      <a:pt x="54" y="420"/>
                    </a:lnTo>
                    <a:lnTo>
                      <a:pt x="45" y="409"/>
                    </a:lnTo>
                    <a:lnTo>
                      <a:pt x="45" y="399"/>
                    </a:lnTo>
                    <a:lnTo>
                      <a:pt x="63" y="399"/>
                    </a:lnTo>
                    <a:lnTo>
                      <a:pt x="63" y="348"/>
                    </a:lnTo>
                    <a:lnTo>
                      <a:pt x="72" y="327"/>
                    </a:lnTo>
                    <a:lnTo>
                      <a:pt x="82" y="317"/>
                    </a:lnTo>
                    <a:lnTo>
                      <a:pt x="82" y="307"/>
                    </a:lnTo>
                    <a:lnTo>
                      <a:pt x="82" y="297"/>
                    </a:lnTo>
                    <a:lnTo>
                      <a:pt x="72" y="297"/>
                    </a:lnTo>
                    <a:lnTo>
                      <a:pt x="72" y="307"/>
                    </a:lnTo>
                    <a:lnTo>
                      <a:pt x="72" y="297"/>
                    </a:lnTo>
                    <a:lnTo>
                      <a:pt x="63" y="297"/>
                    </a:lnTo>
                    <a:lnTo>
                      <a:pt x="63" y="286"/>
                    </a:lnTo>
                    <a:lnTo>
                      <a:pt x="54" y="286"/>
                    </a:lnTo>
                    <a:lnTo>
                      <a:pt x="54" y="276"/>
                    </a:lnTo>
                    <a:lnTo>
                      <a:pt x="45" y="276"/>
                    </a:lnTo>
                    <a:lnTo>
                      <a:pt x="36" y="266"/>
                    </a:lnTo>
                    <a:lnTo>
                      <a:pt x="45" y="256"/>
                    </a:lnTo>
                    <a:lnTo>
                      <a:pt x="45" y="246"/>
                    </a:lnTo>
                    <a:lnTo>
                      <a:pt x="54" y="246"/>
                    </a:lnTo>
                    <a:lnTo>
                      <a:pt x="63" y="246"/>
                    </a:lnTo>
                    <a:lnTo>
                      <a:pt x="54" y="246"/>
                    </a:lnTo>
                    <a:lnTo>
                      <a:pt x="54" y="235"/>
                    </a:lnTo>
                    <a:lnTo>
                      <a:pt x="54" y="225"/>
                    </a:lnTo>
                    <a:lnTo>
                      <a:pt x="54" y="235"/>
                    </a:lnTo>
                    <a:lnTo>
                      <a:pt x="54" y="225"/>
                    </a:lnTo>
                    <a:lnTo>
                      <a:pt x="54" y="215"/>
                    </a:lnTo>
                    <a:lnTo>
                      <a:pt x="54" y="205"/>
                    </a:lnTo>
                    <a:lnTo>
                      <a:pt x="63" y="194"/>
                    </a:lnTo>
                    <a:lnTo>
                      <a:pt x="72" y="184"/>
                    </a:lnTo>
                    <a:lnTo>
                      <a:pt x="72" y="194"/>
                    </a:lnTo>
                    <a:lnTo>
                      <a:pt x="72" y="184"/>
                    </a:lnTo>
                    <a:lnTo>
                      <a:pt x="82" y="184"/>
                    </a:lnTo>
                    <a:lnTo>
                      <a:pt x="82" y="194"/>
                    </a:lnTo>
                    <a:lnTo>
                      <a:pt x="82" y="205"/>
                    </a:lnTo>
                    <a:lnTo>
                      <a:pt x="91" y="205"/>
                    </a:lnTo>
                    <a:lnTo>
                      <a:pt x="100" y="194"/>
                    </a:lnTo>
                    <a:lnTo>
                      <a:pt x="100" y="205"/>
                    </a:lnTo>
                    <a:lnTo>
                      <a:pt x="109" y="205"/>
                    </a:lnTo>
                    <a:lnTo>
                      <a:pt x="109" y="184"/>
                    </a:lnTo>
                    <a:lnTo>
                      <a:pt x="109" y="174"/>
                    </a:lnTo>
                    <a:lnTo>
                      <a:pt x="109" y="164"/>
                    </a:lnTo>
                    <a:lnTo>
                      <a:pt x="109" y="153"/>
                    </a:lnTo>
                    <a:lnTo>
                      <a:pt x="100" y="153"/>
                    </a:lnTo>
                    <a:lnTo>
                      <a:pt x="100" y="143"/>
                    </a:lnTo>
                    <a:lnTo>
                      <a:pt x="100" y="133"/>
                    </a:lnTo>
                    <a:lnTo>
                      <a:pt x="91" y="123"/>
                    </a:lnTo>
                    <a:lnTo>
                      <a:pt x="91" y="112"/>
                    </a:lnTo>
                    <a:lnTo>
                      <a:pt x="100" y="102"/>
                    </a:lnTo>
                    <a:lnTo>
                      <a:pt x="100" y="92"/>
                    </a:lnTo>
                    <a:lnTo>
                      <a:pt x="100" y="82"/>
                    </a:lnTo>
                    <a:lnTo>
                      <a:pt x="100" y="71"/>
                    </a:lnTo>
                    <a:lnTo>
                      <a:pt x="100" y="6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9999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11"/>
              <p:cNvSpPr>
                <a:spLocks/>
              </p:cNvSpPr>
              <p:nvPr/>
            </p:nvSpPr>
            <p:spPr bwMode="auto">
              <a:xfrm>
                <a:off x="862" y="1754"/>
                <a:ext cx="710" cy="653"/>
              </a:xfrm>
              <a:custGeom>
                <a:avLst/>
                <a:gdLst>
                  <a:gd name="T0" fmla="*/ 2189 w 507"/>
                  <a:gd name="T1" fmla="*/ 97 h 503"/>
                  <a:gd name="T2" fmla="*/ 2392 w 507"/>
                  <a:gd name="T3" fmla="*/ 148 h 503"/>
                  <a:gd name="T4" fmla="*/ 2526 w 507"/>
                  <a:gd name="T5" fmla="*/ 148 h 503"/>
                  <a:gd name="T6" fmla="*/ 2729 w 507"/>
                  <a:gd name="T7" fmla="*/ 197 h 503"/>
                  <a:gd name="T8" fmla="*/ 2798 w 507"/>
                  <a:gd name="T9" fmla="*/ 249 h 503"/>
                  <a:gd name="T10" fmla="*/ 2865 w 507"/>
                  <a:gd name="T11" fmla="*/ 295 h 503"/>
                  <a:gd name="T12" fmla="*/ 3071 w 507"/>
                  <a:gd name="T13" fmla="*/ 295 h 503"/>
                  <a:gd name="T14" fmla="*/ 3204 w 507"/>
                  <a:gd name="T15" fmla="*/ 391 h 503"/>
                  <a:gd name="T16" fmla="*/ 3350 w 507"/>
                  <a:gd name="T17" fmla="*/ 493 h 503"/>
                  <a:gd name="T18" fmla="*/ 3416 w 507"/>
                  <a:gd name="T19" fmla="*/ 543 h 503"/>
                  <a:gd name="T20" fmla="*/ 3554 w 507"/>
                  <a:gd name="T21" fmla="*/ 640 h 503"/>
                  <a:gd name="T22" fmla="*/ 3620 w 507"/>
                  <a:gd name="T23" fmla="*/ 787 h 503"/>
                  <a:gd name="T24" fmla="*/ 3554 w 507"/>
                  <a:gd name="T25" fmla="*/ 837 h 503"/>
                  <a:gd name="T26" fmla="*/ 3689 w 507"/>
                  <a:gd name="T27" fmla="*/ 932 h 503"/>
                  <a:gd name="T28" fmla="*/ 3620 w 507"/>
                  <a:gd name="T29" fmla="*/ 1079 h 503"/>
                  <a:gd name="T30" fmla="*/ 3753 w 507"/>
                  <a:gd name="T31" fmla="*/ 1175 h 503"/>
                  <a:gd name="T32" fmla="*/ 3753 w 507"/>
                  <a:gd name="T33" fmla="*/ 1327 h 503"/>
                  <a:gd name="T34" fmla="*/ 3554 w 507"/>
                  <a:gd name="T35" fmla="*/ 1425 h 503"/>
                  <a:gd name="T36" fmla="*/ 3281 w 507"/>
                  <a:gd name="T37" fmla="*/ 1425 h 503"/>
                  <a:gd name="T38" fmla="*/ 2998 w 507"/>
                  <a:gd name="T39" fmla="*/ 1524 h 503"/>
                  <a:gd name="T40" fmla="*/ 2729 w 507"/>
                  <a:gd name="T41" fmla="*/ 1571 h 503"/>
                  <a:gd name="T42" fmla="*/ 2392 w 507"/>
                  <a:gd name="T43" fmla="*/ 1718 h 503"/>
                  <a:gd name="T44" fmla="*/ 1920 w 507"/>
                  <a:gd name="T45" fmla="*/ 1915 h 503"/>
                  <a:gd name="T46" fmla="*/ 1703 w 507"/>
                  <a:gd name="T47" fmla="*/ 2113 h 503"/>
                  <a:gd name="T48" fmla="*/ 1504 w 507"/>
                  <a:gd name="T49" fmla="*/ 2260 h 503"/>
                  <a:gd name="T50" fmla="*/ 1161 w 507"/>
                  <a:gd name="T51" fmla="*/ 2358 h 503"/>
                  <a:gd name="T52" fmla="*/ 1092 w 507"/>
                  <a:gd name="T53" fmla="*/ 2310 h 503"/>
                  <a:gd name="T54" fmla="*/ 1024 w 507"/>
                  <a:gd name="T55" fmla="*/ 2211 h 503"/>
                  <a:gd name="T56" fmla="*/ 959 w 507"/>
                  <a:gd name="T57" fmla="*/ 2155 h 503"/>
                  <a:gd name="T58" fmla="*/ 753 w 507"/>
                  <a:gd name="T59" fmla="*/ 2113 h 503"/>
                  <a:gd name="T60" fmla="*/ 549 w 507"/>
                  <a:gd name="T61" fmla="*/ 2067 h 503"/>
                  <a:gd name="T62" fmla="*/ 269 w 507"/>
                  <a:gd name="T63" fmla="*/ 1962 h 503"/>
                  <a:gd name="T64" fmla="*/ 136 w 507"/>
                  <a:gd name="T65" fmla="*/ 1819 h 503"/>
                  <a:gd name="T66" fmla="*/ 204 w 507"/>
                  <a:gd name="T67" fmla="*/ 1671 h 503"/>
                  <a:gd name="T68" fmla="*/ 136 w 507"/>
                  <a:gd name="T69" fmla="*/ 1475 h 503"/>
                  <a:gd name="T70" fmla="*/ 136 w 507"/>
                  <a:gd name="T71" fmla="*/ 1277 h 503"/>
                  <a:gd name="T72" fmla="*/ 69 w 507"/>
                  <a:gd name="T73" fmla="*/ 1128 h 503"/>
                  <a:gd name="T74" fmla="*/ 69 w 507"/>
                  <a:gd name="T75" fmla="*/ 1029 h 503"/>
                  <a:gd name="T76" fmla="*/ 136 w 507"/>
                  <a:gd name="T77" fmla="*/ 887 h 503"/>
                  <a:gd name="T78" fmla="*/ 269 w 507"/>
                  <a:gd name="T79" fmla="*/ 787 h 503"/>
                  <a:gd name="T80" fmla="*/ 482 w 507"/>
                  <a:gd name="T81" fmla="*/ 740 h 503"/>
                  <a:gd name="T82" fmla="*/ 618 w 507"/>
                  <a:gd name="T83" fmla="*/ 640 h 503"/>
                  <a:gd name="T84" fmla="*/ 685 w 507"/>
                  <a:gd name="T85" fmla="*/ 344 h 503"/>
                  <a:gd name="T86" fmla="*/ 959 w 507"/>
                  <a:gd name="T87" fmla="*/ 295 h 503"/>
                  <a:gd name="T88" fmla="*/ 1092 w 507"/>
                  <a:gd name="T89" fmla="*/ 295 h 503"/>
                  <a:gd name="T90" fmla="*/ 1228 w 507"/>
                  <a:gd name="T91" fmla="*/ 197 h 503"/>
                  <a:gd name="T92" fmla="*/ 1363 w 507"/>
                  <a:gd name="T93" fmla="*/ 97 h 503"/>
                  <a:gd name="T94" fmla="*/ 1504 w 507"/>
                  <a:gd name="T95" fmla="*/ 0 h 503"/>
                  <a:gd name="T96" fmla="*/ 1980 w 507"/>
                  <a:gd name="T97" fmla="*/ 51 h 503"/>
                  <a:gd name="T98" fmla="*/ 2053 w 507"/>
                  <a:gd name="T99" fmla="*/ 97 h 5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503"/>
                  <a:gd name="T152" fmla="*/ 507 w 507"/>
                  <a:gd name="T153" fmla="*/ 503 h 5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503">
                    <a:moveTo>
                      <a:pt x="272" y="21"/>
                    </a:moveTo>
                    <a:lnTo>
                      <a:pt x="281" y="21"/>
                    </a:lnTo>
                    <a:lnTo>
                      <a:pt x="290" y="31"/>
                    </a:lnTo>
                    <a:lnTo>
                      <a:pt x="290" y="21"/>
                    </a:lnTo>
                    <a:lnTo>
                      <a:pt x="299" y="21"/>
                    </a:lnTo>
                    <a:lnTo>
                      <a:pt x="308" y="21"/>
                    </a:lnTo>
                    <a:lnTo>
                      <a:pt x="308" y="31"/>
                    </a:lnTo>
                    <a:lnTo>
                      <a:pt x="317" y="31"/>
                    </a:lnTo>
                    <a:lnTo>
                      <a:pt x="317" y="41"/>
                    </a:lnTo>
                    <a:lnTo>
                      <a:pt x="326" y="41"/>
                    </a:lnTo>
                    <a:lnTo>
                      <a:pt x="326" y="31"/>
                    </a:lnTo>
                    <a:lnTo>
                      <a:pt x="335" y="31"/>
                    </a:lnTo>
                    <a:lnTo>
                      <a:pt x="344" y="31"/>
                    </a:lnTo>
                    <a:lnTo>
                      <a:pt x="353" y="31"/>
                    </a:lnTo>
                    <a:lnTo>
                      <a:pt x="353" y="41"/>
                    </a:lnTo>
                    <a:lnTo>
                      <a:pt x="362" y="41"/>
                    </a:lnTo>
                    <a:lnTo>
                      <a:pt x="362" y="52"/>
                    </a:lnTo>
                    <a:lnTo>
                      <a:pt x="362" y="41"/>
                    </a:lnTo>
                    <a:lnTo>
                      <a:pt x="362" y="52"/>
                    </a:lnTo>
                    <a:lnTo>
                      <a:pt x="371" y="52"/>
                    </a:lnTo>
                    <a:lnTo>
                      <a:pt x="380" y="52"/>
                    </a:lnTo>
                    <a:lnTo>
                      <a:pt x="371" y="52"/>
                    </a:lnTo>
                    <a:lnTo>
                      <a:pt x="380" y="52"/>
                    </a:lnTo>
                    <a:lnTo>
                      <a:pt x="380" y="62"/>
                    </a:lnTo>
                    <a:lnTo>
                      <a:pt x="389" y="62"/>
                    </a:lnTo>
                    <a:lnTo>
                      <a:pt x="398" y="62"/>
                    </a:lnTo>
                    <a:lnTo>
                      <a:pt x="398" y="72"/>
                    </a:lnTo>
                    <a:lnTo>
                      <a:pt x="407" y="62"/>
                    </a:lnTo>
                    <a:lnTo>
                      <a:pt x="407" y="72"/>
                    </a:lnTo>
                    <a:lnTo>
                      <a:pt x="416" y="72"/>
                    </a:lnTo>
                    <a:lnTo>
                      <a:pt x="416" y="82"/>
                    </a:lnTo>
                    <a:lnTo>
                      <a:pt x="425" y="82"/>
                    </a:lnTo>
                    <a:lnTo>
                      <a:pt x="425" y="93"/>
                    </a:lnTo>
                    <a:lnTo>
                      <a:pt x="435" y="93"/>
                    </a:lnTo>
                    <a:lnTo>
                      <a:pt x="435" y="103"/>
                    </a:lnTo>
                    <a:lnTo>
                      <a:pt x="444" y="103"/>
                    </a:lnTo>
                    <a:lnTo>
                      <a:pt x="444" y="93"/>
                    </a:lnTo>
                    <a:lnTo>
                      <a:pt x="444" y="103"/>
                    </a:lnTo>
                    <a:lnTo>
                      <a:pt x="453" y="103"/>
                    </a:lnTo>
                    <a:lnTo>
                      <a:pt x="453" y="113"/>
                    </a:lnTo>
                    <a:lnTo>
                      <a:pt x="462" y="113"/>
                    </a:lnTo>
                    <a:lnTo>
                      <a:pt x="462" y="123"/>
                    </a:lnTo>
                    <a:lnTo>
                      <a:pt x="462" y="134"/>
                    </a:lnTo>
                    <a:lnTo>
                      <a:pt x="471" y="134"/>
                    </a:lnTo>
                    <a:lnTo>
                      <a:pt x="471" y="144"/>
                    </a:lnTo>
                    <a:lnTo>
                      <a:pt x="471" y="154"/>
                    </a:lnTo>
                    <a:lnTo>
                      <a:pt x="480" y="154"/>
                    </a:lnTo>
                    <a:lnTo>
                      <a:pt x="480" y="164"/>
                    </a:lnTo>
                    <a:lnTo>
                      <a:pt x="471" y="164"/>
                    </a:lnTo>
                    <a:lnTo>
                      <a:pt x="480" y="164"/>
                    </a:lnTo>
                    <a:lnTo>
                      <a:pt x="471" y="164"/>
                    </a:lnTo>
                    <a:lnTo>
                      <a:pt x="471" y="175"/>
                    </a:lnTo>
                    <a:lnTo>
                      <a:pt x="480" y="175"/>
                    </a:lnTo>
                    <a:lnTo>
                      <a:pt x="480" y="185"/>
                    </a:lnTo>
                    <a:lnTo>
                      <a:pt x="489" y="185"/>
                    </a:lnTo>
                    <a:lnTo>
                      <a:pt x="489" y="195"/>
                    </a:lnTo>
                    <a:lnTo>
                      <a:pt x="489" y="205"/>
                    </a:lnTo>
                    <a:lnTo>
                      <a:pt x="489" y="216"/>
                    </a:lnTo>
                    <a:lnTo>
                      <a:pt x="489" y="226"/>
                    </a:lnTo>
                    <a:lnTo>
                      <a:pt x="480" y="226"/>
                    </a:lnTo>
                    <a:lnTo>
                      <a:pt x="480" y="236"/>
                    </a:lnTo>
                    <a:lnTo>
                      <a:pt x="489" y="236"/>
                    </a:lnTo>
                    <a:lnTo>
                      <a:pt x="489" y="246"/>
                    </a:lnTo>
                    <a:lnTo>
                      <a:pt x="498" y="246"/>
                    </a:lnTo>
                    <a:lnTo>
                      <a:pt x="498" y="257"/>
                    </a:lnTo>
                    <a:lnTo>
                      <a:pt x="498" y="267"/>
                    </a:lnTo>
                    <a:lnTo>
                      <a:pt x="507" y="267"/>
                    </a:lnTo>
                    <a:lnTo>
                      <a:pt x="498" y="277"/>
                    </a:lnTo>
                    <a:lnTo>
                      <a:pt x="498" y="287"/>
                    </a:lnTo>
                    <a:lnTo>
                      <a:pt x="489" y="287"/>
                    </a:lnTo>
                    <a:lnTo>
                      <a:pt x="480" y="287"/>
                    </a:lnTo>
                    <a:lnTo>
                      <a:pt x="471" y="298"/>
                    </a:lnTo>
                    <a:lnTo>
                      <a:pt x="462" y="298"/>
                    </a:lnTo>
                    <a:lnTo>
                      <a:pt x="453" y="298"/>
                    </a:lnTo>
                    <a:lnTo>
                      <a:pt x="444" y="298"/>
                    </a:lnTo>
                    <a:lnTo>
                      <a:pt x="435" y="298"/>
                    </a:lnTo>
                    <a:lnTo>
                      <a:pt x="425" y="308"/>
                    </a:lnTo>
                    <a:lnTo>
                      <a:pt x="416" y="308"/>
                    </a:lnTo>
                    <a:lnTo>
                      <a:pt x="407" y="318"/>
                    </a:lnTo>
                    <a:lnTo>
                      <a:pt x="398" y="318"/>
                    </a:lnTo>
                    <a:lnTo>
                      <a:pt x="389" y="318"/>
                    </a:lnTo>
                    <a:lnTo>
                      <a:pt x="380" y="328"/>
                    </a:lnTo>
                    <a:lnTo>
                      <a:pt x="371" y="328"/>
                    </a:lnTo>
                    <a:lnTo>
                      <a:pt x="362" y="328"/>
                    </a:lnTo>
                    <a:lnTo>
                      <a:pt x="353" y="339"/>
                    </a:lnTo>
                    <a:lnTo>
                      <a:pt x="335" y="349"/>
                    </a:lnTo>
                    <a:lnTo>
                      <a:pt x="326" y="349"/>
                    </a:lnTo>
                    <a:lnTo>
                      <a:pt x="317" y="359"/>
                    </a:lnTo>
                    <a:lnTo>
                      <a:pt x="299" y="369"/>
                    </a:lnTo>
                    <a:lnTo>
                      <a:pt x="281" y="380"/>
                    </a:lnTo>
                    <a:lnTo>
                      <a:pt x="263" y="390"/>
                    </a:lnTo>
                    <a:lnTo>
                      <a:pt x="254" y="400"/>
                    </a:lnTo>
                    <a:lnTo>
                      <a:pt x="245" y="421"/>
                    </a:lnTo>
                    <a:lnTo>
                      <a:pt x="235" y="431"/>
                    </a:lnTo>
                    <a:lnTo>
                      <a:pt x="226" y="431"/>
                    </a:lnTo>
                    <a:lnTo>
                      <a:pt x="226" y="441"/>
                    </a:lnTo>
                    <a:lnTo>
                      <a:pt x="217" y="451"/>
                    </a:lnTo>
                    <a:lnTo>
                      <a:pt x="208" y="462"/>
                    </a:lnTo>
                    <a:lnTo>
                      <a:pt x="217" y="462"/>
                    </a:lnTo>
                    <a:lnTo>
                      <a:pt x="199" y="472"/>
                    </a:lnTo>
                    <a:lnTo>
                      <a:pt x="172" y="503"/>
                    </a:lnTo>
                    <a:lnTo>
                      <a:pt x="163" y="503"/>
                    </a:lnTo>
                    <a:lnTo>
                      <a:pt x="154" y="503"/>
                    </a:lnTo>
                    <a:lnTo>
                      <a:pt x="154" y="492"/>
                    </a:lnTo>
                    <a:lnTo>
                      <a:pt x="154" y="503"/>
                    </a:lnTo>
                    <a:lnTo>
                      <a:pt x="154" y="492"/>
                    </a:lnTo>
                    <a:lnTo>
                      <a:pt x="145" y="492"/>
                    </a:lnTo>
                    <a:lnTo>
                      <a:pt x="145" y="482"/>
                    </a:lnTo>
                    <a:lnTo>
                      <a:pt x="136" y="482"/>
                    </a:lnTo>
                    <a:lnTo>
                      <a:pt x="145" y="472"/>
                    </a:lnTo>
                    <a:lnTo>
                      <a:pt x="136" y="472"/>
                    </a:lnTo>
                    <a:lnTo>
                      <a:pt x="136" y="462"/>
                    </a:lnTo>
                    <a:lnTo>
                      <a:pt x="145" y="451"/>
                    </a:lnTo>
                    <a:lnTo>
                      <a:pt x="136" y="462"/>
                    </a:lnTo>
                    <a:lnTo>
                      <a:pt x="127" y="462"/>
                    </a:lnTo>
                    <a:lnTo>
                      <a:pt x="127" y="451"/>
                    </a:lnTo>
                    <a:lnTo>
                      <a:pt x="118" y="451"/>
                    </a:lnTo>
                    <a:lnTo>
                      <a:pt x="109" y="451"/>
                    </a:lnTo>
                    <a:lnTo>
                      <a:pt x="109" y="441"/>
                    </a:lnTo>
                    <a:lnTo>
                      <a:pt x="100" y="441"/>
                    </a:lnTo>
                    <a:lnTo>
                      <a:pt x="91" y="441"/>
                    </a:lnTo>
                    <a:lnTo>
                      <a:pt x="82" y="441"/>
                    </a:lnTo>
                    <a:lnTo>
                      <a:pt x="73" y="441"/>
                    </a:lnTo>
                    <a:lnTo>
                      <a:pt x="73" y="431"/>
                    </a:lnTo>
                    <a:lnTo>
                      <a:pt x="64" y="431"/>
                    </a:lnTo>
                    <a:lnTo>
                      <a:pt x="55" y="431"/>
                    </a:lnTo>
                    <a:lnTo>
                      <a:pt x="45" y="421"/>
                    </a:lnTo>
                    <a:lnTo>
                      <a:pt x="36" y="410"/>
                    </a:lnTo>
                    <a:lnTo>
                      <a:pt x="36" y="400"/>
                    </a:lnTo>
                    <a:lnTo>
                      <a:pt x="27" y="390"/>
                    </a:lnTo>
                    <a:lnTo>
                      <a:pt x="27" y="380"/>
                    </a:lnTo>
                    <a:lnTo>
                      <a:pt x="18" y="380"/>
                    </a:lnTo>
                    <a:lnTo>
                      <a:pt x="27" y="380"/>
                    </a:lnTo>
                    <a:lnTo>
                      <a:pt x="27" y="369"/>
                    </a:lnTo>
                    <a:lnTo>
                      <a:pt x="27" y="359"/>
                    </a:lnTo>
                    <a:lnTo>
                      <a:pt x="27" y="349"/>
                    </a:lnTo>
                    <a:lnTo>
                      <a:pt x="27" y="328"/>
                    </a:lnTo>
                    <a:lnTo>
                      <a:pt x="18" y="328"/>
                    </a:lnTo>
                    <a:lnTo>
                      <a:pt x="18" y="318"/>
                    </a:lnTo>
                    <a:lnTo>
                      <a:pt x="18" y="308"/>
                    </a:lnTo>
                    <a:lnTo>
                      <a:pt x="18" y="298"/>
                    </a:lnTo>
                    <a:lnTo>
                      <a:pt x="18" y="287"/>
                    </a:lnTo>
                    <a:lnTo>
                      <a:pt x="18" y="277"/>
                    </a:lnTo>
                    <a:lnTo>
                      <a:pt x="18" y="267"/>
                    </a:lnTo>
                    <a:lnTo>
                      <a:pt x="18" y="257"/>
                    </a:lnTo>
                    <a:lnTo>
                      <a:pt x="18" y="246"/>
                    </a:lnTo>
                    <a:lnTo>
                      <a:pt x="18" y="236"/>
                    </a:lnTo>
                    <a:lnTo>
                      <a:pt x="9" y="236"/>
                    </a:lnTo>
                    <a:lnTo>
                      <a:pt x="0" y="236"/>
                    </a:lnTo>
                    <a:lnTo>
                      <a:pt x="0" y="226"/>
                    </a:lnTo>
                    <a:lnTo>
                      <a:pt x="0" y="216"/>
                    </a:lnTo>
                    <a:lnTo>
                      <a:pt x="9" y="216"/>
                    </a:lnTo>
                    <a:lnTo>
                      <a:pt x="18" y="216"/>
                    </a:lnTo>
                    <a:lnTo>
                      <a:pt x="18" y="205"/>
                    </a:lnTo>
                    <a:lnTo>
                      <a:pt x="18" y="195"/>
                    </a:lnTo>
                    <a:lnTo>
                      <a:pt x="18" y="185"/>
                    </a:lnTo>
                    <a:lnTo>
                      <a:pt x="18" y="175"/>
                    </a:lnTo>
                    <a:lnTo>
                      <a:pt x="27" y="175"/>
                    </a:lnTo>
                    <a:lnTo>
                      <a:pt x="27" y="164"/>
                    </a:lnTo>
                    <a:lnTo>
                      <a:pt x="36" y="164"/>
                    </a:lnTo>
                    <a:lnTo>
                      <a:pt x="45" y="164"/>
                    </a:lnTo>
                    <a:lnTo>
                      <a:pt x="55" y="164"/>
                    </a:lnTo>
                    <a:lnTo>
                      <a:pt x="64" y="164"/>
                    </a:lnTo>
                    <a:lnTo>
                      <a:pt x="64" y="154"/>
                    </a:lnTo>
                    <a:lnTo>
                      <a:pt x="73" y="154"/>
                    </a:lnTo>
                    <a:lnTo>
                      <a:pt x="82" y="154"/>
                    </a:lnTo>
                    <a:lnTo>
                      <a:pt x="82" y="144"/>
                    </a:lnTo>
                    <a:lnTo>
                      <a:pt x="82" y="134"/>
                    </a:lnTo>
                    <a:lnTo>
                      <a:pt x="82" y="123"/>
                    </a:lnTo>
                    <a:lnTo>
                      <a:pt x="91" y="103"/>
                    </a:lnTo>
                    <a:lnTo>
                      <a:pt x="91" y="93"/>
                    </a:lnTo>
                    <a:lnTo>
                      <a:pt x="91" y="72"/>
                    </a:lnTo>
                    <a:lnTo>
                      <a:pt x="91" y="62"/>
                    </a:lnTo>
                    <a:lnTo>
                      <a:pt x="109" y="62"/>
                    </a:lnTo>
                    <a:lnTo>
                      <a:pt x="118" y="62"/>
                    </a:lnTo>
                    <a:lnTo>
                      <a:pt x="127" y="62"/>
                    </a:lnTo>
                    <a:lnTo>
                      <a:pt x="136" y="62"/>
                    </a:lnTo>
                    <a:lnTo>
                      <a:pt x="136" y="72"/>
                    </a:lnTo>
                    <a:lnTo>
                      <a:pt x="145" y="72"/>
                    </a:lnTo>
                    <a:lnTo>
                      <a:pt x="145" y="62"/>
                    </a:lnTo>
                    <a:lnTo>
                      <a:pt x="145" y="52"/>
                    </a:lnTo>
                    <a:lnTo>
                      <a:pt x="154" y="52"/>
                    </a:lnTo>
                    <a:lnTo>
                      <a:pt x="154" y="41"/>
                    </a:lnTo>
                    <a:lnTo>
                      <a:pt x="163" y="41"/>
                    </a:lnTo>
                    <a:lnTo>
                      <a:pt x="172" y="41"/>
                    </a:lnTo>
                    <a:lnTo>
                      <a:pt x="172" y="31"/>
                    </a:lnTo>
                    <a:lnTo>
                      <a:pt x="181" y="31"/>
                    </a:lnTo>
                    <a:lnTo>
                      <a:pt x="181" y="21"/>
                    </a:lnTo>
                    <a:lnTo>
                      <a:pt x="190" y="21"/>
                    </a:lnTo>
                    <a:lnTo>
                      <a:pt x="190" y="11"/>
                    </a:lnTo>
                    <a:lnTo>
                      <a:pt x="199" y="11"/>
                    </a:lnTo>
                    <a:lnTo>
                      <a:pt x="199" y="0"/>
                    </a:lnTo>
                    <a:lnTo>
                      <a:pt x="235" y="0"/>
                    </a:lnTo>
                    <a:lnTo>
                      <a:pt x="254" y="0"/>
                    </a:lnTo>
                    <a:lnTo>
                      <a:pt x="263" y="0"/>
                    </a:lnTo>
                    <a:lnTo>
                      <a:pt x="263" y="11"/>
                    </a:lnTo>
                    <a:lnTo>
                      <a:pt x="263" y="0"/>
                    </a:lnTo>
                    <a:lnTo>
                      <a:pt x="263" y="11"/>
                    </a:lnTo>
                    <a:lnTo>
                      <a:pt x="272" y="11"/>
                    </a:lnTo>
                    <a:lnTo>
                      <a:pt x="272" y="2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9999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12"/>
              <p:cNvSpPr>
                <a:spLocks/>
              </p:cNvSpPr>
              <p:nvPr/>
            </p:nvSpPr>
            <p:spPr bwMode="auto">
              <a:xfrm>
                <a:off x="0" y="1570"/>
                <a:ext cx="900" cy="690"/>
              </a:xfrm>
              <a:custGeom>
                <a:avLst/>
                <a:gdLst>
                  <a:gd name="T0" fmla="*/ 3018 w 642"/>
                  <a:gd name="T1" fmla="*/ 193 h 533"/>
                  <a:gd name="T2" fmla="*/ 3154 w 642"/>
                  <a:gd name="T3" fmla="*/ 337 h 533"/>
                  <a:gd name="T4" fmla="*/ 3290 w 642"/>
                  <a:gd name="T5" fmla="*/ 383 h 533"/>
                  <a:gd name="T6" fmla="*/ 3433 w 642"/>
                  <a:gd name="T7" fmla="*/ 337 h 533"/>
                  <a:gd name="T8" fmla="*/ 3716 w 642"/>
                  <a:gd name="T9" fmla="*/ 286 h 533"/>
                  <a:gd name="T10" fmla="*/ 3987 w 642"/>
                  <a:gd name="T11" fmla="*/ 337 h 533"/>
                  <a:gd name="T12" fmla="*/ 4121 w 642"/>
                  <a:gd name="T13" fmla="*/ 479 h 533"/>
                  <a:gd name="T14" fmla="*/ 4121 w 642"/>
                  <a:gd name="T15" fmla="*/ 627 h 533"/>
                  <a:gd name="T16" fmla="*/ 4121 w 642"/>
                  <a:gd name="T17" fmla="*/ 818 h 533"/>
                  <a:gd name="T18" fmla="*/ 4056 w 642"/>
                  <a:gd name="T19" fmla="*/ 915 h 533"/>
                  <a:gd name="T20" fmla="*/ 4056 w 642"/>
                  <a:gd name="T21" fmla="*/ 1059 h 533"/>
                  <a:gd name="T22" fmla="*/ 3915 w 642"/>
                  <a:gd name="T23" fmla="*/ 1201 h 533"/>
                  <a:gd name="T24" fmla="*/ 3915 w 642"/>
                  <a:gd name="T25" fmla="*/ 1354 h 533"/>
                  <a:gd name="T26" fmla="*/ 3987 w 642"/>
                  <a:gd name="T27" fmla="*/ 1546 h 533"/>
                  <a:gd name="T28" fmla="*/ 4190 w 642"/>
                  <a:gd name="T29" fmla="*/ 1640 h 533"/>
                  <a:gd name="T30" fmla="*/ 4395 w 642"/>
                  <a:gd name="T31" fmla="*/ 1737 h 533"/>
                  <a:gd name="T32" fmla="*/ 4529 w 642"/>
                  <a:gd name="T33" fmla="*/ 1885 h 533"/>
                  <a:gd name="T34" fmla="*/ 4664 w 642"/>
                  <a:gd name="T35" fmla="*/ 1929 h 533"/>
                  <a:gd name="T36" fmla="*/ 4664 w 642"/>
                  <a:gd name="T37" fmla="*/ 2076 h 533"/>
                  <a:gd name="T38" fmla="*/ 4801 w 642"/>
                  <a:gd name="T39" fmla="*/ 2219 h 533"/>
                  <a:gd name="T40" fmla="*/ 4874 w 642"/>
                  <a:gd name="T41" fmla="*/ 2460 h 533"/>
                  <a:gd name="T42" fmla="*/ 4738 w 642"/>
                  <a:gd name="T43" fmla="*/ 2460 h 533"/>
                  <a:gd name="T44" fmla="*/ 4605 w 642"/>
                  <a:gd name="T45" fmla="*/ 2269 h 533"/>
                  <a:gd name="T46" fmla="*/ 4529 w 642"/>
                  <a:gd name="T47" fmla="*/ 2172 h 533"/>
                  <a:gd name="T48" fmla="*/ 4326 w 642"/>
                  <a:gd name="T49" fmla="*/ 1929 h 533"/>
                  <a:gd name="T50" fmla="*/ 4056 w 642"/>
                  <a:gd name="T51" fmla="*/ 1832 h 533"/>
                  <a:gd name="T52" fmla="*/ 3779 w 642"/>
                  <a:gd name="T53" fmla="*/ 1785 h 533"/>
                  <a:gd name="T54" fmla="*/ 3566 w 642"/>
                  <a:gd name="T55" fmla="*/ 1737 h 533"/>
                  <a:gd name="T56" fmla="*/ 3433 w 642"/>
                  <a:gd name="T57" fmla="*/ 1592 h 533"/>
                  <a:gd name="T58" fmla="*/ 3087 w 642"/>
                  <a:gd name="T59" fmla="*/ 1640 h 533"/>
                  <a:gd name="T60" fmla="*/ 3018 w 642"/>
                  <a:gd name="T61" fmla="*/ 1737 h 533"/>
                  <a:gd name="T62" fmla="*/ 2885 w 642"/>
                  <a:gd name="T63" fmla="*/ 1975 h 533"/>
                  <a:gd name="T64" fmla="*/ 2748 w 642"/>
                  <a:gd name="T65" fmla="*/ 2123 h 533"/>
                  <a:gd name="T66" fmla="*/ 2612 w 642"/>
                  <a:gd name="T67" fmla="*/ 2219 h 533"/>
                  <a:gd name="T68" fmla="*/ 2476 w 642"/>
                  <a:gd name="T69" fmla="*/ 1975 h 533"/>
                  <a:gd name="T70" fmla="*/ 2476 w 642"/>
                  <a:gd name="T71" fmla="*/ 1832 h 533"/>
                  <a:gd name="T72" fmla="*/ 2127 w 642"/>
                  <a:gd name="T73" fmla="*/ 1689 h 533"/>
                  <a:gd name="T74" fmla="*/ 1713 w 642"/>
                  <a:gd name="T75" fmla="*/ 1640 h 533"/>
                  <a:gd name="T76" fmla="*/ 1510 w 642"/>
                  <a:gd name="T77" fmla="*/ 1546 h 533"/>
                  <a:gd name="T78" fmla="*/ 1305 w 642"/>
                  <a:gd name="T79" fmla="*/ 1443 h 533"/>
                  <a:gd name="T80" fmla="*/ 1172 w 642"/>
                  <a:gd name="T81" fmla="*/ 1443 h 533"/>
                  <a:gd name="T82" fmla="*/ 1036 w 642"/>
                  <a:gd name="T83" fmla="*/ 1394 h 533"/>
                  <a:gd name="T84" fmla="*/ 758 w 642"/>
                  <a:gd name="T85" fmla="*/ 1354 h 533"/>
                  <a:gd name="T86" fmla="*/ 684 w 642"/>
                  <a:gd name="T87" fmla="*/ 1354 h 533"/>
                  <a:gd name="T88" fmla="*/ 136 w 642"/>
                  <a:gd name="T89" fmla="*/ 1059 h 533"/>
                  <a:gd name="T90" fmla="*/ 69 w 642"/>
                  <a:gd name="T91" fmla="*/ 818 h 533"/>
                  <a:gd name="T92" fmla="*/ 69 w 642"/>
                  <a:gd name="T93" fmla="*/ 671 h 533"/>
                  <a:gd name="T94" fmla="*/ 269 w 642"/>
                  <a:gd name="T95" fmla="*/ 580 h 533"/>
                  <a:gd name="T96" fmla="*/ 617 w 642"/>
                  <a:gd name="T97" fmla="*/ 531 h 533"/>
                  <a:gd name="T98" fmla="*/ 1036 w 642"/>
                  <a:gd name="T99" fmla="*/ 432 h 533"/>
                  <a:gd name="T100" fmla="*/ 1441 w 642"/>
                  <a:gd name="T101" fmla="*/ 337 h 533"/>
                  <a:gd name="T102" fmla="*/ 1849 w 642"/>
                  <a:gd name="T103" fmla="*/ 238 h 533"/>
                  <a:gd name="T104" fmla="*/ 2127 w 642"/>
                  <a:gd name="T105" fmla="*/ 193 h 533"/>
                  <a:gd name="T106" fmla="*/ 2950 w 642"/>
                  <a:gd name="T107" fmla="*/ 47 h 53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2"/>
                  <a:gd name="T163" fmla="*/ 0 h 533"/>
                  <a:gd name="T164" fmla="*/ 642 w 642"/>
                  <a:gd name="T165" fmla="*/ 533 h 53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2" h="533">
                    <a:moveTo>
                      <a:pt x="380" y="20"/>
                    </a:moveTo>
                    <a:lnTo>
                      <a:pt x="389" y="20"/>
                    </a:lnTo>
                    <a:lnTo>
                      <a:pt x="389" y="31"/>
                    </a:lnTo>
                    <a:lnTo>
                      <a:pt x="398" y="31"/>
                    </a:lnTo>
                    <a:lnTo>
                      <a:pt x="398" y="41"/>
                    </a:lnTo>
                    <a:lnTo>
                      <a:pt x="398" y="51"/>
                    </a:lnTo>
                    <a:lnTo>
                      <a:pt x="407" y="51"/>
                    </a:lnTo>
                    <a:lnTo>
                      <a:pt x="407" y="61"/>
                    </a:lnTo>
                    <a:lnTo>
                      <a:pt x="416" y="61"/>
                    </a:lnTo>
                    <a:lnTo>
                      <a:pt x="416" y="72"/>
                    </a:lnTo>
                    <a:lnTo>
                      <a:pt x="425" y="72"/>
                    </a:lnTo>
                    <a:lnTo>
                      <a:pt x="425" y="82"/>
                    </a:lnTo>
                    <a:lnTo>
                      <a:pt x="425" y="92"/>
                    </a:lnTo>
                    <a:lnTo>
                      <a:pt x="434" y="92"/>
                    </a:lnTo>
                    <a:lnTo>
                      <a:pt x="434" y="82"/>
                    </a:lnTo>
                    <a:lnTo>
                      <a:pt x="434" y="72"/>
                    </a:lnTo>
                    <a:lnTo>
                      <a:pt x="443" y="72"/>
                    </a:lnTo>
                    <a:lnTo>
                      <a:pt x="443" y="82"/>
                    </a:lnTo>
                    <a:lnTo>
                      <a:pt x="452" y="82"/>
                    </a:lnTo>
                    <a:lnTo>
                      <a:pt x="452" y="72"/>
                    </a:lnTo>
                    <a:lnTo>
                      <a:pt x="461" y="72"/>
                    </a:lnTo>
                    <a:lnTo>
                      <a:pt x="470" y="72"/>
                    </a:lnTo>
                    <a:lnTo>
                      <a:pt x="480" y="72"/>
                    </a:lnTo>
                    <a:lnTo>
                      <a:pt x="489" y="72"/>
                    </a:lnTo>
                    <a:lnTo>
                      <a:pt x="489" y="61"/>
                    </a:lnTo>
                    <a:lnTo>
                      <a:pt x="498" y="61"/>
                    </a:lnTo>
                    <a:lnTo>
                      <a:pt x="507" y="61"/>
                    </a:lnTo>
                    <a:lnTo>
                      <a:pt x="516" y="61"/>
                    </a:lnTo>
                    <a:lnTo>
                      <a:pt x="525" y="61"/>
                    </a:lnTo>
                    <a:lnTo>
                      <a:pt x="525" y="72"/>
                    </a:lnTo>
                    <a:lnTo>
                      <a:pt x="534" y="72"/>
                    </a:lnTo>
                    <a:lnTo>
                      <a:pt x="534" y="82"/>
                    </a:lnTo>
                    <a:lnTo>
                      <a:pt x="543" y="82"/>
                    </a:lnTo>
                    <a:lnTo>
                      <a:pt x="543" y="92"/>
                    </a:lnTo>
                    <a:lnTo>
                      <a:pt x="543" y="102"/>
                    </a:lnTo>
                    <a:lnTo>
                      <a:pt x="534" y="102"/>
                    </a:lnTo>
                    <a:lnTo>
                      <a:pt x="543" y="102"/>
                    </a:lnTo>
                    <a:lnTo>
                      <a:pt x="543" y="113"/>
                    </a:lnTo>
                    <a:lnTo>
                      <a:pt x="543" y="123"/>
                    </a:lnTo>
                    <a:lnTo>
                      <a:pt x="543" y="133"/>
                    </a:lnTo>
                    <a:lnTo>
                      <a:pt x="552" y="143"/>
                    </a:lnTo>
                    <a:lnTo>
                      <a:pt x="552" y="154"/>
                    </a:lnTo>
                    <a:lnTo>
                      <a:pt x="543" y="154"/>
                    </a:lnTo>
                    <a:lnTo>
                      <a:pt x="543" y="164"/>
                    </a:lnTo>
                    <a:lnTo>
                      <a:pt x="543" y="174"/>
                    </a:lnTo>
                    <a:lnTo>
                      <a:pt x="552" y="174"/>
                    </a:lnTo>
                    <a:lnTo>
                      <a:pt x="552" y="184"/>
                    </a:lnTo>
                    <a:lnTo>
                      <a:pt x="543" y="184"/>
                    </a:lnTo>
                    <a:lnTo>
                      <a:pt x="543" y="195"/>
                    </a:lnTo>
                    <a:lnTo>
                      <a:pt x="534" y="195"/>
                    </a:lnTo>
                    <a:lnTo>
                      <a:pt x="534" y="205"/>
                    </a:lnTo>
                    <a:lnTo>
                      <a:pt x="525" y="205"/>
                    </a:lnTo>
                    <a:lnTo>
                      <a:pt x="525" y="215"/>
                    </a:lnTo>
                    <a:lnTo>
                      <a:pt x="525" y="225"/>
                    </a:lnTo>
                    <a:lnTo>
                      <a:pt x="534" y="225"/>
                    </a:lnTo>
                    <a:lnTo>
                      <a:pt x="534" y="236"/>
                    </a:lnTo>
                    <a:lnTo>
                      <a:pt x="525" y="236"/>
                    </a:lnTo>
                    <a:lnTo>
                      <a:pt x="525" y="246"/>
                    </a:lnTo>
                    <a:lnTo>
                      <a:pt x="516" y="246"/>
                    </a:lnTo>
                    <a:lnTo>
                      <a:pt x="516" y="256"/>
                    </a:lnTo>
                    <a:lnTo>
                      <a:pt x="507" y="256"/>
                    </a:lnTo>
                    <a:lnTo>
                      <a:pt x="507" y="266"/>
                    </a:lnTo>
                    <a:lnTo>
                      <a:pt x="507" y="277"/>
                    </a:lnTo>
                    <a:lnTo>
                      <a:pt x="516" y="277"/>
                    </a:lnTo>
                    <a:lnTo>
                      <a:pt x="516" y="287"/>
                    </a:lnTo>
                    <a:lnTo>
                      <a:pt x="525" y="287"/>
                    </a:lnTo>
                    <a:lnTo>
                      <a:pt x="525" y="297"/>
                    </a:lnTo>
                    <a:lnTo>
                      <a:pt x="525" y="307"/>
                    </a:lnTo>
                    <a:lnTo>
                      <a:pt x="525" y="318"/>
                    </a:lnTo>
                    <a:lnTo>
                      <a:pt x="525" y="328"/>
                    </a:lnTo>
                    <a:lnTo>
                      <a:pt x="534" y="328"/>
                    </a:lnTo>
                    <a:lnTo>
                      <a:pt x="543" y="328"/>
                    </a:lnTo>
                    <a:lnTo>
                      <a:pt x="543" y="338"/>
                    </a:lnTo>
                    <a:lnTo>
                      <a:pt x="543" y="348"/>
                    </a:lnTo>
                    <a:lnTo>
                      <a:pt x="552" y="348"/>
                    </a:lnTo>
                    <a:lnTo>
                      <a:pt x="561" y="348"/>
                    </a:lnTo>
                    <a:lnTo>
                      <a:pt x="561" y="359"/>
                    </a:lnTo>
                    <a:lnTo>
                      <a:pt x="570" y="359"/>
                    </a:lnTo>
                    <a:lnTo>
                      <a:pt x="570" y="369"/>
                    </a:lnTo>
                    <a:lnTo>
                      <a:pt x="579" y="369"/>
                    </a:lnTo>
                    <a:lnTo>
                      <a:pt x="579" y="379"/>
                    </a:lnTo>
                    <a:lnTo>
                      <a:pt x="588" y="379"/>
                    </a:lnTo>
                    <a:lnTo>
                      <a:pt x="588" y="389"/>
                    </a:lnTo>
                    <a:lnTo>
                      <a:pt x="597" y="389"/>
                    </a:lnTo>
                    <a:lnTo>
                      <a:pt x="597" y="400"/>
                    </a:lnTo>
                    <a:lnTo>
                      <a:pt x="606" y="400"/>
                    </a:lnTo>
                    <a:lnTo>
                      <a:pt x="606" y="410"/>
                    </a:lnTo>
                    <a:lnTo>
                      <a:pt x="606" y="400"/>
                    </a:lnTo>
                    <a:lnTo>
                      <a:pt x="615" y="400"/>
                    </a:lnTo>
                    <a:lnTo>
                      <a:pt x="615" y="410"/>
                    </a:lnTo>
                    <a:lnTo>
                      <a:pt x="615" y="420"/>
                    </a:lnTo>
                    <a:lnTo>
                      <a:pt x="615" y="430"/>
                    </a:lnTo>
                    <a:lnTo>
                      <a:pt x="606" y="430"/>
                    </a:lnTo>
                    <a:lnTo>
                      <a:pt x="606" y="441"/>
                    </a:lnTo>
                    <a:lnTo>
                      <a:pt x="615" y="441"/>
                    </a:lnTo>
                    <a:lnTo>
                      <a:pt x="606" y="441"/>
                    </a:lnTo>
                    <a:lnTo>
                      <a:pt x="606" y="451"/>
                    </a:lnTo>
                    <a:lnTo>
                      <a:pt x="633" y="451"/>
                    </a:lnTo>
                    <a:lnTo>
                      <a:pt x="633" y="461"/>
                    </a:lnTo>
                    <a:lnTo>
                      <a:pt x="633" y="471"/>
                    </a:lnTo>
                    <a:lnTo>
                      <a:pt x="642" y="471"/>
                    </a:lnTo>
                    <a:lnTo>
                      <a:pt x="642" y="492"/>
                    </a:lnTo>
                    <a:lnTo>
                      <a:pt x="642" y="502"/>
                    </a:lnTo>
                    <a:lnTo>
                      <a:pt x="642" y="512"/>
                    </a:lnTo>
                    <a:lnTo>
                      <a:pt x="642" y="523"/>
                    </a:lnTo>
                    <a:lnTo>
                      <a:pt x="633" y="523"/>
                    </a:lnTo>
                    <a:lnTo>
                      <a:pt x="642" y="523"/>
                    </a:lnTo>
                    <a:lnTo>
                      <a:pt x="642" y="533"/>
                    </a:lnTo>
                    <a:lnTo>
                      <a:pt x="633" y="533"/>
                    </a:lnTo>
                    <a:lnTo>
                      <a:pt x="624" y="523"/>
                    </a:lnTo>
                    <a:lnTo>
                      <a:pt x="615" y="523"/>
                    </a:lnTo>
                    <a:lnTo>
                      <a:pt x="615" y="512"/>
                    </a:lnTo>
                    <a:lnTo>
                      <a:pt x="606" y="502"/>
                    </a:lnTo>
                    <a:lnTo>
                      <a:pt x="606" y="492"/>
                    </a:lnTo>
                    <a:lnTo>
                      <a:pt x="606" y="482"/>
                    </a:lnTo>
                    <a:lnTo>
                      <a:pt x="597" y="482"/>
                    </a:lnTo>
                    <a:lnTo>
                      <a:pt x="597" y="471"/>
                    </a:lnTo>
                    <a:lnTo>
                      <a:pt x="597" y="461"/>
                    </a:lnTo>
                    <a:lnTo>
                      <a:pt x="588" y="461"/>
                    </a:lnTo>
                    <a:lnTo>
                      <a:pt x="597" y="461"/>
                    </a:lnTo>
                    <a:lnTo>
                      <a:pt x="588" y="451"/>
                    </a:lnTo>
                    <a:lnTo>
                      <a:pt x="588" y="441"/>
                    </a:lnTo>
                    <a:lnTo>
                      <a:pt x="579" y="430"/>
                    </a:lnTo>
                    <a:lnTo>
                      <a:pt x="570" y="420"/>
                    </a:lnTo>
                    <a:lnTo>
                      <a:pt x="570" y="410"/>
                    </a:lnTo>
                    <a:lnTo>
                      <a:pt x="561" y="410"/>
                    </a:lnTo>
                    <a:lnTo>
                      <a:pt x="552" y="410"/>
                    </a:lnTo>
                    <a:lnTo>
                      <a:pt x="543" y="400"/>
                    </a:lnTo>
                    <a:lnTo>
                      <a:pt x="534" y="400"/>
                    </a:lnTo>
                    <a:lnTo>
                      <a:pt x="534" y="389"/>
                    </a:lnTo>
                    <a:lnTo>
                      <a:pt x="525" y="389"/>
                    </a:lnTo>
                    <a:lnTo>
                      <a:pt x="516" y="389"/>
                    </a:lnTo>
                    <a:lnTo>
                      <a:pt x="507" y="389"/>
                    </a:lnTo>
                    <a:lnTo>
                      <a:pt x="498" y="389"/>
                    </a:lnTo>
                    <a:lnTo>
                      <a:pt x="498" y="379"/>
                    </a:lnTo>
                    <a:lnTo>
                      <a:pt x="489" y="379"/>
                    </a:lnTo>
                    <a:lnTo>
                      <a:pt x="480" y="379"/>
                    </a:lnTo>
                    <a:lnTo>
                      <a:pt x="480" y="369"/>
                    </a:lnTo>
                    <a:lnTo>
                      <a:pt x="470" y="379"/>
                    </a:lnTo>
                    <a:lnTo>
                      <a:pt x="470" y="369"/>
                    </a:lnTo>
                    <a:lnTo>
                      <a:pt x="461" y="369"/>
                    </a:lnTo>
                    <a:lnTo>
                      <a:pt x="461" y="359"/>
                    </a:lnTo>
                    <a:lnTo>
                      <a:pt x="452" y="359"/>
                    </a:lnTo>
                    <a:lnTo>
                      <a:pt x="452" y="348"/>
                    </a:lnTo>
                    <a:lnTo>
                      <a:pt x="452" y="338"/>
                    </a:lnTo>
                    <a:lnTo>
                      <a:pt x="443" y="338"/>
                    </a:lnTo>
                    <a:lnTo>
                      <a:pt x="434" y="348"/>
                    </a:lnTo>
                    <a:lnTo>
                      <a:pt x="425" y="348"/>
                    </a:lnTo>
                    <a:lnTo>
                      <a:pt x="416" y="348"/>
                    </a:lnTo>
                    <a:lnTo>
                      <a:pt x="407" y="348"/>
                    </a:lnTo>
                    <a:lnTo>
                      <a:pt x="407" y="359"/>
                    </a:lnTo>
                    <a:lnTo>
                      <a:pt x="398" y="359"/>
                    </a:lnTo>
                    <a:lnTo>
                      <a:pt x="398" y="369"/>
                    </a:lnTo>
                    <a:lnTo>
                      <a:pt x="407" y="369"/>
                    </a:lnTo>
                    <a:lnTo>
                      <a:pt x="398" y="369"/>
                    </a:lnTo>
                    <a:lnTo>
                      <a:pt x="398" y="379"/>
                    </a:lnTo>
                    <a:lnTo>
                      <a:pt x="389" y="389"/>
                    </a:lnTo>
                    <a:lnTo>
                      <a:pt x="380" y="400"/>
                    </a:lnTo>
                    <a:lnTo>
                      <a:pt x="380" y="410"/>
                    </a:lnTo>
                    <a:lnTo>
                      <a:pt x="380" y="420"/>
                    </a:lnTo>
                    <a:lnTo>
                      <a:pt x="371" y="420"/>
                    </a:lnTo>
                    <a:lnTo>
                      <a:pt x="371" y="430"/>
                    </a:lnTo>
                    <a:lnTo>
                      <a:pt x="362" y="430"/>
                    </a:lnTo>
                    <a:lnTo>
                      <a:pt x="362" y="441"/>
                    </a:lnTo>
                    <a:lnTo>
                      <a:pt x="362" y="451"/>
                    </a:lnTo>
                    <a:lnTo>
                      <a:pt x="362" y="461"/>
                    </a:lnTo>
                    <a:lnTo>
                      <a:pt x="353" y="461"/>
                    </a:lnTo>
                    <a:lnTo>
                      <a:pt x="353" y="471"/>
                    </a:lnTo>
                    <a:lnTo>
                      <a:pt x="353" y="482"/>
                    </a:lnTo>
                    <a:lnTo>
                      <a:pt x="344" y="471"/>
                    </a:lnTo>
                    <a:lnTo>
                      <a:pt x="344" y="451"/>
                    </a:lnTo>
                    <a:lnTo>
                      <a:pt x="344" y="441"/>
                    </a:lnTo>
                    <a:lnTo>
                      <a:pt x="335" y="441"/>
                    </a:lnTo>
                    <a:lnTo>
                      <a:pt x="335" y="430"/>
                    </a:lnTo>
                    <a:lnTo>
                      <a:pt x="326" y="420"/>
                    </a:lnTo>
                    <a:lnTo>
                      <a:pt x="335" y="410"/>
                    </a:lnTo>
                    <a:lnTo>
                      <a:pt x="344" y="400"/>
                    </a:lnTo>
                    <a:lnTo>
                      <a:pt x="344" y="389"/>
                    </a:lnTo>
                    <a:lnTo>
                      <a:pt x="335" y="389"/>
                    </a:lnTo>
                    <a:lnTo>
                      <a:pt x="326" y="389"/>
                    </a:lnTo>
                    <a:lnTo>
                      <a:pt x="317" y="389"/>
                    </a:lnTo>
                    <a:lnTo>
                      <a:pt x="308" y="379"/>
                    </a:lnTo>
                    <a:lnTo>
                      <a:pt x="308" y="369"/>
                    </a:lnTo>
                    <a:lnTo>
                      <a:pt x="290" y="359"/>
                    </a:lnTo>
                    <a:lnTo>
                      <a:pt x="280" y="359"/>
                    </a:lnTo>
                    <a:lnTo>
                      <a:pt x="271" y="359"/>
                    </a:lnTo>
                    <a:lnTo>
                      <a:pt x="271" y="348"/>
                    </a:lnTo>
                    <a:lnTo>
                      <a:pt x="253" y="348"/>
                    </a:lnTo>
                    <a:lnTo>
                      <a:pt x="244" y="348"/>
                    </a:lnTo>
                    <a:lnTo>
                      <a:pt x="226" y="348"/>
                    </a:lnTo>
                    <a:lnTo>
                      <a:pt x="217" y="348"/>
                    </a:lnTo>
                    <a:lnTo>
                      <a:pt x="208" y="348"/>
                    </a:lnTo>
                    <a:lnTo>
                      <a:pt x="208" y="338"/>
                    </a:lnTo>
                    <a:lnTo>
                      <a:pt x="208" y="328"/>
                    </a:lnTo>
                    <a:lnTo>
                      <a:pt x="199" y="328"/>
                    </a:lnTo>
                    <a:lnTo>
                      <a:pt x="199" y="318"/>
                    </a:lnTo>
                    <a:lnTo>
                      <a:pt x="190" y="318"/>
                    </a:lnTo>
                    <a:lnTo>
                      <a:pt x="181" y="318"/>
                    </a:lnTo>
                    <a:lnTo>
                      <a:pt x="172" y="318"/>
                    </a:lnTo>
                    <a:lnTo>
                      <a:pt x="172" y="307"/>
                    </a:lnTo>
                    <a:lnTo>
                      <a:pt x="172" y="318"/>
                    </a:lnTo>
                    <a:lnTo>
                      <a:pt x="172" y="307"/>
                    </a:lnTo>
                    <a:lnTo>
                      <a:pt x="163" y="318"/>
                    </a:lnTo>
                    <a:lnTo>
                      <a:pt x="163" y="307"/>
                    </a:lnTo>
                    <a:lnTo>
                      <a:pt x="154" y="307"/>
                    </a:lnTo>
                    <a:lnTo>
                      <a:pt x="145" y="307"/>
                    </a:lnTo>
                    <a:lnTo>
                      <a:pt x="154" y="307"/>
                    </a:lnTo>
                    <a:lnTo>
                      <a:pt x="145" y="307"/>
                    </a:lnTo>
                    <a:lnTo>
                      <a:pt x="145" y="297"/>
                    </a:lnTo>
                    <a:lnTo>
                      <a:pt x="136" y="297"/>
                    </a:lnTo>
                    <a:lnTo>
                      <a:pt x="136" y="287"/>
                    </a:lnTo>
                    <a:lnTo>
                      <a:pt x="127" y="287"/>
                    </a:lnTo>
                    <a:lnTo>
                      <a:pt x="118" y="287"/>
                    </a:lnTo>
                    <a:lnTo>
                      <a:pt x="109" y="287"/>
                    </a:lnTo>
                    <a:lnTo>
                      <a:pt x="100" y="287"/>
                    </a:lnTo>
                    <a:lnTo>
                      <a:pt x="109" y="287"/>
                    </a:lnTo>
                    <a:lnTo>
                      <a:pt x="100" y="287"/>
                    </a:lnTo>
                    <a:lnTo>
                      <a:pt x="100" y="297"/>
                    </a:lnTo>
                    <a:lnTo>
                      <a:pt x="90" y="297"/>
                    </a:lnTo>
                    <a:lnTo>
                      <a:pt x="90" y="287"/>
                    </a:lnTo>
                    <a:lnTo>
                      <a:pt x="81" y="287"/>
                    </a:lnTo>
                    <a:lnTo>
                      <a:pt x="27" y="287"/>
                    </a:lnTo>
                    <a:lnTo>
                      <a:pt x="27" y="236"/>
                    </a:lnTo>
                    <a:lnTo>
                      <a:pt x="18" y="236"/>
                    </a:lnTo>
                    <a:lnTo>
                      <a:pt x="18" y="225"/>
                    </a:lnTo>
                    <a:lnTo>
                      <a:pt x="18" y="215"/>
                    </a:lnTo>
                    <a:lnTo>
                      <a:pt x="18" y="205"/>
                    </a:lnTo>
                    <a:lnTo>
                      <a:pt x="18" y="195"/>
                    </a:lnTo>
                    <a:lnTo>
                      <a:pt x="9" y="184"/>
                    </a:lnTo>
                    <a:lnTo>
                      <a:pt x="9" y="174"/>
                    </a:lnTo>
                    <a:lnTo>
                      <a:pt x="0" y="174"/>
                    </a:lnTo>
                    <a:lnTo>
                      <a:pt x="0" y="164"/>
                    </a:lnTo>
                    <a:lnTo>
                      <a:pt x="0" y="154"/>
                    </a:lnTo>
                    <a:lnTo>
                      <a:pt x="0" y="143"/>
                    </a:lnTo>
                    <a:lnTo>
                      <a:pt x="9" y="143"/>
                    </a:lnTo>
                    <a:lnTo>
                      <a:pt x="18" y="143"/>
                    </a:lnTo>
                    <a:lnTo>
                      <a:pt x="18" y="133"/>
                    </a:lnTo>
                    <a:lnTo>
                      <a:pt x="27" y="133"/>
                    </a:lnTo>
                    <a:lnTo>
                      <a:pt x="36" y="133"/>
                    </a:lnTo>
                    <a:lnTo>
                      <a:pt x="36" y="123"/>
                    </a:lnTo>
                    <a:lnTo>
                      <a:pt x="45" y="123"/>
                    </a:lnTo>
                    <a:lnTo>
                      <a:pt x="54" y="123"/>
                    </a:lnTo>
                    <a:lnTo>
                      <a:pt x="63" y="113"/>
                    </a:lnTo>
                    <a:lnTo>
                      <a:pt x="72" y="113"/>
                    </a:lnTo>
                    <a:lnTo>
                      <a:pt x="81" y="113"/>
                    </a:lnTo>
                    <a:lnTo>
                      <a:pt x="90" y="113"/>
                    </a:lnTo>
                    <a:lnTo>
                      <a:pt x="100" y="102"/>
                    </a:lnTo>
                    <a:lnTo>
                      <a:pt x="109" y="102"/>
                    </a:lnTo>
                    <a:lnTo>
                      <a:pt x="127" y="92"/>
                    </a:lnTo>
                    <a:lnTo>
                      <a:pt x="136" y="92"/>
                    </a:lnTo>
                    <a:lnTo>
                      <a:pt x="145" y="92"/>
                    </a:lnTo>
                    <a:lnTo>
                      <a:pt x="163" y="92"/>
                    </a:lnTo>
                    <a:lnTo>
                      <a:pt x="172" y="82"/>
                    </a:lnTo>
                    <a:lnTo>
                      <a:pt x="181" y="72"/>
                    </a:lnTo>
                    <a:lnTo>
                      <a:pt x="190" y="72"/>
                    </a:lnTo>
                    <a:lnTo>
                      <a:pt x="199" y="72"/>
                    </a:lnTo>
                    <a:lnTo>
                      <a:pt x="217" y="61"/>
                    </a:lnTo>
                    <a:lnTo>
                      <a:pt x="226" y="61"/>
                    </a:lnTo>
                    <a:lnTo>
                      <a:pt x="235" y="51"/>
                    </a:lnTo>
                    <a:lnTo>
                      <a:pt x="244" y="51"/>
                    </a:lnTo>
                    <a:lnTo>
                      <a:pt x="253" y="51"/>
                    </a:lnTo>
                    <a:lnTo>
                      <a:pt x="262" y="51"/>
                    </a:lnTo>
                    <a:lnTo>
                      <a:pt x="262" y="41"/>
                    </a:lnTo>
                    <a:lnTo>
                      <a:pt x="271" y="41"/>
                    </a:lnTo>
                    <a:lnTo>
                      <a:pt x="280" y="41"/>
                    </a:lnTo>
                    <a:lnTo>
                      <a:pt x="299" y="31"/>
                    </a:lnTo>
                    <a:lnTo>
                      <a:pt x="344" y="10"/>
                    </a:lnTo>
                    <a:lnTo>
                      <a:pt x="380" y="0"/>
                    </a:lnTo>
                    <a:lnTo>
                      <a:pt x="380" y="10"/>
                    </a:lnTo>
                    <a:lnTo>
                      <a:pt x="389" y="10"/>
                    </a:lnTo>
                    <a:lnTo>
                      <a:pt x="389" y="20"/>
                    </a:lnTo>
                    <a:lnTo>
                      <a:pt x="380" y="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991F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13"/>
              <p:cNvSpPr>
                <a:spLocks/>
              </p:cNvSpPr>
              <p:nvPr/>
            </p:nvSpPr>
            <p:spPr bwMode="auto">
              <a:xfrm>
                <a:off x="380" y="2007"/>
                <a:ext cx="381" cy="956"/>
              </a:xfrm>
              <a:custGeom>
                <a:avLst/>
                <a:gdLst>
                  <a:gd name="T0" fmla="*/ 1434 w 272"/>
                  <a:gd name="T1" fmla="*/ 1694 h 738"/>
                  <a:gd name="T2" fmla="*/ 1577 w 272"/>
                  <a:gd name="T3" fmla="*/ 1744 h 738"/>
                  <a:gd name="T4" fmla="*/ 1301 w 272"/>
                  <a:gd name="T5" fmla="*/ 2176 h 738"/>
                  <a:gd name="T6" fmla="*/ 1371 w 272"/>
                  <a:gd name="T7" fmla="*/ 2420 h 738"/>
                  <a:gd name="T8" fmla="*/ 1165 w 272"/>
                  <a:gd name="T9" fmla="*/ 2420 h 738"/>
                  <a:gd name="T10" fmla="*/ 1030 w 272"/>
                  <a:gd name="T11" fmla="*/ 2470 h 738"/>
                  <a:gd name="T12" fmla="*/ 1030 w 272"/>
                  <a:gd name="T13" fmla="*/ 2613 h 738"/>
                  <a:gd name="T14" fmla="*/ 1228 w 272"/>
                  <a:gd name="T15" fmla="*/ 2805 h 738"/>
                  <a:gd name="T16" fmla="*/ 1301 w 272"/>
                  <a:gd name="T17" fmla="*/ 2907 h 738"/>
                  <a:gd name="T18" fmla="*/ 1434 w 272"/>
                  <a:gd name="T19" fmla="*/ 3100 h 738"/>
                  <a:gd name="T20" fmla="*/ 1507 w 272"/>
                  <a:gd name="T21" fmla="*/ 3295 h 738"/>
                  <a:gd name="T22" fmla="*/ 1301 w 272"/>
                  <a:gd name="T23" fmla="*/ 3386 h 738"/>
                  <a:gd name="T24" fmla="*/ 960 w 272"/>
                  <a:gd name="T25" fmla="*/ 3442 h 738"/>
                  <a:gd name="T26" fmla="*/ 685 w 272"/>
                  <a:gd name="T27" fmla="*/ 3487 h 738"/>
                  <a:gd name="T28" fmla="*/ 416 w 272"/>
                  <a:gd name="T29" fmla="*/ 3442 h 738"/>
                  <a:gd name="T30" fmla="*/ 146 w 272"/>
                  <a:gd name="T31" fmla="*/ 3386 h 738"/>
                  <a:gd name="T32" fmla="*/ 0 w 272"/>
                  <a:gd name="T33" fmla="*/ 3248 h 738"/>
                  <a:gd name="T34" fmla="*/ 69 w 272"/>
                  <a:gd name="T35" fmla="*/ 2907 h 738"/>
                  <a:gd name="T36" fmla="*/ 280 w 272"/>
                  <a:gd name="T37" fmla="*/ 2762 h 738"/>
                  <a:gd name="T38" fmla="*/ 416 w 272"/>
                  <a:gd name="T39" fmla="*/ 2613 h 738"/>
                  <a:gd name="T40" fmla="*/ 416 w 272"/>
                  <a:gd name="T41" fmla="*/ 2566 h 738"/>
                  <a:gd name="T42" fmla="*/ 485 w 272"/>
                  <a:gd name="T43" fmla="*/ 2470 h 738"/>
                  <a:gd name="T44" fmla="*/ 622 w 272"/>
                  <a:gd name="T45" fmla="*/ 2324 h 738"/>
                  <a:gd name="T46" fmla="*/ 416 w 272"/>
                  <a:gd name="T47" fmla="*/ 2223 h 738"/>
                  <a:gd name="T48" fmla="*/ 346 w 272"/>
                  <a:gd name="T49" fmla="*/ 2032 h 738"/>
                  <a:gd name="T50" fmla="*/ 485 w 272"/>
                  <a:gd name="T51" fmla="*/ 1839 h 738"/>
                  <a:gd name="T52" fmla="*/ 280 w 272"/>
                  <a:gd name="T53" fmla="*/ 1744 h 738"/>
                  <a:gd name="T54" fmla="*/ 346 w 272"/>
                  <a:gd name="T55" fmla="*/ 1646 h 738"/>
                  <a:gd name="T56" fmla="*/ 485 w 272"/>
                  <a:gd name="T57" fmla="*/ 1596 h 738"/>
                  <a:gd name="T58" fmla="*/ 549 w 272"/>
                  <a:gd name="T59" fmla="*/ 1404 h 738"/>
                  <a:gd name="T60" fmla="*/ 622 w 272"/>
                  <a:gd name="T61" fmla="*/ 1308 h 738"/>
                  <a:gd name="T62" fmla="*/ 549 w 272"/>
                  <a:gd name="T63" fmla="*/ 1211 h 738"/>
                  <a:gd name="T64" fmla="*/ 485 w 272"/>
                  <a:gd name="T65" fmla="*/ 1069 h 738"/>
                  <a:gd name="T66" fmla="*/ 549 w 272"/>
                  <a:gd name="T67" fmla="*/ 972 h 738"/>
                  <a:gd name="T68" fmla="*/ 549 w 272"/>
                  <a:gd name="T69" fmla="*/ 925 h 738"/>
                  <a:gd name="T70" fmla="*/ 622 w 272"/>
                  <a:gd name="T71" fmla="*/ 819 h 738"/>
                  <a:gd name="T72" fmla="*/ 549 w 272"/>
                  <a:gd name="T73" fmla="*/ 680 h 738"/>
                  <a:gd name="T74" fmla="*/ 685 w 272"/>
                  <a:gd name="T75" fmla="*/ 532 h 738"/>
                  <a:gd name="T76" fmla="*/ 824 w 272"/>
                  <a:gd name="T77" fmla="*/ 385 h 738"/>
                  <a:gd name="T78" fmla="*/ 960 w 272"/>
                  <a:gd name="T79" fmla="*/ 146 h 738"/>
                  <a:gd name="T80" fmla="*/ 1030 w 272"/>
                  <a:gd name="T81" fmla="*/ 47 h 738"/>
                  <a:gd name="T82" fmla="*/ 1371 w 272"/>
                  <a:gd name="T83" fmla="*/ 0 h 738"/>
                  <a:gd name="T84" fmla="*/ 1507 w 272"/>
                  <a:gd name="T85" fmla="*/ 146 h 738"/>
                  <a:gd name="T86" fmla="*/ 1713 w 272"/>
                  <a:gd name="T87" fmla="*/ 193 h 738"/>
                  <a:gd name="T88" fmla="*/ 1982 w 272"/>
                  <a:gd name="T89" fmla="*/ 238 h 738"/>
                  <a:gd name="T90" fmla="*/ 2056 w 272"/>
                  <a:gd name="T91" fmla="*/ 337 h 738"/>
                  <a:gd name="T92" fmla="*/ 1713 w 272"/>
                  <a:gd name="T93" fmla="*/ 580 h 738"/>
                  <a:gd name="T94" fmla="*/ 1644 w 272"/>
                  <a:gd name="T95" fmla="*/ 819 h 738"/>
                  <a:gd name="T96" fmla="*/ 1786 w 272"/>
                  <a:gd name="T97" fmla="*/ 1017 h 738"/>
                  <a:gd name="T98" fmla="*/ 1713 w 272"/>
                  <a:gd name="T99" fmla="*/ 1260 h 738"/>
                  <a:gd name="T100" fmla="*/ 1577 w 272"/>
                  <a:gd name="T101" fmla="*/ 1163 h 738"/>
                  <a:gd name="T102" fmla="*/ 1371 w 272"/>
                  <a:gd name="T103" fmla="*/ 1260 h 738"/>
                  <a:gd name="T104" fmla="*/ 1371 w 272"/>
                  <a:gd name="T105" fmla="*/ 1404 h 738"/>
                  <a:gd name="T106" fmla="*/ 1301 w 272"/>
                  <a:gd name="T107" fmla="*/ 1504 h 7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2"/>
                  <a:gd name="T163" fmla="*/ 0 h 738"/>
                  <a:gd name="T164" fmla="*/ 272 w 272"/>
                  <a:gd name="T165" fmla="*/ 738 h 73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2" h="738">
                    <a:moveTo>
                      <a:pt x="172" y="338"/>
                    </a:moveTo>
                    <a:lnTo>
                      <a:pt x="181" y="338"/>
                    </a:lnTo>
                    <a:lnTo>
                      <a:pt x="181" y="348"/>
                    </a:lnTo>
                    <a:lnTo>
                      <a:pt x="190" y="348"/>
                    </a:lnTo>
                    <a:lnTo>
                      <a:pt x="190" y="359"/>
                    </a:lnTo>
                    <a:lnTo>
                      <a:pt x="199" y="359"/>
                    </a:lnTo>
                    <a:lnTo>
                      <a:pt x="199" y="369"/>
                    </a:lnTo>
                    <a:lnTo>
                      <a:pt x="199" y="359"/>
                    </a:lnTo>
                    <a:lnTo>
                      <a:pt x="209" y="359"/>
                    </a:lnTo>
                    <a:lnTo>
                      <a:pt x="209" y="369"/>
                    </a:lnTo>
                    <a:lnTo>
                      <a:pt x="209" y="379"/>
                    </a:lnTo>
                    <a:lnTo>
                      <a:pt x="199" y="389"/>
                    </a:lnTo>
                    <a:lnTo>
                      <a:pt x="190" y="410"/>
                    </a:lnTo>
                    <a:lnTo>
                      <a:pt x="190" y="461"/>
                    </a:lnTo>
                    <a:lnTo>
                      <a:pt x="172" y="461"/>
                    </a:lnTo>
                    <a:lnTo>
                      <a:pt x="172" y="471"/>
                    </a:lnTo>
                    <a:lnTo>
                      <a:pt x="181" y="482"/>
                    </a:lnTo>
                    <a:lnTo>
                      <a:pt x="181" y="492"/>
                    </a:lnTo>
                    <a:lnTo>
                      <a:pt x="181" y="502"/>
                    </a:lnTo>
                    <a:lnTo>
                      <a:pt x="181" y="512"/>
                    </a:lnTo>
                    <a:lnTo>
                      <a:pt x="172" y="512"/>
                    </a:lnTo>
                    <a:lnTo>
                      <a:pt x="163" y="512"/>
                    </a:lnTo>
                    <a:lnTo>
                      <a:pt x="154" y="512"/>
                    </a:lnTo>
                    <a:lnTo>
                      <a:pt x="154" y="502"/>
                    </a:lnTo>
                    <a:lnTo>
                      <a:pt x="154" y="512"/>
                    </a:lnTo>
                    <a:lnTo>
                      <a:pt x="145" y="512"/>
                    </a:lnTo>
                    <a:lnTo>
                      <a:pt x="136" y="512"/>
                    </a:lnTo>
                    <a:lnTo>
                      <a:pt x="136" y="523"/>
                    </a:lnTo>
                    <a:lnTo>
                      <a:pt x="136" y="512"/>
                    </a:lnTo>
                    <a:lnTo>
                      <a:pt x="136" y="523"/>
                    </a:lnTo>
                    <a:lnTo>
                      <a:pt x="127" y="523"/>
                    </a:lnTo>
                    <a:lnTo>
                      <a:pt x="127" y="533"/>
                    </a:lnTo>
                    <a:lnTo>
                      <a:pt x="127" y="543"/>
                    </a:lnTo>
                    <a:lnTo>
                      <a:pt x="136" y="543"/>
                    </a:lnTo>
                    <a:lnTo>
                      <a:pt x="136" y="553"/>
                    </a:lnTo>
                    <a:lnTo>
                      <a:pt x="136" y="564"/>
                    </a:lnTo>
                    <a:lnTo>
                      <a:pt x="136" y="574"/>
                    </a:lnTo>
                    <a:lnTo>
                      <a:pt x="145" y="594"/>
                    </a:lnTo>
                    <a:lnTo>
                      <a:pt x="154" y="594"/>
                    </a:lnTo>
                    <a:lnTo>
                      <a:pt x="163" y="594"/>
                    </a:lnTo>
                    <a:lnTo>
                      <a:pt x="154" y="594"/>
                    </a:lnTo>
                    <a:lnTo>
                      <a:pt x="154" y="605"/>
                    </a:lnTo>
                    <a:lnTo>
                      <a:pt x="163" y="605"/>
                    </a:lnTo>
                    <a:lnTo>
                      <a:pt x="163" y="615"/>
                    </a:lnTo>
                    <a:lnTo>
                      <a:pt x="172" y="615"/>
                    </a:lnTo>
                    <a:lnTo>
                      <a:pt x="172" y="625"/>
                    </a:lnTo>
                    <a:lnTo>
                      <a:pt x="181" y="625"/>
                    </a:lnTo>
                    <a:lnTo>
                      <a:pt x="190" y="625"/>
                    </a:lnTo>
                    <a:lnTo>
                      <a:pt x="190" y="635"/>
                    </a:lnTo>
                    <a:lnTo>
                      <a:pt x="190" y="656"/>
                    </a:lnTo>
                    <a:lnTo>
                      <a:pt x="199" y="656"/>
                    </a:lnTo>
                    <a:lnTo>
                      <a:pt x="218" y="666"/>
                    </a:lnTo>
                    <a:lnTo>
                      <a:pt x="218" y="676"/>
                    </a:lnTo>
                    <a:lnTo>
                      <a:pt x="209" y="687"/>
                    </a:lnTo>
                    <a:lnTo>
                      <a:pt x="199" y="697"/>
                    </a:lnTo>
                    <a:lnTo>
                      <a:pt x="199" y="707"/>
                    </a:lnTo>
                    <a:lnTo>
                      <a:pt x="190" y="707"/>
                    </a:lnTo>
                    <a:lnTo>
                      <a:pt x="190" y="717"/>
                    </a:lnTo>
                    <a:lnTo>
                      <a:pt x="181" y="717"/>
                    </a:lnTo>
                    <a:lnTo>
                      <a:pt x="172" y="717"/>
                    </a:lnTo>
                    <a:lnTo>
                      <a:pt x="163" y="717"/>
                    </a:lnTo>
                    <a:lnTo>
                      <a:pt x="154" y="717"/>
                    </a:lnTo>
                    <a:lnTo>
                      <a:pt x="145" y="717"/>
                    </a:lnTo>
                    <a:lnTo>
                      <a:pt x="136" y="717"/>
                    </a:lnTo>
                    <a:lnTo>
                      <a:pt x="127" y="728"/>
                    </a:lnTo>
                    <a:lnTo>
                      <a:pt x="118" y="728"/>
                    </a:lnTo>
                    <a:lnTo>
                      <a:pt x="109" y="728"/>
                    </a:lnTo>
                    <a:lnTo>
                      <a:pt x="100" y="728"/>
                    </a:lnTo>
                    <a:lnTo>
                      <a:pt x="91" y="728"/>
                    </a:lnTo>
                    <a:lnTo>
                      <a:pt x="91" y="738"/>
                    </a:lnTo>
                    <a:lnTo>
                      <a:pt x="82" y="738"/>
                    </a:lnTo>
                    <a:lnTo>
                      <a:pt x="73" y="738"/>
                    </a:lnTo>
                    <a:lnTo>
                      <a:pt x="73" y="728"/>
                    </a:lnTo>
                    <a:lnTo>
                      <a:pt x="64" y="728"/>
                    </a:lnTo>
                    <a:lnTo>
                      <a:pt x="55" y="728"/>
                    </a:lnTo>
                    <a:lnTo>
                      <a:pt x="46" y="728"/>
                    </a:lnTo>
                    <a:lnTo>
                      <a:pt x="46" y="717"/>
                    </a:lnTo>
                    <a:lnTo>
                      <a:pt x="37" y="717"/>
                    </a:lnTo>
                    <a:lnTo>
                      <a:pt x="28" y="717"/>
                    </a:lnTo>
                    <a:lnTo>
                      <a:pt x="19" y="717"/>
                    </a:lnTo>
                    <a:lnTo>
                      <a:pt x="19" y="707"/>
                    </a:lnTo>
                    <a:lnTo>
                      <a:pt x="9" y="707"/>
                    </a:lnTo>
                    <a:lnTo>
                      <a:pt x="9" y="697"/>
                    </a:lnTo>
                    <a:lnTo>
                      <a:pt x="0" y="697"/>
                    </a:lnTo>
                    <a:lnTo>
                      <a:pt x="0" y="687"/>
                    </a:lnTo>
                    <a:lnTo>
                      <a:pt x="0" y="676"/>
                    </a:lnTo>
                    <a:lnTo>
                      <a:pt x="9" y="656"/>
                    </a:lnTo>
                    <a:lnTo>
                      <a:pt x="19" y="646"/>
                    </a:lnTo>
                    <a:lnTo>
                      <a:pt x="9" y="625"/>
                    </a:lnTo>
                    <a:lnTo>
                      <a:pt x="9" y="615"/>
                    </a:lnTo>
                    <a:lnTo>
                      <a:pt x="9" y="605"/>
                    </a:lnTo>
                    <a:lnTo>
                      <a:pt x="19" y="605"/>
                    </a:lnTo>
                    <a:lnTo>
                      <a:pt x="19" y="594"/>
                    </a:lnTo>
                    <a:lnTo>
                      <a:pt x="37" y="594"/>
                    </a:lnTo>
                    <a:lnTo>
                      <a:pt x="37" y="584"/>
                    </a:lnTo>
                    <a:lnTo>
                      <a:pt x="46" y="574"/>
                    </a:lnTo>
                    <a:lnTo>
                      <a:pt x="55" y="574"/>
                    </a:lnTo>
                    <a:lnTo>
                      <a:pt x="55" y="564"/>
                    </a:lnTo>
                    <a:lnTo>
                      <a:pt x="64" y="553"/>
                    </a:lnTo>
                    <a:lnTo>
                      <a:pt x="55" y="553"/>
                    </a:lnTo>
                    <a:lnTo>
                      <a:pt x="64" y="553"/>
                    </a:lnTo>
                    <a:lnTo>
                      <a:pt x="55" y="553"/>
                    </a:lnTo>
                    <a:lnTo>
                      <a:pt x="55" y="543"/>
                    </a:lnTo>
                    <a:lnTo>
                      <a:pt x="64" y="543"/>
                    </a:lnTo>
                    <a:lnTo>
                      <a:pt x="55" y="543"/>
                    </a:lnTo>
                    <a:lnTo>
                      <a:pt x="64" y="533"/>
                    </a:lnTo>
                    <a:lnTo>
                      <a:pt x="55" y="533"/>
                    </a:lnTo>
                    <a:lnTo>
                      <a:pt x="64" y="533"/>
                    </a:lnTo>
                    <a:lnTo>
                      <a:pt x="73" y="533"/>
                    </a:lnTo>
                    <a:lnTo>
                      <a:pt x="64" y="523"/>
                    </a:lnTo>
                    <a:lnTo>
                      <a:pt x="73" y="523"/>
                    </a:lnTo>
                    <a:lnTo>
                      <a:pt x="82" y="523"/>
                    </a:lnTo>
                    <a:lnTo>
                      <a:pt x="82" y="512"/>
                    </a:lnTo>
                    <a:lnTo>
                      <a:pt x="82" y="502"/>
                    </a:lnTo>
                    <a:lnTo>
                      <a:pt x="82" y="492"/>
                    </a:lnTo>
                    <a:lnTo>
                      <a:pt x="82" y="482"/>
                    </a:lnTo>
                    <a:lnTo>
                      <a:pt x="73" y="482"/>
                    </a:lnTo>
                    <a:lnTo>
                      <a:pt x="73" y="471"/>
                    </a:lnTo>
                    <a:lnTo>
                      <a:pt x="64" y="471"/>
                    </a:lnTo>
                    <a:lnTo>
                      <a:pt x="55" y="471"/>
                    </a:lnTo>
                    <a:lnTo>
                      <a:pt x="55" y="461"/>
                    </a:lnTo>
                    <a:lnTo>
                      <a:pt x="55" y="451"/>
                    </a:lnTo>
                    <a:lnTo>
                      <a:pt x="55" y="441"/>
                    </a:lnTo>
                    <a:lnTo>
                      <a:pt x="46" y="441"/>
                    </a:lnTo>
                    <a:lnTo>
                      <a:pt x="46" y="430"/>
                    </a:lnTo>
                    <a:lnTo>
                      <a:pt x="46" y="420"/>
                    </a:lnTo>
                    <a:lnTo>
                      <a:pt x="55" y="420"/>
                    </a:lnTo>
                    <a:lnTo>
                      <a:pt x="55" y="410"/>
                    </a:lnTo>
                    <a:lnTo>
                      <a:pt x="55" y="400"/>
                    </a:lnTo>
                    <a:lnTo>
                      <a:pt x="64" y="389"/>
                    </a:lnTo>
                    <a:lnTo>
                      <a:pt x="55" y="389"/>
                    </a:lnTo>
                    <a:lnTo>
                      <a:pt x="55" y="379"/>
                    </a:lnTo>
                    <a:lnTo>
                      <a:pt x="46" y="379"/>
                    </a:lnTo>
                    <a:lnTo>
                      <a:pt x="37" y="379"/>
                    </a:lnTo>
                    <a:lnTo>
                      <a:pt x="37" y="369"/>
                    </a:lnTo>
                    <a:lnTo>
                      <a:pt x="46" y="369"/>
                    </a:lnTo>
                    <a:lnTo>
                      <a:pt x="46" y="359"/>
                    </a:lnTo>
                    <a:lnTo>
                      <a:pt x="37" y="359"/>
                    </a:lnTo>
                    <a:lnTo>
                      <a:pt x="37" y="348"/>
                    </a:lnTo>
                    <a:lnTo>
                      <a:pt x="46" y="348"/>
                    </a:lnTo>
                    <a:lnTo>
                      <a:pt x="55" y="348"/>
                    </a:lnTo>
                    <a:lnTo>
                      <a:pt x="55" y="338"/>
                    </a:lnTo>
                    <a:lnTo>
                      <a:pt x="55" y="348"/>
                    </a:lnTo>
                    <a:lnTo>
                      <a:pt x="64" y="348"/>
                    </a:lnTo>
                    <a:lnTo>
                      <a:pt x="64" y="338"/>
                    </a:lnTo>
                    <a:lnTo>
                      <a:pt x="73" y="338"/>
                    </a:lnTo>
                    <a:lnTo>
                      <a:pt x="73" y="328"/>
                    </a:lnTo>
                    <a:lnTo>
                      <a:pt x="64" y="318"/>
                    </a:lnTo>
                    <a:lnTo>
                      <a:pt x="64" y="308"/>
                    </a:lnTo>
                    <a:lnTo>
                      <a:pt x="73" y="297"/>
                    </a:lnTo>
                    <a:lnTo>
                      <a:pt x="73" y="308"/>
                    </a:lnTo>
                    <a:lnTo>
                      <a:pt x="73" y="297"/>
                    </a:lnTo>
                    <a:lnTo>
                      <a:pt x="82" y="297"/>
                    </a:lnTo>
                    <a:lnTo>
                      <a:pt x="82" y="287"/>
                    </a:lnTo>
                    <a:lnTo>
                      <a:pt x="82" y="277"/>
                    </a:lnTo>
                    <a:lnTo>
                      <a:pt x="82" y="267"/>
                    </a:lnTo>
                    <a:lnTo>
                      <a:pt x="82" y="256"/>
                    </a:lnTo>
                    <a:lnTo>
                      <a:pt x="73" y="256"/>
                    </a:lnTo>
                    <a:lnTo>
                      <a:pt x="82" y="256"/>
                    </a:lnTo>
                    <a:lnTo>
                      <a:pt x="73" y="256"/>
                    </a:lnTo>
                    <a:lnTo>
                      <a:pt x="73" y="246"/>
                    </a:lnTo>
                    <a:lnTo>
                      <a:pt x="73" y="236"/>
                    </a:lnTo>
                    <a:lnTo>
                      <a:pt x="64" y="236"/>
                    </a:lnTo>
                    <a:lnTo>
                      <a:pt x="73" y="236"/>
                    </a:lnTo>
                    <a:lnTo>
                      <a:pt x="64" y="226"/>
                    </a:lnTo>
                    <a:lnTo>
                      <a:pt x="73" y="226"/>
                    </a:lnTo>
                    <a:lnTo>
                      <a:pt x="73" y="215"/>
                    </a:lnTo>
                    <a:lnTo>
                      <a:pt x="73" y="226"/>
                    </a:lnTo>
                    <a:lnTo>
                      <a:pt x="73" y="215"/>
                    </a:lnTo>
                    <a:lnTo>
                      <a:pt x="73" y="205"/>
                    </a:lnTo>
                    <a:lnTo>
                      <a:pt x="82" y="205"/>
                    </a:lnTo>
                    <a:lnTo>
                      <a:pt x="73" y="205"/>
                    </a:lnTo>
                    <a:lnTo>
                      <a:pt x="82" y="205"/>
                    </a:lnTo>
                    <a:lnTo>
                      <a:pt x="82" y="195"/>
                    </a:lnTo>
                    <a:lnTo>
                      <a:pt x="73" y="195"/>
                    </a:lnTo>
                    <a:lnTo>
                      <a:pt x="82" y="195"/>
                    </a:lnTo>
                    <a:lnTo>
                      <a:pt x="73" y="195"/>
                    </a:lnTo>
                    <a:lnTo>
                      <a:pt x="82" y="195"/>
                    </a:lnTo>
                    <a:lnTo>
                      <a:pt x="82" y="185"/>
                    </a:lnTo>
                    <a:lnTo>
                      <a:pt x="82" y="174"/>
                    </a:lnTo>
                    <a:lnTo>
                      <a:pt x="73" y="174"/>
                    </a:lnTo>
                    <a:lnTo>
                      <a:pt x="73" y="164"/>
                    </a:lnTo>
                    <a:lnTo>
                      <a:pt x="73" y="154"/>
                    </a:lnTo>
                    <a:lnTo>
                      <a:pt x="82" y="154"/>
                    </a:lnTo>
                    <a:lnTo>
                      <a:pt x="73" y="144"/>
                    </a:lnTo>
                    <a:lnTo>
                      <a:pt x="82" y="144"/>
                    </a:lnTo>
                    <a:lnTo>
                      <a:pt x="82" y="133"/>
                    </a:lnTo>
                    <a:lnTo>
                      <a:pt x="82" y="123"/>
                    </a:lnTo>
                    <a:lnTo>
                      <a:pt x="91" y="123"/>
                    </a:lnTo>
                    <a:lnTo>
                      <a:pt x="91" y="113"/>
                    </a:lnTo>
                    <a:lnTo>
                      <a:pt x="91" y="103"/>
                    </a:lnTo>
                    <a:lnTo>
                      <a:pt x="91" y="92"/>
                    </a:lnTo>
                    <a:lnTo>
                      <a:pt x="100" y="92"/>
                    </a:lnTo>
                    <a:lnTo>
                      <a:pt x="100" y="82"/>
                    </a:lnTo>
                    <a:lnTo>
                      <a:pt x="109" y="82"/>
                    </a:lnTo>
                    <a:lnTo>
                      <a:pt x="109" y="72"/>
                    </a:lnTo>
                    <a:lnTo>
                      <a:pt x="109" y="62"/>
                    </a:lnTo>
                    <a:lnTo>
                      <a:pt x="118" y="51"/>
                    </a:lnTo>
                    <a:lnTo>
                      <a:pt x="127" y="41"/>
                    </a:lnTo>
                    <a:lnTo>
                      <a:pt x="127" y="31"/>
                    </a:lnTo>
                    <a:lnTo>
                      <a:pt x="136" y="31"/>
                    </a:lnTo>
                    <a:lnTo>
                      <a:pt x="127" y="31"/>
                    </a:lnTo>
                    <a:lnTo>
                      <a:pt x="127" y="21"/>
                    </a:lnTo>
                    <a:lnTo>
                      <a:pt x="136" y="21"/>
                    </a:lnTo>
                    <a:lnTo>
                      <a:pt x="136" y="10"/>
                    </a:lnTo>
                    <a:lnTo>
                      <a:pt x="145" y="10"/>
                    </a:lnTo>
                    <a:lnTo>
                      <a:pt x="154" y="10"/>
                    </a:lnTo>
                    <a:lnTo>
                      <a:pt x="163" y="10"/>
                    </a:lnTo>
                    <a:lnTo>
                      <a:pt x="172" y="0"/>
                    </a:lnTo>
                    <a:lnTo>
                      <a:pt x="181" y="0"/>
                    </a:lnTo>
                    <a:lnTo>
                      <a:pt x="181" y="10"/>
                    </a:lnTo>
                    <a:lnTo>
                      <a:pt x="181" y="21"/>
                    </a:lnTo>
                    <a:lnTo>
                      <a:pt x="190" y="21"/>
                    </a:lnTo>
                    <a:lnTo>
                      <a:pt x="190" y="31"/>
                    </a:lnTo>
                    <a:lnTo>
                      <a:pt x="199" y="31"/>
                    </a:lnTo>
                    <a:lnTo>
                      <a:pt x="199" y="41"/>
                    </a:lnTo>
                    <a:lnTo>
                      <a:pt x="209" y="31"/>
                    </a:lnTo>
                    <a:lnTo>
                      <a:pt x="209" y="41"/>
                    </a:lnTo>
                    <a:lnTo>
                      <a:pt x="218" y="41"/>
                    </a:lnTo>
                    <a:lnTo>
                      <a:pt x="227" y="41"/>
                    </a:lnTo>
                    <a:lnTo>
                      <a:pt x="227" y="51"/>
                    </a:lnTo>
                    <a:lnTo>
                      <a:pt x="236" y="51"/>
                    </a:lnTo>
                    <a:lnTo>
                      <a:pt x="245" y="51"/>
                    </a:lnTo>
                    <a:lnTo>
                      <a:pt x="254" y="51"/>
                    </a:lnTo>
                    <a:lnTo>
                      <a:pt x="263" y="51"/>
                    </a:lnTo>
                    <a:lnTo>
                      <a:pt x="263" y="62"/>
                    </a:lnTo>
                    <a:lnTo>
                      <a:pt x="272" y="62"/>
                    </a:lnTo>
                    <a:lnTo>
                      <a:pt x="263" y="62"/>
                    </a:lnTo>
                    <a:lnTo>
                      <a:pt x="263" y="72"/>
                    </a:lnTo>
                    <a:lnTo>
                      <a:pt x="272" y="72"/>
                    </a:lnTo>
                    <a:lnTo>
                      <a:pt x="263" y="92"/>
                    </a:lnTo>
                    <a:lnTo>
                      <a:pt x="254" y="92"/>
                    </a:lnTo>
                    <a:lnTo>
                      <a:pt x="236" y="92"/>
                    </a:lnTo>
                    <a:lnTo>
                      <a:pt x="236" y="103"/>
                    </a:lnTo>
                    <a:lnTo>
                      <a:pt x="227" y="123"/>
                    </a:lnTo>
                    <a:lnTo>
                      <a:pt x="227" y="133"/>
                    </a:lnTo>
                    <a:lnTo>
                      <a:pt x="227" y="144"/>
                    </a:lnTo>
                    <a:lnTo>
                      <a:pt x="227" y="154"/>
                    </a:lnTo>
                    <a:lnTo>
                      <a:pt x="227" y="164"/>
                    </a:lnTo>
                    <a:lnTo>
                      <a:pt x="218" y="174"/>
                    </a:lnTo>
                    <a:lnTo>
                      <a:pt x="218" y="185"/>
                    </a:lnTo>
                    <a:lnTo>
                      <a:pt x="227" y="195"/>
                    </a:lnTo>
                    <a:lnTo>
                      <a:pt x="227" y="205"/>
                    </a:lnTo>
                    <a:lnTo>
                      <a:pt x="227" y="215"/>
                    </a:lnTo>
                    <a:lnTo>
                      <a:pt x="236" y="215"/>
                    </a:lnTo>
                    <a:lnTo>
                      <a:pt x="236" y="226"/>
                    </a:lnTo>
                    <a:lnTo>
                      <a:pt x="236" y="236"/>
                    </a:lnTo>
                    <a:lnTo>
                      <a:pt x="236" y="246"/>
                    </a:lnTo>
                    <a:lnTo>
                      <a:pt x="236" y="267"/>
                    </a:lnTo>
                    <a:lnTo>
                      <a:pt x="227" y="267"/>
                    </a:lnTo>
                    <a:lnTo>
                      <a:pt x="227" y="256"/>
                    </a:lnTo>
                    <a:lnTo>
                      <a:pt x="218" y="267"/>
                    </a:lnTo>
                    <a:lnTo>
                      <a:pt x="209" y="267"/>
                    </a:lnTo>
                    <a:lnTo>
                      <a:pt x="209" y="256"/>
                    </a:lnTo>
                    <a:lnTo>
                      <a:pt x="209" y="246"/>
                    </a:lnTo>
                    <a:lnTo>
                      <a:pt x="199" y="246"/>
                    </a:lnTo>
                    <a:lnTo>
                      <a:pt x="199" y="256"/>
                    </a:lnTo>
                    <a:lnTo>
                      <a:pt x="199" y="246"/>
                    </a:lnTo>
                    <a:lnTo>
                      <a:pt x="190" y="256"/>
                    </a:lnTo>
                    <a:lnTo>
                      <a:pt x="181" y="267"/>
                    </a:lnTo>
                    <a:lnTo>
                      <a:pt x="181" y="277"/>
                    </a:lnTo>
                    <a:lnTo>
                      <a:pt x="181" y="287"/>
                    </a:lnTo>
                    <a:lnTo>
                      <a:pt x="181" y="297"/>
                    </a:lnTo>
                    <a:lnTo>
                      <a:pt x="181" y="287"/>
                    </a:lnTo>
                    <a:lnTo>
                      <a:pt x="181" y="297"/>
                    </a:lnTo>
                    <a:lnTo>
                      <a:pt x="181" y="308"/>
                    </a:lnTo>
                    <a:lnTo>
                      <a:pt x="190" y="308"/>
                    </a:lnTo>
                    <a:lnTo>
                      <a:pt x="181" y="308"/>
                    </a:lnTo>
                    <a:lnTo>
                      <a:pt x="172" y="308"/>
                    </a:lnTo>
                    <a:lnTo>
                      <a:pt x="172" y="318"/>
                    </a:lnTo>
                    <a:lnTo>
                      <a:pt x="163" y="328"/>
                    </a:lnTo>
                    <a:lnTo>
                      <a:pt x="172" y="33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00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991F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6" name="Group 14"/>
            <p:cNvGrpSpPr>
              <a:grpSpLocks/>
            </p:cNvGrpSpPr>
            <p:nvPr/>
          </p:nvGrpSpPr>
          <p:grpSpPr bwMode="auto">
            <a:xfrm>
              <a:off x="786" y="912"/>
              <a:ext cx="1086" cy="1181"/>
              <a:chOff x="786" y="912"/>
              <a:chExt cx="1086" cy="1181"/>
            </a:xfrm>
          </p:grpSpPr>
          <p:sp>
            <p:nvSpPr>
              <p:cNvPr id="2057" name="Freeform 15"/>
              <p:cNvSpPr>
                <a:spLocks/>
              </p:cNvSpPr>
              <p:nvPr/>
            </p:nvSpPr>
            <p:spPr bwMode="auto">
              <a:xfrm>
                <a:off x="1150" y="1456"/>
                <a:ext cx="722" cy="637"/>
              </a:xfrm>
              <a:custGeom>
                <a:avLst/>
                <a:gdLst>
                  <a:gd name="T0" fmla="*/ 69 w 516"/>
                  <a:gd name="T1" fmla="*/ 1011 h 492"/>
                  <a:gd name="T2" fmla="*/ 136 w 516"/>
                  <a:gd name="T3" fmla="*/ 963 h 492"/>
                  <a:gd name="T4" fmla="*/ 269 w 516"/>
                  <a:gd name="T5" fmla="*/ 866 h 492"/>
                  <a:gd name="T6" fmla="*/ 413 w 516"/>
                  <a:gd name="T7" fmla="*/ 772 h 492"/>
                  <a:gd name="T8" fmla="*/ 548 w 516"/>
                  <a:gd name="T9" fmla="*/ 772 h 492"/>
                  <a:gd name="T10" fmla="*/ 681 w 516"/>
                  <a:gd name="T11" fmla="*/ 676 h 492"/>
                  <a:gd name="T12" fmla="*/ 819 w 516"/>
                  <a:gd name="T13" fmla="*/ 580 h 492"/>
                  <a:gd name="T14" fmla="*/ 1087 w 516"/>
                  <a:gd name="T15" fmla="*/ 580 h 492"/>
                  <a:gd name="T16" fmla="*/ 1222 w 516"/>
                  <a:gd name="T17" fmla="*/ 580 h 492"/>
                  <a:gd name="T18" fmla="*/ 1427 w 516"/>
                  <a:gd name="T19" fmla="*/ 531 h 492"/>
                  <a:gd name="T20" fmla="*/ 1693 w 516"/>
                  <a:gd name="T21" fmla="*/ 479 h 492"/>
                  <a:gd name="T22" fmla="*/ 1976 w 516"/>
                  <a:gd name="T23" fmla="*/ 479 h 492"/>
                  <a:gd name="T24" fmla="*/ 2109 w 516"/>
                  <a:gd name="T25" fmla="*/ 383 h 492"/>
                  <a:gd name="T26" fmla="*/ 2312 w 516"/>
                  <a:gd name="T27" fmla="*/ 337 h 492"/>
                  <a:gd name="T28" fmla="*/ 2447 w 516"/>
                  <a:gd name="T29" fmla="*/ 286 h 492"/>
                  <a:gd name="T30" fmla="*/ 2649 w 516"/>
                  <a:gd name="T31" fmla="*/ 238 h 492"/>
                  <a:gd name="T32" fmla="*/ 2853 w 516"/>
                  <a:gd name="T33" fmla="*/ 193 h 492"/>
                  <a:gd name="T34" fmla="*/ 3052 w 516"/>
                  <a:gd name="T35" fmla="*/ 146 h 492"/>
                  <a:gd name="T36" fmla="*/ 3197 w 516"/>
                  <a:gd name="T37" fmla="*/ 0 h 492"/>
                  <a:gd name="T38" fmla="*/ 3399 w 516"/>
                  <a:gd name="T39" fmla="*/ 47 h 492"/>
                  <a:gd name="T40" fmla="*/ 3603 w 516"/>
                  <a:gd name="T41" fmla="*/ 47 h 492"/>
                  <a:gd name="T42" fmla="*/ 3669 w 516"/>
                  <a:gd name="T43" fmla="*/ 286 h 492"/>
                  <a:gd name="T44" fmla="*/ 3669 w 516"/>
                  <a:gd name="T45" fmla="*/ 479 h 492"/>
                  <a:gd name="T46" fmla="*/ 3669 w 516"/>
                  <a:gd name="T47" fmla="*/ 580 h 492"/>
                  <a:gd name="T48" fmla="*/ 3737 w 516"/>
                  <a:gd name="T49" fmla="*/ 627 h 492"/>
                  <a:gd name="T50" fmla="*/ 3737 w 516"/>
                  <a:gd name="T51" fmla="*/ 676 h 492"/>
                  <a:gd name="T52" fmla="*/ 3870 w 516"/>
                  <a:gd name="T53" fmla="*/ 772 h 492"/>
                  <a:gd name="T54" fmla="*/ 3802 w 516"/>
                  <a:gd name="T55" fmla="*/ 963 h 492"/>
                  <a:gd name="T56" fmla="*/ 3802 w 516"/>
                  <a:gd name="T57" fmla="*/ 1011 h 492"/>
                  <a:gd name="T58" fmla="*/ 3802 w 516"/>
                  <a:gd name="T59" fmla="*/ 1113 h 492"/>
                  <a:gd name="T60" fmla="*/ 3603 w 516"/>
                  <a:gd name="T61" fmla="*/ 1161 h 492"/>
                  <a:gd name="T62" fmla="*/ 3669 w 516"/>
                  <a:gd name="T63" fmla="*/ 1161 h 492"/>
                  <a:gd name="T64" fmla="*/ 3669 w 516"/>
                  <a:gd name="T65" fmla="*/ 1354 h 492"/>
                  <a:gd name="T66" fmla="*/ 3534 w 516"/>
                  <a:gd name="T67" fmla="*/ 1444 h 492"/>
                  <a:gd name="T68" fmla="*/ 3266 w 516"/>
                  <a:gd name="T69" fmla="*/ 1691 h 492"/>
                  <a:gd name="T70" fmla="*/ 3052 w 516"/>
                  <a:gd name="T71" fmla="*/ 1886 h 492"/>
                  <a:gd name="T72" fmla="*/ 2917 w 516"/>
                  <a:gd name="T73" fmla="*/ 2025 h 492"/>
                  <a:gd name="T74" fmla="*/ 2717 w 516"/>
                  <a:gd name="T75" fmla="*/ 2126 h 492"/>
                  <a:gd name="T76" fmla="*/ 2447 w 516"/>
                  <a:gd name="T77" fmla="*/ 2219 h 492"/>
                  <a:gd name="T78" fmla="*/ 2312 w 516"/>
                  <a:gd name="T79" fmla="*/ 2319 h 492"/>
                  <a:gd name="T80" fmla="*/ 2177 w 516"/>
                  <a:gd name="T81" fmla="*/ 2219 h 492"/>
                  <a:gd name="T82" fmla="*/ 2177 w 516"/>
                  <a:gd name="T83" fmla="*/ 2126 h 492"/>
                  <a:gd name="T84" fmla="*/ 2177 w 516"/>
                  <a:gd name="T85" fmla="*/ 1929 h 492"/>
                  <a:gd name="T86" fmla="*/ 2044 w 516"/>
                  <a:gd name="T87" fmla="*/ 1833 h 492"/>
                  <a:gd name="T88" fmla="*/ 2109 w 516"/>
                  <a:gd name="T89" fmla="*/ 1787 h 492"/>
                  <a:gd name="T90" fmla="*/ 1976 w 516"/>
                  <a:gd name="T91" fmla="*/ 1691 h 492"/>
                  <a:gd name="T92" fmla="*/ 1903 w 516"/>
                  <a:gd name="T93" fmla="*/ 1546 h 492"/>
                  <a:gd name="T94" fmla="*/ 1770 w 516"/>
                  <a:gd name="T95" fmla="*/ 1546 h 492"/>
                  <a:gd name="T96" fmla="*/ 1631 w 516"/>
                  <a:gd name="T97" fmla="*/ 1444 h 492"/>
                  <a:gd name="T98" fmla="*/ 1490 w 516"/>
                  <a:gd name="T99" fmla="*/ 1400 h 492"/>
                  <a:gd name="T100" fmla="*/ 1357 w 516"/>
                  <a:gd name="T101" fmla="*/ 1306 h 492"/>
                  <a:gd name="T102" fmla="*/ 1222 w 516"/>
                  <a:gd name="T103" fmla="*/ 1306 h 492"/>
                  <a:gd name="T104" fmla="*/ 1153 w 516"/>
                  <a:gd name="T105" fmla="*/ 1251 h 492"/>
                  <a:gd name="T106" fmla="*/ 953 w 516"/>
                  <a:gd name="T107" fmla="*/ 1205 h 492"/>
                  <a:gd name="T108" fmla="*/ 819 w 516"/>
                  <a:gd name="T109" fmla="*/ 1205 h 492"/>
                  <a:gd name="T110" fmla="*/ 681 w 516"/>
                  <a:gd name="T111" fmla="*/ 1205 h 492"/>
                  <a:gd name="T112" fmla="*/ 481 w 516"/>
                  <a:gd name="T113" fmla="*/ 1113 h 492"/>
                  <a:gd name="T114" fmla="*/ 413 w 516"/>
                  <a:gd name="T115" fmla="*/ 1059 h 4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16"/>
                  <a:gd name="T175" fmla="*/ 0 h 492"/>
                  <a:gd name="T176" fmla="*/ 516 w 516"/>
                  <a:gd name="T177" fmla="*/ 492 h 4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16" h="492">
                    <a:moveTo>
                      <a:pt x="36" y="225"/>
                    </a:moveTo>
                    <a:lnTo>
                      <a:pt x="0" y="225"/>
                    </a:lnTo>
                    <a:lnTo>
                      <a:pt x="0" y="215"/>
                    </a:lnTo>
                    <a:lnTo>
                      <a:pt x="9" y="215"/>
                    </a:lnTo>
                    <a:lnTo>
                      <a:pt x="9" y="205"/>
                    </a:lnTo>
                    <a:lnTo>
                      <a:pt x="18" y="205"/>
                    </a:lnTo>
                    <a:lnTo>
                      <a:pt x="9" y="205"/>
                    </a:lnTo>
                    <a:lnTo>
                      <a:pt x="18" y="205"/>
                    </a:lnTo>
                    <a:lnTo>
                      <a:pt x="18" y="195"/>
                    </a:lnTo>
                    <a:lnTo>
                      <a:pt x="27" y="195"/>
                    </a:lnTo>
                    <a:lnTo>
                      <a:pt x="27" y="184"/>
                    </a:lnTo>
                    <a:lnTo>
                      <a:pt x="36" y="184"/>
                    </a:lnTo>
                    <a:lnTo>
                      <a:pt x="36" y="174"/>
                    </a:lnTo>
                    <a:lnTo>
                      <a:pt x="46" y="174"/>
                    </a:lnTo>
                    <a:lnTo>
                      <a:pt x="55" y="174"/>
                    </a:lnTo>
                    <a:lnTo>
                      <a:pt x="55" y="164"/>
                    </a:lnTo>
                    <a:lnTo>
                      <a:pt x="55" y="174"/>
                    </a:lnTo>
                    <a:lnTo>
                      <a:pt x="64" y="174"/>
                    </a:lnTo>
                    <a:lnTo>
                      <a:pt x="64" y="164"/>
                    </a:lnTo>
                    <a:lnTo>
                      <a:pt x="73" y="164"/>
                    </a:lnTo>
                    <a:lnTo>
                      <a:pt x="82" y="164"/>
                    </a:lnTo>
                    <a:lnTo>
                      <a:pt x="82" y="154"/>
                    </a:lnTo>
                    <a:lnTo>
                      <a:pt x="91" y="154"/>
                    </a:lnTo>
                    <a:lnTo>
                      <a:pt x="91" y="143"/>
                    </a:lnTo>
                    <a:lnTo>
                      <a:pt x="100" y="143"/>
                    </a:lnTo>
                    <a:lnTo>
                      <a:pt x="109" y="143"/>
                    </a:lnTo>
                    <a:lnTo>
                      <a:pt x="109" y="133"/>
                    </a:lnTo>
                    <a:lnTo>
                      <a:pt x="109" y="123"/>
                    </a:lnTo>
                    <a:lnTo>
                      <a:pt x="118" y="123"/>
                    </a:lnTo>
                    <a:lnTo>
                      <a:pt x="127" y="123"/>
                    </a:lnTo>
                    <a:lnTo>
                      <a:pt x="136" y="123"/>
                    </a:lnTo>
                    <a:lnTo>
                      <a:pt x="145" y="123"/>
                    </a:lnTo>
                    <a:lnTo>
                      <a:pt x="145" y="133"/>
                    </a:lnTo>
                    <a:lnTo>
                      <a:pt x="154" y="133"/>
                    </a:lnTo>
                    <a:lnTo>
                      <a:pt x="154" y="123"/>
                    </a:lnTo>
                    <a:lnTo>
                      <a:pt x="163" y="123"/>
                    </a:lnTo>
                    <a:lnTo>
                      <a:pt x="172" y="123"/>
                    </a:lnTo>
                    <a:lnTo>
                      <a:pt x="181" y="123"/>
                    </a:lnTo>
                    <a:lnTo>
                      <a:pt x="181" y="113"/>
                    </a:lnTo>
                    <a:lnTo>
                      <a:pt x="190" y="113"/>
                    </a:lnTo>
                    <a:lnTo>
                      <a:pt x="199" y="102"/>
                    </a:lnTo>
                    <a:lnTo>
                      <a:pt x="208" y="102"/>
                    </a:lnTo>
                    <a:lnTo>
                      <a:pt x="217" y="102"/>
                    </a:lnTo>
                    <a:lnTo>
                      <a:pt x="226" y="102"/>
                    </a:lnTo>
                    <a:lnTo>
                      <a:pt x="236" y="102"/>
                    </a:lnTo>
                    <a:lnTo>
                      <a:pt x="245" y="102"/>
                    </a:lnTo>
                    <a:lnTo>
                      <a:pt x="254" y="102"/>
                    </a:lnTo>
                    <a:lnTo>
                      <a:pt x="263" y="102"/>
                    </a:lnTo>
                    <a:lnTo>
                      <a:pt x="272" y="102"/>
                    </a:lnTo>
                    <a:lnTo>
                      <a:pt x="272" y="92"/>
                    </a:lnTo>
                    <a:lnTo>
                      <a:pt x="281" y="92"/>
                    </a:lnTo>
                    <a:lnTo>
                      <a:pt x="281" y="82"/>
                    </a:lnTo>
                    <a:lnTo>
                      <a:pt x="290" y="82"/>
                    </a:lnTo>
                    <a:lnTo>
                      <a:pt x="299" y="82"/>
                    </a:lnTo>
                    <a:lnTo>
                      <a:pt x="299" y="72"/>
                    </a:lnTo>
                    <a:lnTo>
                      <a:pt x="308" y="72"/>
                    </a:lnTo>
                    <a:lnTo>
                      <a:pt x="308" y="82"/>
                    </a:lnTo>
                    <a:lnTo>
                      <a:pt x="317" y="72"/>
                    </a:lnTo>
                    <a:lnTo>
                      <a:pt x="326" y="72"/>
                    </a:lnTo>
                    <a:lnTo>
                      <a:pt x="326" y="61"/>
                    </a:lnTo>
                    <a:lnTo>
                      <a:pt x="335" y="61"/>
                    </a:lnTo>
                    <a:lnTo>
                      <a:pt x="344" y="61"/>
                    </a:lnTo>
                    <a:lnTo>
                      <a:pt x="344" y="51"/>
                    </a:lnTo>
                    <a:lnTo>
                      <a:pt x="353" y="51"/>
                    </a:lnTo>
                    <a:lnTo>
                      <a:pt x="362" y="51"/>
                    </a:lnTo>
                    <a:lnTo>
                      <a:pt x="362" y="41"/>
                    </a:lnTo>
                    <a:lnTo>
                      <a:pt x="371" y="41"/>
                    </a:lnTo>
                    <a:lnTo>
                      <a:pt x="380" y="41"/>
                    </a:lnTo>
                    <a:lnTo>
                      <a:pt x="389" y="41"/>
                    </a:lnTo>
                    <a:lnTo>
                      <a:pt x="398" y="41"/>
                    </a:lnTo>
                    <a:lnTo>
                      <a:pt x="398" y="31"/>
                    </a:lnTo>
                    <a:lnTo>
                      <a:pt x="407" y="31"/>
                    </a:lnTo>
                    <a:lnTo>
                      <a:pt x="407" y="20"/>
                    </a:lnTo>
                    <a:lnTo>
                      <a:pt x="416" y="10"/>
                    </a:lnTo>
                    <a:lnTo>
                      <a:pt x="426" y="10"/>
                    </a:lnTo>
                    <a:lnTo>
                      <a:pt x="426" y="0"/>
                    </a:lnTo>
                    <a:lnTo>
                      <a:pt x="426" y="10"/>
                    </a:lnTo>
                    <a:lnTo>
                      <a:pt x="435" y="10"/>
                    </a:lnTo>
                    <a:lnTo>
                      <a:pt x="444" y="10"/>
                    </a:lnTo>
                    <a:lnTo>
                      <a:pt x="453" y="10"/>
                    </a:lnTo>
                    <a:lnTo>
                      <a:pt x="462" y="10"/>
                    </a:lnTo>
                    <a:lnTo>
                      <a:pt x="471" y="10"/>
                    </a:lnTo>
                    <a:lnTo>
                      <a:pt x="471" y="20"/>
                    </a:lnTo>
                    <a:lnTo>
                      <a:pt x="480" y="10"/>
                    </a:lnTo>
                    <a:lnTo>
                      <a:pt x="480" y="20"/>
                    </a:lnTo>
                    <a:lnTo>
                      <a:pt x="480" y="31"/>
                    </a:lnTo>
                    <a:lnTo>
                      <a:pt x="480" y="41"/>
                    </a:lnTo>
                    <a:lnTo>
                      <a:pt x="489" y="61"/>
                    </a:lnTo>
                    <a:lnTo>
                      <a:pt x="489" y="72"/>
                    </a:lnTo>
                    <a:lnTo>
                      <a:pt x="489" y="82"/>
                    </a:lnTo>
                    <a:lnTo>
                      <a:pt x="489" y="92"/>
                    </a:lnTo>
                    <a:lnTo>
                      <a:pt x="489" y="102"/>
                    </a:lnTo>
                    <a:lnTo>
                      <a:pt x="480" y="102"/>
                    </a:lnTo>
                    <a:lnTo>
                      <a:pt x="480" y="113"/>
                    </a:lnTo>
                    <a:lnTo>
                      <a:pt x="489" y="113"/>
                    </a:lnTo>
                    <a:lnTo>
                      <a:pt x="489" y="123"/>
                    </a:lnTo>
                    <a:lnTo>
                      <a:pt x="498" y="113"/>
                    </a:lnTo>
                    <a:lnTo>
                      <a:pt x="507" y="123"/>
                    </a:lnTo>
                    <a:lnTo>
                      <a:pt x="507" y="133"/>
                    </a:lnTo>
                    <a:lnTo>
                      <a:pt x="498" y="133"/>
                    </a:lnTo>
                    <a:lnTo>
                      <a:pt x="489" y="133"/>
                    </a:lnTo>
                    <a:lnTo>
                      <a:pt x="489" y="143"/>
                    </a:lnTo>
                    <a:lnTo>
                      <a:pt x="489" y="154"/>
                    </a:lnTo>
                    <a:lnTo>
                      <a:pt x="498" y="143"/>
                    </a:lnTo>
                    <a:lnTo>
                      <a:pt x="507" y="143"/>
                    </a:lnTo>
                    <a:lnTo>
                      <a:pt x="516" y="143"/>
                    </a:lnTo>
                    <a:lnTo>
                      <a:pt x="516" y="154"/>
                    </a:lnTo>
                    <a:lnTo>
                      <a:pt x="516" y="164"/>
                    </a:lnTo>
                    <a:lnTo>
                      <a:pt x="516" y="174"/>
                    </a:lnTo>
                    <a:lnTo>
                      <a:pt x="516" y="184"/>
                    </a:lnTo>
                    <a:lnTo>
                      <a:pt x="516" y="205"/>
                    </a:lnTo>
                    <a:lnTo>
                      <a:pt x="507" y="205"/>
                    </a:lnTo>
                    <a:lnTo>
                      <a:pt x="498" y="215"/>
                    </a:lnTo>
                    <a:lnTo>
                      <a:pt x="489" y="215"/>
                    </a:lnTo>
                    <a:lnTo>
                      <a:pt x="498" y="215"/>
                    </a:lnTo>
                    <a:lnTo>
                      <a:pt x="507" y="215"/>
                    </a:lnTo>
                    <a:lnTo>
                      <a:pt x="507" y="225"/>
                    </a:lnTo>
                    <a:lnTo>
                      <a:pt x="489" y="225"/>
                    </a:lnTo>
                    <a:lnTo>
                      <a:pt x="498" y="236"/>
                    </a:lnTo>
                    <a:lnTo>
                      <a:pt x="507" y="236"/>
                    </a:lnTo>
                    <a:lnTo>
                      <a:pt x="498" y="246"/>
                    </a:lnTo>
                    <a:lnTo>
                      <a:pt x="489" y="236"/>
                    </a:lnTo>
                    <a:lnTo>
                      <a:pt x="489" y="246"/>
                    </a:lnTo>
                    <a:lnTo>
                      <a:pt x="480" y="246"/>
                    </a:lnTo>
                    <a:lnTo>
                      <a:pt x="471" y="246"/>
                    </a:lnTo>
                    <a:lnTo>
                      <a:pt x="471" y="256"/>
                    </a:lnTo>
                    <a:lnTo>
                      <a:pt x="480" y="256"/>
                    </a:lnTo>
                    <a:lnTo>
                      <a:pt x="489" y="246"/>
                    </a:lnTo>
                    <a:lnTo>
                      <a:pt x="498" y="256"/>
                    </a:lnTo>
                    <a:lnTo>
                      <a:pt x="498" y="266"/>
                    </a:lnTo>
                    <a:lnTo>
                      <a:pt x="489" y="277"/>
                    </a:lnTo>
                    <a:lnTo>
                      <a:pt x="489" y="287"/>
                    </a:lnTo>
                    <a:lnTo>
                      <a:pt x="480" y="287"/>
                    </a:lnTo>
                    <a:lnTo>
                      <a:pt x="480" y="297"/>
                    </a:lnTo>
                    <a:lnTo>
                      <a:pt x="480" y="307"/>
                    </a:lnTo>
                    <a:lnTo>
                      <a:pt x="471" y="307"/>
                    </a:lnTo>
                    <a:lnTo>
                      <a:pt x="462" y="318"/>
                    </a:lnTo>
                    <a:lnTo>
                      <a:pt x="462" y="328"/>
                    </a:lnTo>
                    <a:lnTo>
                      <a:pt x="444" y="348"/>
                    </a:lnTo>
                    <a:lnTo>
                      <a:pt x="435" y="359"/>
                    </a:lnTo>
                    <a:lnTo>
                      <a:pt x="426" y="369"/>
                    </a:lnTo>
                    <a:lnTo>
                      <a:pt x="426" y="379"/>
                    </a:lnTo>
                    <a:lnTo>
                      <a:pt x="416" y="389"/>
                    </a:lnTo>
                    <a:lnTo>
                      <a:pt x="407" y="400"/>
                    </a:lnTo>
                    <a:lnTo>
                      <a:pt x="407" y="410"/>
                    </a:lnTo>
                    <a:lnTo>
                      <a:pt x="398" y="420"/>
                    </a:lnTo>
                    <a:lnTo>
                      <a:pt x="398" y="430"/>
                    </a:lnTo>
                    <a:lnTo>
                      <a:pt x="389" y="430"/>
                    </a:lnTo>
                    <a:lnTo>
                      <a:pt x="389" y="441"/>
                    </a:lnTo>
                    <a:lnTo>
                      <a:pt x="380" y="441"/>
                    </a:lnTo>
                    <a:lnTo>
                      <a:pt x="371" y="451"/>
                    </a:lnTo>
                    <a:lnTo>
                      <a:pt x="362" y="451"/>
                    </a:lnTo>
                    <a:lnTo>
                      <a:pt x="353" y="461"/>
                    </a:lnTo>
                    <a:lnTo>
                      <a:pt x="344" y="471"/>
                    </a:lnTo>
                    <a:lnTo>
                      <a:pt x="335" y="471"/>
                    </a:lnTo>
                    <a:lnTo>
                      <a:pt x="326" y="471"/>
                    </a:lnTo>
                    <a:lnTo>
                      <a:pt x="326" y="482"/>
                    </a:lnTo>
                    <a:lnTo>
                      <a:pt x="317" y="482"/>
                    </a:lnTo>
                    <a:lnTo>
                      <a:pt x="308" y="482"/>
                    </a:lnTo>
                    <a:lnTo>
                      <a:pt x="308" y="492"/>
                    </a:lnTo>
                    <a:lnTo>
                      <a:pt x="299" y="492"/>
                    </a:lnTo>
                    <a:lnTo>
                      <a:pt x="299" y="482"/>
                    </a:lnTo>
                    <a:lnTo>
                      <a:pt x="299" y="471"/>
                    </a:lnTo>
                    <a:lnTo>
                      <a:pt x="290" y="471"/>
                    </a:lnTo>
                    <a:lnTo>
                      <a:pt x="290" y="461"/>
                    </a:lnTo>
                    <a:lnTo>
                      <a:pt x="281" y="461"/>
                    </a:lnTo>
                    <a:lnTo>
                      <a:pt x="281" y="451"/>
                    </a:lnTo>
                    <a:lnTo>
                      <a:pt x="290" y="451"/>
                    </a:lnTo>
                    <a:lnTo>
                      <a:pt x="290" y="441"/>
                    </a:lnTo>
                    <a:lnTo>
                      <a:pt x="290" y="430"/>
                    </a:lnTo>
                    <a:lnTo>
                      <a:pt x="290" y="420"/>
                    </a:lnTo>
                    <a:lnTo>
                      <a:pt x="290" y="410"/>
                    </a:lnTo>
                    <a:lnTo>
                      <a:pt x="281" y="410"/>
                    </a:lnTo>
                    <a:lnTo>
                      <a:pt x="281" y="400"/>
                    </a:lnTo>
                    <a:lnTo>
                      <a:pt x="272" y="400"/>
                    </a:lnTo>
                    <a:lnTo>
                      <a:pt x="272" y="389"/>
                    </a:lnTo>
                    <a:lnTo>
                      <a:pt x="281" y="389"/>
                    </a:lnTo>
                    <a:lnTo>
                      <a:pt x="272" y="389"/>
                    </a:lnTo>
                    <a:lnTo>
                      <a:pt x="281" y="389"/>
                    </a:lnTo>
                    <a:lnTo>
                      <a:pt x="281" y="379"/>
                    </a:lnTo>
                    <a:lnTo>
                      <a:pt x="272" y="379"/>
                    </a:lnTo>
                    <a:lnTo>
                      <a:pt x="272" y="369"/>
                    </a:lnTo>
                    <a:lnTo>
                      <a:pt x="272" y="359"/>
                    </a:lnTo>
                    <a:lnTo>
                      <a:pt x="263" y="359"/>
                    </a:lnTo>
                    <a:lnTo>
                      <a:pt x="263" y="348"/>
                    </a:lnTo>
                    <a:lnTo>
                      <a:pt x="263" y="338"/>
                    </a:lnTo>
                    <a:lnTo>
                      <a:pt x="254" y="338"/>
                    </a:lnTo>
                    <a:lnTo>
                      <a:pt x="254" y="328"/>
                    </a:lnTo>
                    <a:lnTo>
                      <a:pt x="245" y="328"/>
                    </a:lnTo>
                    <a:lnTo>
                      <a:pt x="245" y="318"/>
                    </a:lnTo>
                    <a:lnTo>
                      <a:pt x="245" y="328"/>
                    </a:lnTo>
                    <a:lnTo>
                      <a:pt x="236" y="328"/>
                    </a:lnTo>
                    <a:lnTo>
                      <a:pt x="236" y="318"/>
                    </a:lnTo>
                    <a:lnTo>
                      <a:pt x="226" y="318"/>
                    </a:lnTo>
                    <a:lnTo>
                      <a:pt x="226" y="307"/>
                    </a:lnTo>
                    <a:lnTo>
                      <a:pt x="217" y="307"/>
                    </a:lnTo>
                    <a:lnTo>
                      <a:pt x="217" y="297"/>
                    </a:lnTo>
                    <a:lnTo>
                      <a:pt x="208" y="297"/>
                    </a:lnTo>
                    <a:lnTo>
                      <a:pt x="208" y="287"/>
                    </a:lnTo>
                    <a:lnTo>
                      <a:pt x="199" y="297"/>
                    </a:lnTo>
                    <a:lnTo>
                      <a:pt x="199" y="287"/>
                    </a:lnTo>
                    <a:lnTo>
                      <a:pt x="190" y="287"/>
                    </a:lnTo>
                    <a:lnTo>
                      <a:pt x="181" y="287"/>
                    </a:lnTo>
                    <a:lnTo>
                      <a:pt x="181" y="277"/>
                    </a:lnTo>
                    <a:lnTo>
                      <a:pt x="172" y="277"/>
                    </a:lnTo>
                    <a:lnTo>
                      <a:pt x="181" y="277"/>
                    </a:lnTo>
                    <a:lnTo>
                      <a:pt x="172" y="277"/>
                    </a:lnTo>
                    <a:lnTo>
                      <a:pt x="163" y="277"/>
                    </a:lnTo>
                    <a:lnTo>
                      <a:pt x="163" y="266"/>
                    </a:lnTo>
                    <a:lnTo>
                      <a:pt x="163" y="277"/>
                    </a:lnTo>
                    <a:lnTo>
                      <a:pt x="163" y="266"/>
                    </a:lnTo>
                    <a:lnTo>
                      <a:pt x="154" y="266"/>
                    </a:lnTo>
                    <a:lnTo>
                      <a:pt x="154" y="256"/>
                    </a:lnTo>
                    <a:lnTo>
                      <a:pt x="145" y="256"/>
                    </a:lnTo>
                    <a:lnTo>
                      <a:pt x="136" y="256"/>
                    </a:lnTo>
                    <a:lnTo>
                      <a:pt x="127" y="256"/>
                    </a:lnTo>
                    <a:lnTo>
                      <a:pt x="127" y="266"/>
                    </a:lnTo>
                    <a:lnTo>
                      <a:pt x="118" y="266"/>
                    </a:lnTo>
                    <a:lnTo>
                      <a:pt x="118" y="256"/>
                    </a:lnTo>
                    <a:lnTo>
                      <a:pt x="109" y="256"/>
                    </a:lnTo>
                    <a:lnTo>
                      <a:pt x="109" y="246"/>
                    </a:lnTo>
                    <a:lnTo>
                      <a:pt x="100" y="246"/>
                    </a:lnTo>
                    <a:lnTo>
                      <a:pt x="91" y="246"/>
                    </a:lnTo>
                    <a:lnTo>
                      <a:pt x="91" y="256"/>
                    </a:lnTo>
                    <a:lnTo>
                      <a:pt x="82" y="246"/>
                    </a:lnTo>
                    <a:lnTo>
                      <a:pt x="73" y="246"/>
                    </a:lnTo>
                    <a:lnTo>
                      <a:pt x="73" y="236"/>
                    </a:lnTo>
                    <a:lnTo>
                      <a:pt x="64" y="236"/>
                    </a:lnTo>
                    <a:lnTo>
                      <a:pt x="64" y="225"/>
                    </a:lnTo>
                    <a:lnTo>
                      <a:pt x="64" y="236"/>
                    </a:lnTo>
                    <a:lnTo>
                      <a:pt x="64" y="225"/>
                    </a:lnTo>
                    <a:lnTo>
                      <a:pt x="55" y="225"/>
                    </a:lnTo>
                    <a:lnTo>
                      <a:pt x="36" y="22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007A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" name="Freeform 16"/>
              <p:cNvSpPr>
                <a:spLocks/>
              </p:cNvSpPr>
              <p:nvPr/>
            </p:nvSpPr>
            <p:spPr bwMode="auto">
              <a:xfrm>
                <a:off x="786" y="1056"/>
                <a:ext cx="657" cy="784"/>
              </a:xfrm>
              <a:custGeom>
                <a:avLst/>
                <a:gdLst>
                  <a:gd name="T0" fmla="*/ 1689 w 470"/>
                  <a:gd name="T1" fmla="*/ 294 h 605"/>
                  <a:gd name="T2" fmla="*/ 1821 w 470"/>
                  <a:gd name="T3" fmla="*/ 341 h 605"/>
                  <a:gd name="T4" fmla="*/ 1956 w 470"/>
                  <a:gd name="T5" fmla="*/ 193 h 605"/>
                  <a:gd name="T6" fmla="*/ 2230 w 470"/>
                  <a:gd name="T7" fmla="*/ 245 h 605"/>
                  <a:gd name="T8" fmla="*/ 2431 w 470"/>
                  <a:gd name="T9" fmla="*/ 294 h 605"/>
                  <a:gd name="T10" fmla="*/ 2698 w 470"/>
                  <a:gd name="T11" fmla="*/ 245 h 605"/>
                  <a:gd name="T12" fmla="*/ 2902 w 470"/>
                  <a:gd name="T13" fmla="*/ 146 h 605"/>
                  <a:gd name="T14" fmla="*/ 3035 w 470"/>
                  <a:gd name="T15" fmla="*/ 0 h 605"/>
                  <a:gd name="T16" fmla="*/ 3302 w 470"/>
                  <a:gd name="T17" fmla="*/ 51 h 605"/>
                  <a:gd name="T18" fmla="*/ 3503 w 470"/>
                  <a:gd name="T19" fmla="*/ 193 h 605"/>
                  <a:gd name="T20" fmla="*/ 3437 w 470"/>
                  <a:gd name="T21" fmla="*/ 442 h 605"/>
                  <a:gd name="T22" fmla="*/ 3370 w 470"/>
                  <a:gd name="T23" fmla="*/ 581 h 605"/>
                  <a:gd name="T24" fmla="*/ 3242 w 470"/>
                  <a:gd name="T25" fmla="*/ 731 h 605"/>
                  <a:gd name="T26" fmla="*/ 3109 w 470"/>
                  <a:gd name="T27" fmla="*/ 876 h 605"/>
                  <a:gd name="T28" fmla="*/ 3109 w 470"/>
                  <a:gd name="T29" fmla="*/ 1118 h 605"/>
                  <a:gd name="T30" fmla="*/ 3169 w 470"/>
                  <a:gd name="T31" fmla="*/ 1265 h 605"/>
                  <a:gd name="T32" fmla="*/ 3242 w 470"/>
                  <a:gd name="T33" fmla="*/ 1361 h 605"/>
                  <a:gd name="T34" fmla="*/ 3169 w 470"/>
                  <a:gd name="T35" fmla="*/ 1506 h 605"/>
                  <a:gd name="T36" fmla="*/ 3302 w 470"/>
                  <a:gd name="T37" fmla="*/ 1744 h 605"/>
                  <a:gd name="T38" fmla="*/ 3370 w 470"/>
                  <a:gd name="T39" fmla="*/ 1892 h 605"/>
                  <a:gd name="T40" fmla="*/ 3242 w 470"/>
                  <a:gd name="T41" fmla="*/ 1994 h 605"/>
                  <a:gd name="T42" fmla="*/ 3035 w 470"/>
                  <a:gd name="T43" fmla="*/ 2088 h 605"/>
                  <a:gd name="T44" fmla="*/ 2766 w 470"/>
                  <a:gd name="T45" fmla="*/ 2042 h 605"/>
                  <a:gd name="T46" fmla="*/ 2565 w 470"/>
                  <a:gd name="T47" fmla="*/ 2134 h 605"/>
                  <a:gd name="T48" fmla="*/ 2362 w 470"/>
                  <a:gd name="T49" fmla="*/ 2237 h 605"/>
                  <a:gd name="T50" fmla="*/ 2230 w 470"/>
                  <a:gd name="T51" fmla="*/ 2286 h 605"/>
                  <a:gd name="T52" fmla="*/ 2024 w 470"/>
                  <a:gd name="T53" fmla="*/ 2383 h 605"/>
                  <a:gd name="T54" fmla="*/ 1956 w 470"/>
                  <a:gd name="T55" fmla="*/ 2479 h 605"/>
                  <a:gd name="T56" fmla="*/ 1821 w 470"/>
                  <a:gd name="T57" fmla="*/ 2623 h 605"/>
                  <a:gd name="T58" fmla="*/ 1620 w 470"/>
                  <a:gd name="T59" fmla="*/ 2719 h 605"/>
                  <a:gd name="T60" fmla="*/ 1485 w 470"/>
                  <a:gd name="T61" fmla="*/ 2866 h 605"/>
                  <a:gd name="T62" fmla="*/ 1218 w 470"/>
                  <a:gd name="T63" fmla="*/ 2817 h 605"/>
                  <a:gd name="T64" fmla="*/ 1085 w 470"/>
                  <a:gd name="T65" fmla="*/ 2524 h 605"/>
                  <a:gd name="T66" fmla="*/ 737 w 470"/>
                  <a:gd name="T67" fmla="*/ 2042 h 605"/>
                  <a:gd name="T68" fmla="*/ 401 w 470"/>
                  <a:gd name="T69" fmla="*/ 1699 h 605"/>
                  <a:gd name="T70" fmla="*/ 133 w 470"/>
                  <a:gd name="T71" fmla="*/ 1506 h 605"/>
                  <a:gd name="T72" fmla="*/ 133 w 470"/>
                  <a:gd name="T73" fmla="*/ 1361 h 605"/>
                  <a:gd name="T74" fmla="*/ 68 w 470"/>
                  <a:gd name="T75" fmla="*/ 1164 h 605"/>
                  <a:gd name="T76" fmla="*/ 133 w 470"/>
                  <a:gd name="T77" fmla="*/ 972 h 605"/>
                  <a:gd name="T78" fmla="*/ 0 w 470"/>
                  <a:gd name="T79" fmla="*/ 829 h 605"/>
                  <a:gd name="T80" fmla="*/ 68 w 470"/>
                  <a:gd name="T81" fmla="*/ 635 h 605"/>
                  <a:gd name="T82" fmla="*/ 133 w 470"/>
                  <a:gd name="T83" fmla="*/ 533 h 605"/>
                  <a:gd name="T84" fmla="*/ 268 w 470"/>
                  <a:gd name="T85" fmla="*/ 341 h 605"/>
                  <a:gd name="T86" fmla="*/ 468 w 470"/>
                  <a:gd name="T87" fmla="*/ 245 h 605"/>
                  <a:gd name="T88" fmla="*/ 604 w 470"/>
                  <a:gd name="T89" fmla="*/ 245 h 605"/>
                  <a:gd name="T90" fmla="*/ 737 w 470"/>
                  <a:gd name="T91" fmla="*/ 193 h 605"/>
                  <a:gd name="T92" fmla="*/ 809 w 470"/>
                  <a:gd name="T93" fmla="*/ 193 h 605"/>
                  <a:gd name="T94" fmla="*/ 883 w 470"/>
                  <a:gd name="T95" fmla="*/ 193 h 605"/>
                  <a:gd name="T96" fmla="*/ 1085 w 470"/>
                  <a:gd name="T97" fmla="*/ 97 h 605"/>
                  <a:gd name="T98" fmla="*/ 1218 w 470"/>
                  <a:gd name="T99" fmla="*/ 146 h 605"/>
                  <a:gd name="T100" fmla="*/ 1420 w 470"/>
                  <a:gd name="T101" fmla="*/ 245 h 605"/>
                  <a:gd name="T102" fmla="*/ 1485 w 470"/>
                  <a:gd name="T103" fmla="*/ 294 h 6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0"/>
                  <a:gd name="T157" fmla="*/ 0 h 605"/>
                  <a:gd name="T158" fmla="*/ 470 w 470"/>
                  <a:gd name="T159" fmla="*/ 605 h 6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0" h="605">
                    <a:moveTo>
                      <a:pt x="199" y="72"/>
                    </a:moveTo>
                    <a:lnTo>
                      <a:pt x="199" y="62"/>
                    </a:lnTo>
                    <a:lnTo>
                      <a:pt x="208" y="62"/>
                    </a:lnTo>
                    <a:lnTo>
                      <a:pt x="217" y="62"/>
                    </a:lnTo>
                    <a:lnTo>
                      <a:pt x="226" y="62"/>
                    </a:lnTo>
                    <a:lnTo>
                      <a:pt x="226" y="72"/>
                    </a:lnTo>
                    <a:lnTo>
                      <a:pt x="235" y="72"/>
                    </a:lnTo>
                    <a:lnTo>
                      <a:pt x="235" y="62"/>
                    </a:lnTo>
                    <a:lnTo>
                      <a:pt x="235" y="72"/>
                    </a:lnTo>
                    <a:lnTo>
                      <a:pt x="244" y="72"/>
                    </a:lnTo>
                    <a:lnTo>
                      <a:pt x="244" y="62"/>
                    </a:lnTo>
                    <a:lnTo>
                      <a:pt x="253" y="62"/>
                    </a:lnTo>
                    <a:lnTo>
                      <a:pt x="262" y="62"/>
                    </a:lnTo>
                    <a:lnTo>
                      <a:pt x="262" y="52"/>
                    </a:lnTo>
                    <a:lnTo>
                      <a:pt x="262" y="41"/>
                    </a:lnTo>
                    <a:lnTo>
                      <a:pt x="262" y="52"/>
                    </a:lnTo>
                    <a:lnTo>
                      <a:pt x="271" y="52"/>
                    </a:lnTo>
                    <a:lnTo>
                      <a:pt x="280" y="52"/>
                    </a:lnTo>
                    <a:lnTo>
                      <a:pt x="289" y="52"/>
                    </a:lnTo>
                    <a:lnTo>
                      <a:pt x="299" y="52"/>
                    </a:lnTo>
                    <a:lnTo>
                      <a:pt x="308" y="52"/>
                    </a:lnTo>
                    <a:lnTo>
                      <a:pt x="308" y="62"/>
                    </a:lnTo>
                    <a:lnTo>
                      <a:pt x="317" y="62"/>
                    </a:lnTo>
                    <a:lnTo>
                      <a:pt x="326" y="52"/>
                    </a:lnTo>
                    <a:lnTo>
                      <a:pt x="326" y="62"/>
                    </a:lnTo>
                    <a:lnTo>
                      <a:pt x="335" y="62"/>
                    </a:lnTo>
                    <a:lnTo>
                      <a:pt x="344" y="62"/>
                    </a:lnTo>
                    <a:lnTo>
                      <a:pt x="344" y="52"/>
                    </a:lnTo>
                    <a:lnTo>
                      <a:pt x="353" y="52"/>
                    </a:lnTo>
                    <a:lnTo>
                      <a:pt x="362" y="52"/>
                    </a:lnTo>
                    <a:lnTo>
                      <a:pt x="371" y="52"/>
                    </a:lnTo>
                    <a:lnTo>
                      <a:pt x="371" y="41"/>
                    </a:lnTo>
                    <a:lnTo>
                      <a:pt x="380" y="41"/>
                    </a:lnTo>
                    <a:lnTo>
                      <a:pt x="389" y="41"/>
                    </a:lnTo>
                    <a:lnTo>
                      <a:pt x="389" y="31"/>
                    </a:lnTo>
                    <a:lnTo>
                      <a:pt x="389" y="21"/>
                    </a:lnTo>
                    <a:lnTo>
                      <a:pt x="389" y="11"/>
                    </a:lnTo>
                    <a:lnTo>
                      <a:pt x="398" y="11"/>
                    </a:lnTo>
                    <a:lnTo>
                      <a:pt x="398" y="0"/>
                    </a:lnTo>
                    <a:lnTo>
                      <a:pt x="407" y="0"/>
                    </a:lnTo>
                    <a:lnTo>
                      <a:pt x="416" y="0"/>
                    </a:lnTo>
                    <a:lnTo>
                      <a:pt x="425" y="0"/>
                    </a:lnTo>
                    <a:lnTo>
                      <a:pt x="434" y="0"/>
                    </a:lnTo>
                    <a:lnTo>
                      <a:pt x="443" y="0"/>
                    </a:lnTo>
                    <a:lnTo>
                      <a:pt x="443" y="11"/>
                    </a:lnTo>
                    <a:lnTo>
                      <a:pt x="452" y="11"/>
                    </a:lnTo>
                    <a:lnTo>
                      <a:pt x="461" y="21"/>
                    </a:lnTo>
                    <a:lnTo>
                      <a:pt x="470" y="21"/>
                    </a:lnTo>
                    <a:lnTo>
                      <a:pt x="470" y="31"/>
                    </a:lnTo>
                    <a:lnTo>
                      <a:pt x="470" y="41"/>
                    </a:lnTo>
                    <a:lnTo>
                      <a:pt x="461" y="52"/>
                    </a:lnTo>
                    <a:lnTo>
                      <a:pt x="461" y="62"/>
                    </a:lnTo>
                    <a:lnTo>
                      <a:pt x="461" y="72"/>
                    </a:lnTo>
                    <a:lnTo>
                      <a:pt x="470" y="82"/>
                    </a:lnTo>
                    <a:lnTo>
                      <a:pt x="461" y="93"/>
                    </a:lnTo>
                    <a:lnTo>
                      <a:pt x="470" y="93"/>
                    </a:lnTo>
                    <a:lnTo>
                      <a:pt x="461" y="103"/>
                    </a:lnTo>
                    <a:lnTo>
                      <a:pt x="461" y="113"/>
                    </a:lnTo>
                    <a:lnTo>
                      <a:pt x="461" y="123"/>
                    </a:lnTo>
                    <a:lnTo>
                      <a:pt x="452" y="123"/>
                    </a:lnTo>
                    <a:lnTo>
                      <a:pt x="443" y="134"/>
                    </a:lnTo>
                    <a:lnTo>
                      <a:pt x="443" y="144"/>
                    </a:lnTo>
                    <a:lnTo>
                      <a:pt x="434" y="154"/>
                    </a:lnTo>
                    <a:lnTo>
                      <a:pt x="443" y="154"/>
                    </a:lnTo>
                    <a:lnTo>
                      <a:pt x="434" y="154"/>
                    </a:lnTo>
                    <a:lnTo>
                      <a:pt x="434" y="164"/>
                    </a:lnTo>
                    <a:lnTo>
                      <a:pt x="425" y="164"/>
                    </a:lnTo>
                    <a:lnTo>
                      <a:pt x="425" y="175"/>
                    </a:lnTo>
                    <a:lnTo>
                      <a:pt x="425" y="185"/>
                    </a:lnTo>
                    <a:lnTo>
                      <a:pt x="416" y="185"/>
                    </a:lnTo>
                    <a:lnTo>
                      <a:pt x="416" y="195"/>
                    </a:lnTo>
                    <a:lnTo>
                      <a:pt x="416" y="205"/>
                    </a:lnTo>
                    <a:lnTo>
                      <a:pt x="416" y="216"/>
                    </a:lnTo>
                    <a:lnTo>
                      <a:pt x="416" y="226"/>
                    </a:lnTo>
                    <a:lnTo>
                      <a:pt x="416" y="236"/>
                    </a:lnTo>
                    <a:lnTo>
                      <a:pt x="416" y="246"/>
                    </a:lnTo>
                    <a:lnTo>
                      <a:pt x="407" y="246"/>
                    </a:lnTo>
                    <a:lnTo>
                      <a:pt x="407" y="257"/>
                    </a:lnTo>
                    <a:lnTo>
                      <a:pt x="416" y="267"/>
                    </a:lnTo>
                    <a:lnTo>
                      <a:pt x="425" y="267"/>
                    </a:lnTo>
                    <a:lnTo>
                      <a:pt x="434" y="267"/>
                    </a:lnTo>
                    <a:lnTo>
                      <a:pt x="443" y="267"/>
                    </a:lnTo>
                    <a:lnTo>
                      <a:pt x="443" y="277"/>
                    </a:lnTo>
                    <a:lnTo>
                      <a:pt x="434" y="277"/>
                    </a:lnTo>
                    <a:lnTo>
                      <a:pt x="434" y="287"/>
                    </a:lnTo>
                    <a:lnTo>
                      <a:pt x="434" y="298"/>
                    </a:lnTo>
                    <a:lnTo>
                      <a:pt x="425" y="298"/>
                    </a:lnTo>
                    <a:lnTo>
                      <a:pt x="425" y="308"/>
                    </a:lnTo>
                    <a:lnTo>
                      <a:pt x="416" y="308"/>
                    </a:lnTo>
                    <a:lnTo>
                      <a:pt x="425" y="318"/>
                    </a:lnTo>
                    <a:lnTo>
                      <a:pt x="434" y="328"/>
                    </a:lnTo>
                    <a:lnTo>
                      <a:pt x="434" y="339"/>
                    </a:lnTo>
                    <a:lnTo>
                      <a:pt x="434" y="349"/>
                    </a:lnTo>
                    <a:lnTo>
                      <a:pt x="434" y="359"/>
                    </a:lnTo>
                    <a:lnTo>
                      <a:pt x="443" y="369"/>
                    </a:lnTo>
                    <a:lnTo>
                      <a:pt x="434" y="369"/>
                    </a:lnTo>
                    <a:lnTo>
                      <a:pt x="443" y="369"/>
                    </a:lnTo>
                    <a:lnTo>
                      <a:pt x="443" y="380"/>
                    </a:lnTo>
                    <a:lnTo>
                      <a:pt x="452" y="390"/>
                    </a:lnTo>
                    <a:lnTo>
                      <a:pt x="452" y="400"/>
                    </a:lnTo>
                    <a:lnTo>
                      <a:pt x="461" y="400"/>
                    </a:lnTo>
                    <a:lnTo>
                      <a:pt x="461" y="410"/>
                    </a:lnTo>
                    <a:lnTo>
                      <a:pt x="452" y="410"/>
                    </a:lnTo>
                    <a:lnTo>
                      <a:pt x="443" y="421"/>
                    </a:lnTo>
                    <a:lnTo>
                      <a:pt x="434" y="421"/>
                    </a:lnTo>
                    <a:lnTo>
                      <a:pt x="434" y="431"/>
                    </a:lnTo>
                    <a:lnTo>
                      <a:pt x="425" y="431"/>
                    </a:lnTo>
                    <a:lnTo>
                      <a:pt x="416" y="431"/>
                    </a:lnTo>
                    <a:lnTo>
                      <a:pt x="407" y="431"/>
                    </a:lnTo>
                    <a:lnTo>
                      <a:pt x="407" y="441"/>
                    </a:lnTo>
                    <a:lnTo>
                      <a:pt x="398" y="441"/>
                    </a:lnTo>
                    <a:lnTo>
                      <a:pt x="398" y="431"/>
                    </a:lnTo>
                    <a:lnTo>
                      <a:pt x="389" y="431"/>
                    </a:lnTo>
                    <a:lnTo>
                      <a:pt x="380" y="431"/>
                    </a:lnTo>
                    <a:lnTo>
                      <a:pt x="371" y="431"/>
                    </a:lnTo>
                    <a:lnTo>
                      <a:pt x="362" y="431"/>
                    </a:lnTo>
                    <a:lnTo>
                      <a:pt x="362" y="441"/>
                    </a:lnTo>
                    <a:lnTo>
                      <a:pt x="362" y="451"/>
                    </a:lnTo>
                    <a:lnTo>
                      <a:pt x="353" y="451"/>
                    </a:lnTo>
                    <a:lnTo>
                      <a:pt x="344" y="451"/>
                    </a:lnTo>
                    <a:lnTo>
                      <a:pt x="344" y="462"/>
                    </a:lnTo>
                    <a:lnTo>
                      <a:pt x="335" y="462"/>
                    </a:lnTo>
                    <a:lnTo>
                      <a:pt x="335" y="472"/>
                    </a:lnTo>
                    <a:lnTo>
                      <a:pt x="326" y="472"/>
                    </a:lnTo>
                    <a:lnTo>
                      <a:pt x="317" y="472"/>
                    </a:lnTo>
                    <a:lnTo>
                      <a:pt x="317" y="482"/>
                    </a:lnTo>
                    <a:lnTo>
                      <a:pt x="308" y="482"/>
                    </a:lnTo>
                    <a:lnTo>
                      <a:pt x="308" y="472"/>
                    </a:lnTo>
                    <a:lnTo>
                      <a:pt x="308" y="482"/>
                    </a:lnTo>
                    <a:lnTo>
                      <a:pt x="299" y="482"/>
                    </a:lnTo>
                    <a:lnTo>
                      <a:pt x="289" y="482"/>
                    </a:lnTo>
                    <a:lnTo>
                      <a:pt x="289" y="492"/>
                    </a:lnTo>
                    <a:lnTo>
                      <a:pt x="280" y="492"/>
                    </a:lnTo>
                    <a:lnTo>
                      <a:pt x="280" y="503"/>
                    </a:lnTo>
                    <a:lnTo>
                      <a:pt x="271" y="503"/>
                    </a:lnTo>
                    <a:lnTo>
                      <a:pt x="271" y="513"/>
                    </a:lnTo>
                    <a:lnTo>
                      <a:pt x="262" y="513"/>
                    </a:lnTo>
                    <a:lnTo>
                      <a:pt x="271" y="513"/>
                    </a:lnTo>
                    <a:lnTo>
                      <a:pt x="262" y="513"/>
                    </a:lnTo>
                    <a:lnTo>
                      <a:pt x="262" y="523"/>
                    </a:lnTo>
                    <a:lnTo>
                      <a:pt x="253" y="523"/>
                    </a:lnTo>
                    <a:lnTo>
                      <a:pt x="253" y="533"/>
                    </a:lnTo>
                    <a:lnTo>
                      <a:pt x="253" y="544"/>
                    </a:lnTo>
                    <a:lnTo>
                      <a:pt x="244" y="544"/>
                    </a:lnTo>
                    <a:lnTo>
                      <a:pt x="244" y="554"/>
                    </a:lnTo>
                    <a:lnTo>
                      <a:pt x="235" y="554"/>
                    </a:lnTo>
                    <a:lnTo>
                      <a:pt x="235" y="564"/>
                    </a:lnTo>
                    <a:lnTo>
                      <a:pt x="226" y="564"/>
                    </a:lnTo>
                    <a:lnTo>
                      <a:pt x="226" y="574"/>
                    </a:lnTo>
                    <a:lnTo>
                      <a:pt x="217" y="574"/>
                    </a:lnTo>
                    <a:lnTo>
                      <a:pt x="208" y="574"/>
                    </a:lnTo>
                    <a:lnTo>
                      <a:pt x="208" y="585"/>
                    </a:lnTo>
                    <a:lnTo>
                      <a:pt x="199" y="585"/>
                    </a:lnTo>
                    <a:lnTo>
                      <a:pt x="199" y="595"/>
                    </a:lnTo>
                    <a:lnTo>
                      <a:pt x="199" y="605"/>
                    </a:lnTo>
                    <a:lnTo>
                      <a:pt x="190" y="605"/>
                    </a:lnTo>
                    <a:lnTo>
                      <a:pt x="190" y="595"/>
                    </a:lnTo>
                    <a:lnTo>
                      <a:pt x="181" y="595"/>
                    </a:lnTo>
                    <a:lnTo>
                      <a:pt x="172" y="595"/>
                    </a:lnTo>
                    <a:lnTo>
                      <a:pt x="163" y="595"/>
                    </a:lnTo>
                    <a:lnTo>
                      <a:pt x="145" y="595"/>
                    </a:lnTo>
                    <a:lnTo>
                      <a:pt x="145" y="585"/>
                    </a:lnTo>
                    <a:lnTo>
                      <a:pt x="136" y="574"/>
                    </a:lnTo>
                    <a:lnTo>
                      <a:pt x="136" y="554"/>
                    </a:lnTo>
                    <a:lnTo>
                      <a:pt x="145" y="533"/>
                    </a:lnTo>
                    <a:lnTo>
                      <a:pt x="154" y="523"/>
                    </a:lnTo>
                    <a:lnTo>
                      <a:pt x="145" y="523"/>
                    </a:lnTo>
                    <a:lnTo>
                      <a:pt x="145" y="492"/>
                    </a:lnTo>
                    <a:lnTo>
                      <a:pt x="145" y="482"/>
                    </a:lnTo>
                    <a:lnTo>
                      <a:pt x="99" y="431"/>
                    </a:lnTo>
                    <a:lnTo>
                      <a:pt x="99" y="421"/>
                    </a:lnTo>
                    <a:lnTo>
                      <a:pt x="90" y="400"/>
                    </a:lnTo>
                    <a:lnTo>
                      <a:pt x="81" y="390"/>
                    </a:lnTo>
                    <a:lnTo>
                      <a:pt x="63" y="380"/>
                    </a:lnTo>
                    <a:lnTo>
                      <a:pt x="54" y="359"/>
                    </a:lnTo>
                    <a:lnTo>
                      <a:pt x="54" y="349"/>
                    </a:lnTo>
                    <a:lnTo>
                      <a:pt x="45" y="349"/>
                    </a:lnTo>
                    <a:lnTo>
                      <a:pt x="36" y="339"/>
                    </a:lnTo>
                    <a:lnTo>
                      <a:pt x="27" y="328"/>
                    </a:lnTo>
                    <a:lnTo>
                      <a:pt x="18" y="318"/>
                    </a:lnTo>
                    <a:lnTo>
                      <a:pt x="18" y="308"/>
                    </a:lnTo>
                    <a:lnTo>
                      <a:pt x="18" y="298"/>
                    </a:lnTo>
                    <a:lnTo>
                      <a:pt x="9" y="298"/>
                    </a:lnTo>
                    <a:lnTo>
                      <a:pt x="9" y="287"/>
                    </a:lnTo>
                    <a:lnTo>
                      <a:pt x="18" y="287"/>
                    </a:lnTo>
                    <a:lnTo>
                      <a:pt x="9" y="287"/>
                    </a:lnTo>
                    <a:lnTo>
                      <a:pt x="9" y="277"/>
                    </a:lnTo>
                    <a:lnTo>
                      <a:pt x="9" y="267"/>
                    </a:lnTo>
                    <a:lnTo>
                      <a:pt x="9" y="257"/>
                    </a:lnTo>
                    <a:lnTo>
                      <a:pt x="9" y="246"/>
                    </a:lnTo>
                    <a:lnTo>
                      <a:pt x="9" y="236"/>
                    </a:lnTo>
                    <a:lnTo>
                      <a:pt x="9" y="226"/>
                    </a:lnTo>
                    <a:lnTo>
                      <a:pt x="9" y="216"/>
                    </a:lnTo>
                    <a:lnTo>
                      <a:pt x="18" y="216"/>
                    </a:lnTo>
                    <a:lnTo>
                      <a:pt x="18" y="205"/>
                    </a:lnTo>
                    <a:lnTo>
                      <a:pt x="9" y="205"/>
                    </a:lnTo>
                    <a:lnTo>
                      <a:pt x="9" y="195"/>
                    </a:lnTo>
                    <a:lnTo>
                      <a:pt x="9" y="185"/>
                    </a:lnTo>
                    <a:lnTo>
                      <a:pt x="0" y="185"/>
                    </a:lnTo>
                    <a:lnTo>
                      <a:pt x="0" y="175"/>
                    </a:lnTo>
                    <a:lnTo>
                      <a:pt x="0" y="164"/>
                    </a:lnTo>
                    <a:lnTo>
                      <a:pt x="0" y="154"/>
                    </a:lnTo>
                    <a:lnTo>
                      <a:pt x="0" y="144"/>
                    </a:lnTo>
                    <a:lnTo>
                      <a:pt x="0" y="134"/>
                    </a:lnTo>
                    <a:lnTo>
                      <a:pt x="9" y="134"/>
                    </a:lnTo>
                    <a:lnTo>
                      <a:pt x="9" y="123"/>
                    </a:lnTo>
                    <a:lnTo>
                      <a:pt x="18" y="123"/>
                    </a:lnTo>
                    <a:lnTo>
                      <a:pt x="18" y="113"/>
                    </a:lnTo>
                    <a:lnTo>
                      <a:pt x="27" y="113"/>
                    </a:lnTo>
                    <a:lnTo>
                      <a:pt x="18" y="113"/>
                    </a:lnTo>
                    <a:lnTo>
                      <a:pt x="27" y="103"/>
                    </a:lnTo>
                    <a:lnTo>
                      <a:pt x="27" y="93"/>
                    </a:lnTo>
                    <a:lnTo>
                      <a:pt x="27" y="82"/>
                    </a:lnTo>
                    <a:lnTo>
                      <a:pt x="27" y="72"/>
                    </a:lnTo>
                    <a:lnTo>
                      <a:pt x="36" y="72"/>
                    </a:lnTo>
                    <a:lnTo>
                      <a:pt x="36" y="62"/>
                    </a:lnTo>
                    <a:lnTo>
                      <a:pt x="36" y="52"/>
                    </a:lnTo>
                    <a:lnTo>
                      <a:pt x="45" y="52"/>
                    </a:lnTo>
                    <a:lnTo>
                      <a:pt x="54" y="52"/>
                    </a:lnTo>
                    <a:lnTo>
                      <a:pt x="63" y="52"/>
                    </a:lnTo>
                    <a:lnTo>
                      <a:pt x="63" y="41"/>
                    </a:lnTo>
                    <a:lnTo>
                      <a:pt x="72" y="52"/>
                    </a:lnTo>
                    <a:lnTo>
                      <a:pt x="81" y="52"/>
                    </a:lnTo>
                    <a:lnTo>
                      <a:pt x="81" y="41"/>
                    </a:lnTo>
                    <a:lnTo>
                      <a:pt x="81" y="52"/>
                    </a:lnTo>
                    <a:lnTo>
                      <a:pt x="90" y="52"/>
                    </a:lnTo>
                    <a:lnTo>
                      <a:pt x="90" y="41"/>
                    </a:lnTo>
                    <a:lnTo>
                      <a:pt x="90" y="52"/>
                    </a:lnTo>
                    <a:lnTo>
                      <a:pt x="99" y="52"/>
                    </a:lnTo>
                    <a:lnTo>
                      <a:pt x="99" y="41"/>
                    </a:lnTo>
                    <a:lnTo>
                      <a:pt x="99" y="52"/>
                    </a:lnTo>
                    <a:lnTo>
                      <a:pt x="109" y="52"/>
                    </a:lnTo>
                    <a:lnTo>
                      <a:pt x="99" y="52"/>
                    </a:lnTo>
                    <a:lnTo>
                      <a:pt x="99" y="41"/>
                    </a:lnTo>
                    <a:lnTo>
                      <a:pt x="109" y="41"/>
                    </a:lnTo>
                    <a:lnTo>
                      <a:pt x="109" y="52"/>
                    </a:lnTo>
                    <a:lnTo>
                      <a:pt x="109" y="41"/>
                    </a:lnTo>
                    <a:lnTo>
                      <a:pt x="109" y="52"/>
                    </a:lnTo>
                    <a:lnTo>
                      <a:pt x="109" y="41"/>
                    </a:lnTo>
                    <a:lnTo>
                      <a:pt x="118" y="41"/>
                    </a:lnTo>
                    <a:lnTo>
                      <a:pt x="127" y="41"/>
                    </a:lnTo>
                    <a:lnTo>
                      <a:pt x="127" y="31"/>
                    </a:lnTo>
                    <a:lnTo>
                      <a:pt x="136" y="31"/>
                    </a:lnTo>
                    <a:lnTo>
                      <a:pt x="136" y="21"/>
                    </a:lnTo>
                    <a:lnTo>
                      <a:pt x="145" y="21"/>
                    </a:lnTo>
                    <a:lnTo>
                      <a:pt x="145" y="31"/>
                    </a:lnTo>
                    <a:lnTo>
                      <a:pt x="154" y="31"/>
                    </a:lnTo>
                    <a:lnTo>
                      <a:pt x="154" y="21"/>
                    </a:lnTo>
                    <a:lnTo>
                      <a:pt x="154" y="31"/>
                    </a:lnTo>
                    <a:lnTo>
                      <a:pt x="163" y="31"/>
                    </a:lnTo>
                    <a:lnTo>
                      <a:pt x="172" y="31"/>
                    </a:lnTo>
                    <a:lnTo>
                      <a:pt x="172" y="41"/>
                    </a:lnTo>
                    <a:lnTo>
                      <a:pt x="181" y="41"/>
                    </a:lnTo>
                    <a:lnTo>
                      <a:pt x="190" y="41"/>
                    </a:lnTo>
                    <a:lnTo>
                      <a:pt x="190" y="52"/>
                    </a:lnTo>
                    <a:lnTo>
                      <a:pt x="181" y="52"/>
                    </a:lnTo>
                    <a:lnTo>
                      <a:pt x="190" y="62"/>
                    </a:lnTo>
                    <a:lnTo>
                      <a:pt x="181" y="62"/>
                    </a:lnTo>
                    <a:lnTo>
                      <a:pt x="190" y="62"/>
                    </a:lnTo>
                    <a:lnTo>
                      <a:pt x="199" y="62"/>
                    </a:lnTo>
                    <a:lnTo>
                      <a:pt x="199" y="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9900">
                      <a:alpha val="64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007A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" name="Freeform 17"/>
              <p:cNvSpPr>
                <a:spLocks/>
              </p:cNvSpPr>
              <p:nvPr/>
            </p:nvSpPr>
            <p:spPr bwMode="auto">
              <a:xfrm>
                <a:off x="1355" y="912"/>
                <a:ext cx="470" cy="675"/>
              </a:xfrm>
              <a:custGeom>
                <a:avLst/>
                <a:gdLst>
                  <a:gd name="T0" fmla="*/ 2482 w 335"/>
                  <a:gd name="T1" fmla="*/ 0 h 522"/>
                  <a:gd name="T2" fmla="*/ 2482 w 335"/>
                  <a:gd name="T3" fmla="*/ 96 h 522"/>
                  <a:gd name="T4" fmla="*/ 2555 w 335"/>
                  <a:gd name="T5" fmla="*/ 141 h 522"/>
                  <a:gd name="T6" fmla="*/ 2482 w 335"/>
                  <a:gd name="T7" fmla="*/ 238 h 522"/>
                  <a:gd name="T8" fmla="*/ 2417 w 335"/>
                  <a:gd name="T9" fmla="*/ 332 h 522"/>
                  <a:gd name="T10" fmla="*/ 2417 w 335"/>
                  <a:gd name="T11" fmla="*/ 429 h 522"/>
                  <a:gd name="T12" fmla="*/ 2349 w 335"/>
                  <a:gd name="T13" fmla="*/ 575 h 522"/>
                  <a:gd name="T14" fmla="*/ 2349 w 335"/>
                  <a:gd name="T15" fmla="*/ 621 h 522"/>
                  <a:gd name="T16" fmla="*/ 2349 w 335"/>
                  <a:gd name="T17" fmla="*/ 715 h 522"/>
                  <a:gd name="T18" fmla="*/ 2349 w 335"/>
                  <a:gd name="T19" fmla="*/ 812 h 522"/>
                  <a:gd name="T20" fmla="*/ 2417 w 335"/>
                  <a:gd name="T21" fmla="*/ 908 h 522"/>
                  <a:gd name="T22" fmla="*/ 2482 w 335"/>
                  <a:gd name="T23" fmla="*/ 1003 h 522"/>
                  <a:gd name="T24" fmla="*/ 2482 w 335"/>
                  <a:gd name="T25" fmla="*/ 1099 h 522"/>
                  <a:gd name="T26" fmla="*/ 2417 w 335"/>
                  <a:gd name="T27" fmla="*/ 1196 h 522"/>
                  <a:gd name="T28" fmla="*/ 2417 w 335"/>
                  <a:gd name="T29" fmla="*/ 1291 h 522"/>
                  <a:gd name="T30" fmla="*/ 2482 w 335"/>
                  <a:gd name="T31" fmla="*/ 1390 h 522"/>
                  <a:gd name="T32" fmla="*/ 2555 w 335"/>
                  <a:gd name="T33" fmla="*/ 1534 h 522"/>
                  <a:gd name="T34" fmla="*/ 2349 w 335"/>
                  <a:gd name="T35" fmla="*/ 1628 h 522"/>
                  <a:gd name="T36" fmla="*/ 2555 w 335"/>
                  <a:gd name="T37" fmla="*/ 1676 h 522"/>
                  <a:gd name="T38" fmla="*/ 2482 w 335"/>
                  <a:gd name="T39" fmla="*/ 2012 h 522"/>
                  <a:gd name="T40" fmla="*/ 2277 w 335"/>
                  <a:gd name="T41" fmla="*/ 2012 h 522"/>
                  <a:gd name="T42" fmla="*/ 2076 w 335"/>
                  <a:gd name="T43" fmla="*/ 1963 h 522"/>
                  <a:gd name="T44" fmla="*/ 1931 w 335"/>
                  <a:gd name="T45" fmla="*/ 2109 h 522"/>
                  <a:gd name="T46" fmla="*/ 1723 w 335"/>
                  <a:gd name="T47" fmla="*/ 2156 h 522"/>
                  <a:gd name="T48" fmla="*/ 1515 w 335"/>
                  <a:gd name="T49" fmla="*/ 2201 h 522"/>
                  <a:gd name="T50" fmla="*/ 1309 w 335"/>
                  <a:gd name="T51" fmla="*/ 2249 h 522"/>
                  <a:gd name="T52" fmla="*/ 1173 w 335"/>
                  <a:gd name="T53" fmla="*/ 2299 h 522"/>
                  <a:gd name="T54" fmla="*/ 968 w 335"/>
                  <a:gd name="T55" fmla="*/ 2346 h 522"/>
                  <a:gd name="T56" fmla="*/ 835 w 335"/>
                  <a:gd name="T57" fmla="*/ 2441 h 522"/>
                  <a:gd name="T58" fmla="*/ 549 w 335"/>
                  <a:gd name="T59" fmla="*/ 2441 h 522"/>
                  <a:gd name="T60" fmla="*/ 341 w 335"/>
                  <a:gd name="T61" fmla="*/ 2392 h 522"/>
                  <a:gd name="T62" fmla="*/ 205 w 335"/>
                  <a:gd name="T63" fmla="*/ 2249 h 522"/>
                  <a:gd name="T64" fmla="*/ 205 w 335"/>
                  <a:gd name="T65" fmla="*/ 2109 h 522"/>
                  <a:gd name="T66" fmla="*/ 136 w 335"/>
                  <a:gd name="T67" fmla="*/ 1963 h 522"/>
                  <a:gd name="T68" fmla="*/ 205 w 335"/>
                  <a:gd name="T69" fmla="*/ 1819 h 522"/>
                  <a:gd name="T70" fmla="*/ 136 w 335"/>
                  <a:gd name="T71" fmla="*/ 1773 h 522"/>
                  <a:gd name="T72" fmla="*/ 69 w 335"/>
                  <a:gd name="T73" fmla="*/ 1676 h 522"/>
                  <a:gd name="T74" fmla="*/ 69 w 335"/>
                  <a:gd name="T75" fmla="*/ 1482 h 522"/>
                  <a:gd name="T76" fmla="*/ 136 w 335"/>
                  <a:gd name="T77" fmla="*/ 1342 h 522"/>
                  <a:gd name="T78" fmla="*/ 279 w 335"/>
                  <a:gd name="T79" fmla="*/ 1244 h 522"/>
                  <a:gd name="T80" fmla="*/ 341 w 335"/>
                  <a:gd name="T81" fmla="*/ 1099 h 522"/>
                  <a:gd name="T82" fmla="*/ 478 w 335"/>
                  <a:gd name="T83" fmla="*/ 959 h 522"/>
                  <a:gd name="T84" fmla="*/ 414 w 335"/>
                  <a:gd name="T85" fmla="*/ 812 h 522"/>
                  <a:gd name="T86" fmla="*/ 549 w 335"/>
                  <a:gd name="T87" fmla="*/ 621 h 522"/>
                  <a:gd name="T88" fmla="*/ 760 w 335"/>
                  <a:gd name="T89" fmla="*/ 524 h 522"/>
                  <a:gd name="T90" fmla="*/ 968 w 335"/>
                  <a:gd name="T91" fmla="*/ 478 h 522"/>
                  <a:gd name="T92" fmla="*/ 1242 w 335"/>
                  <a:gd name="T93" fmla="*/ 478 h 522"/>
                  <a:gd name="T94" fmla="*/ 1378 w 335"/>
                  <a:gd name="T95" fmla="*/ 383 h 522"/>
                  <a:gd name="T96" fmla="*/ 1588 w 335"/>
                  <a:gd name="T97" fmla="*/ 332 h 522"/>
                  <a:gd name="T98" fmla="*/ 1796 w 335"/>
                  <a:gd name="T99" fmla="*/ 286 h 522"/>
                  <a:gd name="T100" fmla="*/ 1999 w 335"/>
                  <a:gd name="T101" fmla="*/ 193 h 522"/>
                  <a:gd name="T102" fmla="*/ 2144 w 335"/>
                  <a:gd name="T103" fmla="*/ 96 h 5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5"/>
                  <a:gd name="T157" fmla="*/ 0 h 522"/>
                  <a:gd name="T158" fmla="*/ 335 w 335"/>
                  <a:gd name="T159" fmla="*/ 522 h 5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5" h="522">
                    <a:moveTo>
                      <a:pt x="308" y="10"/>
                    </a:moveTo>
                    <a:lnTo>
                      <a:pt x="317" y="0"/>
                    </a:lnTo>
                    <a:lnTo>
                      <a:pt x="317" y="10"/>
                    </a:lnTo>
                    <a:lnTo>
                      <a:pt x="326" y="0"/>
                    </a:lnTo>
                    <a:lnTo>
                      <a:pt x="326" y="10"/>
                    </a:lnTo>
                    <a:lnTo>
                      <a:pt x="326" y="20"/>
                    </a:lnTo>
                    <a:lnTo>
                      <a:pt x="317" y="20"/>
                    </a:lnTo>
                    <a:lnTo>
                      <a:pt x="326" y="20"/>
                    </a:lnTo>
                    <a:lnTo>
                      <a:pt x="335" y="20"/>
                    </a:lnTo>
                    <a:lnTo>
                      <a:pt x="326" y="20"/>
                    </a:lnTo>
                    <a:lnTo>
                      <a:pt x="326" y="30"/>
                    </a:lnTo>
                    <a:lnTo>
                      <a:pt x="335" y="30"/>
                    </a:lnTo>
                    <a:lnTo>
                      <a:pt x="326" y="30"/>
                    </a:lnTo>
                    <a:lnTo>
                      <a:pt x="326" y="41"/>
                    </a:lnTo>
                    <a:lnTo>
                      <a:pt x="317" y="41"/>
                    </a:lnTo>
                    <a:lnTo>
                      <a:pt x="326" y="51"/>
                    </a:lnTo>
                    <a:lnTo>
                      <a:pt x="335" y="51"/>
                    </a:lnTo>
                    <a:lnTo>
                      <a:pt x="335" y="61"/>
                    </a:lnTo>
                    <a:lnTo>
                      <a:pt x="326" y="61"/>
                    </a:lnTo>
                    <a:lnTo>
                      <a:pt x="317" y="71"/>
                    </a:lnTo>
                    <a:lnTo>
                      <a:pt x="317" y="82"/>
                    </a:lnTo>
                    <a:lnTo>
                      <a:pt x="326" y="82"/>
                    </a:lnTo>
                    <a:lnTo>
                      <a:pt x="326" y="92"/>
                    </a:lnTo>
                    <a:lnTo>
                      <a:pt x="317" y="92"/>
                    </a:lnTo>
                    <a:lnTo>
                      <a:pt x="317" y="102"/>
                    </a:lnTo>
                    <a:lnTo>
                      <a:pt x="317" y="112"/>
                    </a:lnTo>
                    <a:lnTo>
                      <a:pt x="308" y="112"/>
                    </a:lnTo>
                    <a:lnTo>
                      <a:pt x="308" y="123"/>
                    </a:lnTo>
                    <a:lnTo>
                      <a:pt x="299" y="123"/>
                    </a:lnTo>
                    <a:lnTo>
                      <a:pt x="308" y="133"/>
                    </a:lnTo>
                    <a:lnTo>
                      <a:pt x="308" y="123"/>
                    </a:lnTo>
                    <a:lnTo>
                      <a:pt x="308" y="133"/>
                    </a:lnTo>
                    <a:lnTo>
                      <a:pt x="317" y="133"/>
                    </a:lnTo>
                    <a:lnTo>
                      <a:pt x="317" y="143"/>
                    </a:lnTo>
                    <a:lnTo>
                      <a:pt x="317" y="153"/>
                    </a:lnTo>
                    <a:lnTo>
                      <a:pt x="308" y="153"/>
                    </a:lnTo>
                    <a:lnTo>
                      <a:pt x="308" y="164"/>
                    </a:lnTo>
                    <a:lnTo>
                      <a:pt x="317" y="164"/>
                    </a:lnTo>
                    <a:lnTo>
                      <a:pt x="308" y="164"/>
                    </a:lnTo>
                    <a:lnTo>
                      <a:pt x="308" y="174"/>
                    </a:lnTo>
                    <a:lnTo>
                      <a:pt x="317" y="174"/>
                    </a:lnTo>
                    <a:lnTo>
                      <a:pt x="308" y="174"/>
                    </a:lnTo>
                    <a:lnTo>
                      <a:pt x="317" y="184"/>
                    </a:lnTo>
                    <a:lnTo>
                      <a:pt x="317" y="194"/>
                    </a:lnTo>
                    <a:lnTo>
                      <a:pt x="326" y="194"/>
                    </a:lnTo>
                    <a:lnTo>
                      <a:pt x="317" y="205"/>
                    </a:lnTo>
                    <a:lnTo>
                      <a:pt x="317" y="215"/>
                    </a:lnTo>
                    <a:lnTo>
                      <a:pt x="326" y="215"/>
                    </a:lnTo>
                    <a:lnTo>
                      <a:pt x="326" y="225"/>
                    </a:lnTo>
                    <a:lnTo>
                      <a:pt x="317" y="225"/>
                    </a:lnTo>
                    <a:lnTo>
                      <a:pt x="317" y="235"/>
                    </a:lnTo>
                    <a:lnTo>
                      <a:pt x="326" y="235"/>
                    </a:lnTo>
                    <a:lnTo>
                      <a:pt x="317" y="235"/>
                    </a:lnTo>
                    <a:lnTo>
                      <a:pt x="317" y="246"/>
                    </a:lnTo>
                    <a:lnTo>
                      <a:pt x="326" y="246"/>
                    </a:lnTo>
                    <a:lnTo>
                      <a:pt x="317" y="256"/>
                    </a:lnTo>
                    <a:lnTo>
                      <a:pt x="317" y="266"/>
                    </a:lnTo>
                    <a:lnTo>
                      <a:pt x="326" y="266"/>
                    </a:lnTo>
                    <a:lnTo>
                      <a:pt x="317" y="266"/>
                    </a:lnTo>
                    <a:lnTo>
                      <a:pt x="317" y="276"/>
                    </a:lnTo>
                    <a:lnTo>
                      <a:pt x="326" y="276"/>
                    </a:lnTo>
                    <a:lnTo>
                      <a:pt x="317" y="287"/>
                    </a:lnTo>
                    <a:lnTo>
                      <a:pt x="317" y="297"/>
                    </a:lnTo>
                    <a:lnTo>
                      <a:pt x="326" y="297"/>
                    </a:lnTo>
                    <a:lnTo>
                      <a:pt x="326" y="307"/>
                    </a:lnTo>
                    <a:lnTo>
                      <a:pt x="326" y="317"/>
                    </a:lnTo>
                    <a:lnTo>
                      <a:pt x="335" y="317"/>
                    </a:lnTo>
                    <a:lnTo>
                      <a:pt x="335" y="328"/>
                    </a:lnTo>
                    <a:lnTo>
                      <a:pt x="335" y="338"/>
                    </a:lnTo>
                    <a:lnTo>
                      <a:pt x="326" y="338"/>
                    </a:lnTo>
                    <a:lnTo>
                      <a:pt x="317" y="348"/>
                    </a:lnTo>
                    <a:lnTo>
                      <a:pt x="308" y="348"/>
                    </a:lnTo>
                    <a:lnTo>
                      <a:pt x="308" y="358"/>
                    </a:lnTo>
                    <a:lnTo>
                      <a:pt x="317" y="369"/>
                    </a:lnTo>
                    <a:lnTo>
                      <a:pt x="326" y="358"/>
                    </a:lnTo>
                    <a:lnTo>
                      <a:pt x="335" y="358"/>
                    </a:lnTo>
                    <a:lnTo>
                      <a:pt x="326" y="369"/>
                    </a:lnTo>
                    <a:lnTo>
                      <a:pt x="326" y="410"/>
                    </a:lnTo>
                    <a:lnTo>
                      <a:pt x="326" y="420"/>
                    </a:lnTo>
                    <a:lnTo>
                      <a:pt x="326" y="430"/>
                    </a:lnTo>
                    <a:lnTo>
                      <a:pt x="317" y="440"/>
                    </a:lnTo>
                    <a:lnTo>
                      <a:pt x="317" y="430"/>
                    </a:lnTo>
                    <a:lnTo>
                      <a:pt x="308" y="430"/>
                    </a:lnTo>
                    <a:lnTo>
                      <a:pt x="299" y="430"/>
                    </a:lnTo>
                    <a:lnTo>
                      <a:pt x="290" y="430"/>
                    </a:lnTo>
                    <a:lnTo>
                      <a:pt x="281" y="430"/>
                    </a:lnTo>
                    <a:lnTo>
                      <a:pt x="272" y="430"/>
                    </a:lnTo>
                    <a:lnTo>
                      <a:pt x="272" y="420"/>
                    </a:lnTo>
                    <a:lnTo>
                      <a:pt x="272" y="430"/>
                    </a:lnTo>
                    <a:lnTo>
                      <a:pt x="262" y="430"/>
                    </a:lnTo>
                    <a:lnTo>
                      <a:pt x="253" y="440"/>
                    </a:lnTo>
                    <a:lnTo>
                      <a:pt x="253" y="451"/>
                    </a:lnTo>
                    <a:lnTo>
                      <a:pt x="244" y="451"/>
                    </a:lnTo>
                    <a:lnTo>
                      <a:pt x="244" y="461"/>
                    </a:lnTo>
                    <a:lnTo>
                      <a:pt x="235" y="461"/>
                    </a:lnTo>
                    <a:lnTo>
                      <a:pt x="226" y="461"/>
                    </a:lnTo>
                    <a:lnTo>
                      <a:pt x="217" y="461"/>
                    </a:lnTo>
                    <a:lnTo>
                      <a:pt x="208" y="461"/>
                    </a:lnTo>
                    <a:lnTo>
                      <a:pt x="208" y="471"/>
                    </a:lnTo>
                    <a:lnTo>
                      <a:pt x="199" y="471"/>
                    </a:lnTo>
                    <a:lnTo>
                      <a:pt x="190" y="471"/>
                    </a:lnTo>
                    <a:lnTo>
                      <a:pt x="190" y="481"/>
                    </a:lnTo>
                    <a:lnTo>
                      <a:pt x="181" y="481"/>
                    </a:lnTo>
                    <a:lnTo>
                      <a:pt x="172" y="481"/>
                    </a:lnTo>
                    <a:lnTo>
                      <a:pt x="172" y="492"/>
                    </a:lnTo>
                    <a:lnTo>
                      <a:pt x="163" y="492"/>
                    </a:lnTo>
                    <a:lnTo>
                      <a:pt x="154" y="502"/>
                    </a:lnTo>
                    <a:lnTo>
                      <a:pt x="154" y="492"/>
                    </a:lnTo>
                    <a:lnTo>
                      <a:pt x="145" y="492"/>
                    </a:lnTo>
                    <a:lnTo>
                      <a:pt x="145" y="502"/>
                    </a:lnTo>
                    <a:lnTo>
                      <a:pt x="136" y="502"/>
                    </a:lnTo>
                    <a:lnTo>
                      <a:pt x="127" y="502"/>
                    </a:lnTo>
                    <a:lnTo>
                      <a:pt x="127" y="512"/>
                    </a:lnTo>
                    <a:lnTo>
                      <a:pt x="118" y="512"/>
                    </a:lnTo>
                    <a:lnTo>
                      <a:pt x="118" y="522"/>
                    </a:lnTo>
                    <a:lnTo>
                      <a:pt x="109" y="522"/>
                    </a:lnTo>
                    <a:lnTo>
                      <a:pt x="100" y="522"/>
                    </a:lnTo>
                    <a:lnTo>
                      <a:pt x="91" y="522"/>
                    </a:lnTo>
                    <a:lnTo>
                      <a:pt x="82" y="522"/>
                    </a:lnTo>
                    <a:lnTo>
                      <a:pt x="72" y="522"/>
                    </a:lnTo>
                    <a:lnTo>
                      <a:pt x="63" y="522"/>
                    </a:lnTo>
                    <a:lnTo>
                      <a:pt x="54" y="522"/>
                    </a:lnTo>
                    <a:lnTo>
                      <a:pt x="54" y="512"/>
                    </a:lnTo>
                    <a:lnTo>
                      <a:pt x="45" y="512"/>
                    </a:lnTo>
                    <a:lnTo>
                      <a:pt x="45" y="502"/>
                    </a:lnTo>
                    <a:lnTo>
                      <a:pt x="36" y="492"/>
                    </a:lnTo>
                    <a:lnTo>
                      <a:pt x="36" y="481"/>
                    </a:lnTo>
                    <a:lnTo>
                      <a:pt x="27" y="481"/>
                    </a:lnTo>
                    <a:lnTo>
                      <a:pt x="36" y="481"/>
                    </a:lnTo>
                    <a:lnTo>
                      <a:pt x="27" y="471"/>
                    </a:lnTo>
                    <a:lnTo>
                      <a:pt x="27" y="461"/>
                    </a:lnTo>
                    <a:lnTo>
                      <a:pt x="27" y="451"/>
                    </a:lnTo>
                    <a:lnTo>
                      <a:pt x="27" y="440"/>
                    </a:lnTo>
                    <a:lnTo>
                      <a:pt x="18" y="430"/>
                    </a:lnTo>
                    <a:lnTo>
                      <a:pt x="9" y="420"/>
                    </a:lnTo>
                    <a:lnTo>
                      <a:pt x="18" y="420"/>
                    </a:lnTo>
                    <a:lnTo>
                      <a:pt x="18" y="410"/>
                    </a:lnTo>
                    <a:lnTo>
                      <a:pt x="27" y="410"/>
                    </a:lnTo>
                    <a:lnTo>
                      <a:pt x="27" y="399"/>
                    </a:lnTo>
                    <a:lnTo>
                      <a:pt x="27" y="389"/>
                    </a:lnTo>
                    <a:lnTo>
                      <a:pt x="36" y="389"/>
                    </a:lnTo>
                    <a:lnTo>
                      <a:pt x="36" y="379"/>
                    </a:lnTo>
                    <a:lnTo>
                      <a:pt x="27" y="379"/>
                    </a:lnTo>
                    <a:lnTo>
                      <a:pt x="18" y="379"/>
                    </a:lnTo>
                    <a:lnTo>
                      <a:pt x="9" y="379"/>
                    </a:lnTo>
                    <a:lnTo>
                      <a:pt x="0" y="369"/>
                    </a:lnTo>
                    <a:lnTo>
                      <a:pt x="0" y="358"/>
                    </a:lnTo>
                    <a:lnTo>
                      <a:pt x="9" y="358"/>
                    </a:lnTo>
                    <a:lnTo>
                      <a:pt x="9" y="348"/>
                    </a:lnTo>
                    <a:lnTo>
                      <a:pt x="9" y="338"/>
                    </a:lnTo>
                    <a:lnTo>
                      <a:pt x="9" y="328"/>
                    </a:lnTo>
                    <a:lnTo>
                      <a:pt x="9" y="317"/>
                    </a:lnTo>
                    <a:lnTo>
                      <a:pt x="9" y="307"/>
                    </a:lnTo>
                    <a:lnTo>
                      <a:pt x="9" y="297"/>
                    </a:lnTo>
                    <a:lnTo>
                      <a:pt x="18" y="297"/>
                    </a:lnTo>
                    <a:lnTo>
                      <a:pt x="18" y="287"/>
                    </a:lnTo>
                    <a:lnTo>
                      <a:pt x="18" y="276"/>
                    </a:lnTo>
                    <a:lnTo>
                      <a:pt x="27" y="276"/>
                    </a:lnTo>
                    <a:lnTo>
                      <a:pt x="27" y="266"/>
                    </a:lnTo>
                    <a:lnTo>
                      <a:pt x="36" y="266"/>
                    </a:lnTo>
                    <a:lnTo>
                      <a:pt x="27" y="266"/>
                    </a:lnTo>
                    <a:lnTo>
                      <a:pt x="36" y="256"/>
                    </a:lnTo>
                    <a:lnTo>
                      <a:pt x="36" y="246"/>
                    </a:lnTo>
                    <a:lnTo>
                      <a:pt x="45" y="235"/>
                    </a:lnTo>
                    <a:lnTo>
                      <a:pt x="54" y="235"/>
                    </a:lnTo>
                    <a:lnTo>
                      <a:pt x="54" y="225"/>
                    </a:lnTo>
                    <a:lnTo>
                      <a:pt x="54" y="215"/>
                    </a:lnTo>
                    <a:lnTo>
                      <a:pt x="63" y="205"/>
                    </a:lnTo>
                    <a:lnTo>
                      <a:pt x="54" y="205"/>
                    </a:lnTo>
                    <a:lnTo>
                      <a:pt x="63" y="194"/>
                    </a:lnTo>
                    <a:lnTo>
                      <a:pt x="54" y="184"/>
                    </a:lnTo>
                    <a:lnTo>
                      <a:pt x="54" y="174"/>
                    </a:lnTo>
                    <a:lnTo>
                      <a:pt x="54" y="164"/>
                    </a:lnTo>
                    <a:lnTo>
                      <a:pt x="63" y="153"/>
                    </a:lnTo>
                    <a:lnTo>
                      <a:pt x="63" y="143"/>
                    </a:lnTo>
                    <a:lnTo>
                      <a:pt x="72" y="133"/>
                    </a:lnTo>
                    <a:lnTo>
                      <a:pt x="72" y="123"/>
                    </a:lnTo>
                    <a:lnTo>
                      <a:pt x="82" y="123"/>
                    </a:lnTo>
                    <a:lnTo>
                      <a:pt x="91" y="112"/>
                    </a:lnTo>
                    <a:lnTo>
                      <a:pt x="100" y="112"/>
                    </a:lnTo>
                    <a:lnTo>
                      <a:pt x="109" y="112"/>
                    </a:lnTo>
                    <a:lnTo>
                      <a:pt x="109" y="102"/>
                    </a:lnTo>
                    <a:lnTo>
                      <a:pt x="118" y="102"/>
                    </a:lnTo>
                    <a:lnTo>
                      <a:pt x="127" y="102"/>
                    </a:lnTo>
                    <a:lnTo>
                      <a:pt x="136" y="102"/>
                    </a:lnTo>
                    <a:lnTo>
                      <a:pt x="145" y="102"/>
                    </a:lnTo>
                    <a:lnTo>
                      <a:pt x="154" y="102"/>
                    </a:lnTo>
                    <a:lnTo>
                      <a:pt x="163" y="102"/>
                    </a:lnTo>
                    <a:lnTo>
                      <a:pt x="172" y="102"/>
                    </a:lnTo>
                    <a:lnTo>
                      <a:pt x="172" y="92"/>
                    </a:lnTo>
                    <a:lnTo>
                      <a:pt x="181" y="92"/>
                    </a:lnTo>
                    <a:lnTo>
                      <a:pt x="181" y="82"/>
                    </a:lnTo>
                    <a:lnTo>
                      <a:pt x="190" y="82"/>
                    </a:lnTo>
                    <a:lnTo>
                      <a:pt x="199" y="82"/>
                    </a:lnTo>
                    <a:lnTo>
                      <a:pt x="199" y="71"/>
                    </a:lnTo>
                    <a:lnTo>
                      <a:pt x="208" y="71"/>
                    </a:lnTo>
                    <a:lnTo>
                      <a:pt x="217" y="71"/>
                    </a:lnTo>
                    <a:lnTo>
                      <a:pt x="226" y="71"/>
                    </a:lnTo>
                    <a:lnTo>
                      <a:pt x="226" y="61"/>
                    </a:lnTo>
                    <a:lnTo>
                      <a:pt x="235" y="61"/>
                    </a:lnTo>
                    <a:lnTo>
                      <a:pt x="244" y="61"/>
                    </a:lnTo>
                    <a:lnTo>
                      <a:pt x="244" y="51"/>
                    </a:lnTo>
                    <a:lnTo>
                      <a:pt x="253" y="51"/>
                    </a:lnTo>
                    <a:lnTo>
                      <a:pt x="262" y="41"/>
                    </a:lnTo>
                    <a:lnTo>
                      <a:pt x="272" y="41"/>
                    </a:lnTo>
                    <a:lnTo>
                      <a:pt x="272" y="30"/>
                    </a:lnTo>
                    <a:lnTo>
                      <a:pt x="281" y="30"/>
                    </a:lnTo>
                    <a:lnTo>
                      <a:pt x="281" y="20"/>
                    </a:lnTo>
                    <a:lnTo>
                      <a:pt x="290" y="20"/>
                    </a:lnTo>
                    <a:lnTo>
                      <a:pt x="299" y="20"/>
                    </a:lnTo>
                    <a:lnTo>
                      <a:pt x="308" y="1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CC00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>
                <a:prstShdw prst="shdw17" dist="17961" dir="2700000">
                  <a:srgbClr val="007A00"/>
                </a:prstShdw>
              </a:effectLst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053" name="Picture 4" descr="fla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33" y="5616707"/>
            <a:ext cx="923224" cy="4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4271" y="2629343"/>
            <a:ext cx="835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Cuidados de Saúde Primários </a:t>
            </a:r>
            <a:endParaRPr lang="en-US" sz="2000" dirty="0"/>
          </a:p>
          <a:p>
            <a:pPr algn="ctr"/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Subsistema Comunitário de Saúde, </a:t>
            </a:r>
          </a:p>
          <a:p>
            <a:pPr algn="ctr"/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alcerce para um Sistema Universal de Saúde</a:t>
            </a:r>
            <a:r>
              <a:rPr lang="pt-BR" sz="2800" b="1" dirty="0" smtClean="0"/>
              <a:t>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Moçambique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5931" y="4514247"/>
            <a:ext cx="591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 </a:t>
            </a:r>
            <a:r>
              <a:rPr lang="pt-PT" dirty="0" smtClean="0"/>
              <a:t>Lisboa 22.11.2024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4232" y="5482943"/>
            <a:ext cx="3915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Prof. </a:t>
            </a:r>
            <a:r>
              <a:rPr lang="en-US" sz="1400" i="1" dirty="0" err="1"/>
              <a:t>Doutor</a:t>
            </a:r>
            <a:r>
              <a:rPr lang="en-US" sz="1400" i="1" dirty="0"/>
              <a:t> Eusébio Chaquisse </a:t>
            </a:r>
            <a:r>
              <a:rPr lang="en-US" sz="1400" i="1" dirty="0" smtClean="0"/>
              <a:t>MD</a:t>
            </a:r>
            <a:r>
              <a:rPr lang="en-US" sz="1400" i="1" dirty="0"/>
              <a:t>, MIH, </a:t>
            </a:r>
            <a:r>
              <a:rPr lang="en-US" sz="1400" i="1" dirty="0" smtClean="0"/>
              <a:t>PhD</a:t>
            </a:r>
          </a:p>
          <a:p>
            <a:r>
              <a:rPr lang="en-US" sz="1400" i="1" dirty="0" err="1" smtClean="0"/>
              <a:t>Minist</a:t>
            </a:r>
            <a:r>
              <a:rPr lang="pt-PT" sz="1400" i="1" dirty="0"/>
              <a:t>é</a:t>
            </a:r>
            <a:r>
              <a:rPr lang="en-US" sz="1400" i="1" dirty="0" err="1"/>
              <a:t>rio</a:t>
            </a:r>
            <a:r>
              <a:rPr lang="en-US" sz="1400" i="1" dirty="0"/>
              <a:t> da </a:t>
            </a:r>
            <a:r>
              <a:rPr lang="en-US" sz="1400" i="1" dirty="0" err="1"/>
              <a:t>Saúde</a:t>
            </a:r>
            <a:r>
              <a:rPr lang="en-US" sz="1400" i="1" dirty="0"/>
              <a:t> – </a:t>
            </a:r>
            <a:r>
              <a:rPr lang="en-US" sz="1400" i="1" dirty="0" err="1" smtClean="0"/>
              <a:t>Moçambique</a:t>
            </a:r>
            <a:endParaRPr lang="en-US" sz="1400" i="1" dirty="0" smtClean="0"/>
          </a:p>
          <a:p>
            <a:r>
              <a:rPr lang="en-US" sz="1400" i="1" dirty="0" err="1" smtClean="0"/>
              <a:t>Faculdade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Medicina</a:t>
            </a:r>
            <a:r>
              <a:rPr lang="en-US" sz="1400" i="1" dirty="0" smtClean="0"/>
              <a:t> –UEM</a:t>
            </a:r>
          </a:p>
          <a:p>
            <a:r>
              <a:rPr lang="en-US" sz="1400" i="1" dirty="0" smtClean="0"/>
              <a:t>email</a:t>
            </a:r>
            <a:r>
              <a:rPr lang="en-US" sz="1400" i="1" dirty="0"/>
              <a:t>: eechaquisse@gmail.com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71" y="5482943"/>
            <a:ext cx="3197610" cy="654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509" y="5542924"/>
            <a:ext cx="1068204" cy="5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5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01" y="95250"/>
            <a:ext cx="9953699" cy="1405483"/>
          </a:xfrm>
        </p:spPr>
        <p:txBody>
          <a:bodyPr/>
          <a:lstStyle/>
          <a:p>
            <a:r>
              <a:rPr lang="pt-BR" sz="2800" b="0" dirty="0"/>
              <a:t>Desafio: </a:t>
            </a:r>
            <a:r>
              <a:rPr lang="pt-BR" sz="2800" dirty="0"/>
              <a:t>Rácio da mortalidade materna </a:t>
            </a:r>
            <a:r>
              <a:rPr lang="pt-BR" sz="2800" b="0" dirty="0"/>
              <a:t>observada nos últimos 5 anos (reduzir 44 mortes maternas anuais por 100,000 </a:t>
            </a:r>
            <a:r>
              <a:rPr lang="pt-BR" sz="2800" b="0" dirty="0" smtClean="0"/>
              <a:t>NV, para </a:t>
            </a:r>
            <a:r>
              <a:rPr lang="pt-BR" sz="2800" b="0" dirty="0"/>
              <a:t>alcançar os ODS em </a:t>
            </a:r>
            <a:r>
              <a:rPr lang="pt-BR" sz="2800" b="0" dirty="0" smtClean="0"/>
              <a:t>2030)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Gráfico 6">
            <a:extLst>
              <a:ext uri="{FF2B5EF4-FFF2-40B4-BE49-F238E27FC236}">
                <a16:creationId xmlns:a16="http://schemas.microsoft.com/office/drawing/2014/main" id="{594BB653-68C7-46E5-9F0C-A02BB810DE21}"/>
              </a:ext>
            </a:extLst>
          </p:cNvPr>
          <p:cNvGraphicFramePr>
            <a:graphicFrameLocks/>
          </p:cNvGraphicFramePr>
          <p:nvPr/>
        </p:nvGraphicFramePr>
        <p:xfrm>
          <a:off x="868378" y="1993900"/>
          <a:ext cx="10828321" cy="448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1">
            <a:extLst>
              <a:ext uri="{FF2B5EF4-FFF2-40B4-BE49-F238E27FC236}">
                <a16:creationId xmlns:a16="http://schemas.microsoft.com/office/drawing/2014/main" id="{BFA4A506-A2D5-31EB-5B6C-13F51981F943}"/>
              </a:ext>
            </a:extLst>
          </p:cNvPr>
          <p:cNvSpPr txBox="1"/>
          <p:nvPr/>
        </p:nvSpPr>
        <p:spPr>
          <a:xfrm>
            <a:off x="8222620" y="6194982"/>
            <a:ext cx="322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Instituto Nacional de </a:t>
            </a:r>
            <a:r>
              <a:rPr lang="pt-PT" dirty="0" smtClean="0"/>
              <a:t>Saúde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7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185" y="95250"/>
            <a:ext cx="9842015" cy="1579987"/>
          </a:xfrm>
        </p:spPr>
        <p:txBody>
          <a:bodyPr/>
          <a:lstStyle/>
          <a:p>
            <a:pPr lvl="0">
              <a:defRPr/>
            </a:pPr>
            <a:r>
              <a:rPr lang="pt-BR" b="0" dirty="0" smtClean="0">
                <a:cs typeface="Times New Roman" panose="02020603050405020304" pitchFamily="18" charset="0"/>
              </a:rPr>
              <a:t>Desafio: o maior peso da </a:t>
            </a:r>
            <a:r>
              <a:rPr lang="pt-BR" dirty="0" smtClean="0">
                <a:cs typeface="Times New Roman" panose="02020603050405020304" pitchFamily="18" charset="0"/>
              </a:rPr>
              <a:t>mortalidade precoce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Gráfico 9">
            <a:extLst>
              <a:ext uri="{FF2B5EF4-FFF2-40B4-BE49-F238E27FC236}">
                <a16:creationId xmlns:a16="http://schemas.microsoft.com/office/drawing/2014/main" id="{9ADA66E6-9BC1-EF2A-E2AE-F99779CAF5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78712"/>
              </p:ext>
            </p:extLst>
          </p:nvPr>
        </p:nvGraphicFramePr>
        <p:xfrm>
          <a:off x="826830" y="1367149"/>
          <a:ext cx="10870801" cy="445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8B32A14-B879-DBC6-1DA6-A011AE222EF7}"/>
              </a:ext>
            </a:extLst>
          </p:cNvPr>
          <p:cNvSpPr txBox="1"/>
          <p:nvPr/>
        </p:nvSpPr>
        <p:spPr>
          <a:xfrm>
            <a:off x="826830" y="5891076"/>
            <a:ext cx="5586759" cy="627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 infecções: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Dengue, Febre hemorrágica (não-dengue), Febre hemorrágica (não-dengue), Sarampo, Meningite e encefalite, Outras doenças infecciosas e não especificadas, Outras e infecções não especificadas, Pertússis, </a:t>
            </a:r>
            <a:r>
              <a:rPr kumimoji="0" lang="pt-P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Sepsis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(não obstétrica), Tétano)</a:t>
            </a:r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88C21-AE7C-3D15-E81E-FE8406142C62}"/>
              </a:ext>
            </a:extLst>
          </p:cNvPr>
          <p:cNvSpPr txBox="1"/>
          <p:nvPr/>
        </p:nvSpPr>
        <p:spPr>
          <a:xfrm>
            <a:off x="6448490" y="5840320"/>
            <a:ext cx="5473611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 causas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Abdómen agudo, Doença cardíaca aguda, Asma, Doença pulmonar obstrutiva crónica, Diabetes, Diabetes melitos, Epilepsia, Doença isquémica do coração, Cirrose hepática, Insuficiência renal, crise de Células falciformes, Outras doenças cardíacas e não especificadas, Outras doenças não transmissíveis e não especificadas, Desnutrição grave</a:t>
            </a:r>
            <a:r>
              <a:rPr kumimoji="0" lang="pt-PT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4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B7CC2-E37E-7239-2173-A66E4477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365F1-C10A-4786-BEA8-8AF5D456603A}" type="datetime1">
              <a:rPr lang="en-US" smtClean="0"/>
              <a:pPr>
                <a:defRPr/>
              </a:pPr>
              <a:t>11/21/2024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8F2399-1C5D-4DFB-B767-F1A2C7D9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12680"/>
            <a:ext cx="10340083" cy="4402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D81045-EA6D-4620-B7F7-742B2DF47147}"/>
              </a:ext>
            </a:extLst>
          </p:cNvPr>
          <p:cNvSpPr/>
          <p:nvPr/>
        </p:nvSpPr>
        <p:spPr>
          <a:xfrm>
            <a:off x="7573466" y="6284182"/>
            <a:ext cx="3505836" cy="1959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Burden of Disease/IHME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4FCB4A-3D57-4F45-AE50-4CDCC74B23C4}"/>
              </a:ext>
            </a:extLst>
          </p:cNvPr>
          <p:cNvCxnSpPr/>
          <p:nvPr/>
        </p:nvCxnSpPr>
        <p:spPr>
          <a:xfrm>
            <a:off x="2035037" y="2107279"/>
            <a:ext cx="781879" cy="8481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89D0EE-A4EE-4542-87AF-AA31810D0F36}"/>
              </a:ext>
            </a:extLst>
          </p:cNvPr>
          <p:cNvCxnSpPr/>
          <p:nvPr/>
        </p:nvCxnSpPr>
        <p:spPr>
          <a:xfrm>
            <a:off x="2246244" y="4204415"/>
            <a:ext cx="675861" cy="9409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9">
            <a:extLst>
              <a:ext uri="{FF2B5EF4-FFF2-40B4-BE49-F238E27FC236}">
                <a16:creationId xmlns:a16="http://schemas.microsoft.com/office/drawing/2014/main" id="{8C10A952-026B-B0AB-F8E2-B69EE5EF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036" y="223038"/>
            <a:ext cx="9454295" cy="11246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  <a:buSzPts val="3000"/>
              <a:defRPr/>
            </a:pPr>
            <a:r>
              <a:rPr lang="pt-BR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Transi</a:t>
            </a:r>
            <a:r>
              <a:rPr lang="pt-PT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ção</a:t>
            </a:r>
            <a:r>
              <a:rPr lang="pt-PT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 epidemiológica: </a:t>
            </a:r>
            <a:r>
              <a:rPr lang="pt-BR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Mortalidade por DNT VS doenças infecciosas em Moçambique, 1990-2019</a:t>
            </a:r>
            <a:endParaRPr lang="en-US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0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C860-1B41-479E-A016-87A61E14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688" y="223365"/>
            <a:ext cx="9134111" cy="958163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Desafios para a prevenção e controlo das DNT em Moçambique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AE2F9-1F01-4F10-A37A-654FD7515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67" y="1371600"/>
            <a:ext cx="10058399" cy="4936435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Disponibilidade de serviços e medicamentos para DNT </a:t>
            </a:r>
          </a:p>
          <a:p>
            <a:pPr marL="0" indent="0">
              <a:buNone/>
            </a:pP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Percentagem de US que oferecem os serviços para DNT (N=1643), Moçambique, 2018 </a:t>
            </a:r>
          </a:p>
          <a:p>
            <a:pPr marL="0" indent="0">
              <a:buNone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85FD-4729-4D85-A45B-9A5E46A33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44282-E037-45E6-AB4A-772CA427A36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521DE-2B5A-465B-8F3B-FB2D8472B74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B7755-0CE5-4955-A5CF-7130CCB6F464}"/>
              </a:ext>
            </a:extLst>
          </p:cNvPr>
          <p:cNvSpPr/>
          <p:nvPr/>
        </p:nvSpPr>
        <p:spPr>
          <a:xfrm>
            <a:off x="7211429" y="6173192"/>
            <a:ext cx="3947076" cy="269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SARA, 2018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51ADB5-E14E-4EC4-B396-D8F616AA2049}"/>
              </a:ext>
            </a:extLst>
          </p:cNvPr>
          <p:cNvGraphicFramePr>
            <a:graphicFrameLocks/>
          </p:cNvGraphicFramePr>
          <p:nvPr/>
        </p:nvGraphicFramePr>
        <p:xfrm>
          <a:off x="2377525" y="2981740"/>
          <a:ext cx="6071151" cy="305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45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C860-1B41-479E-A016-87A61E14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411" y="171449"/>
            <a:ext cx="9120890" cy="1200151"/>
          </a:xfrm>
        </p:spPr>
        <p:txBody>
          <a:bodyPr>
            <a:normAutofit/>
          </a:bodyPr>
          <a:lstStyle/>
          <a:p>
            <a:r>
              <a:rPr lang="pt-BR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Desafios para a prevenção e controlo de das DNT em Moçambique</a:t>
            </a:r>
            <a:endParaRPr lang="en-US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AE2F9-1F01-4F10-A37A-654FD7515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Prontidão para prestação de serviços para as DNT, Moçambique, 2018</a:t>
            </a: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85FD-4729-4D85-A45B-9A5E46A33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44282-E037-45E6-AB4A-772CA427A36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521DE-2B5A-465B-8F3B-FB2D8472B74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B7755-0CE5-4955-A5CF-7130CCB6F464}"/>
              </a:ext>
            </a:extLst>
          </p:cNvPr>
          <p:cNvSpPr/>
          <p:nvPr/>
        </p:nvSpPr>
        <p:spPr>
          <a:xfrm>
            <a:off x="7069501" y="5996971"/>
            <a:ext cx="3947076" cy="269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SARA, 2018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B38BD6E-3D06-41A5-956E-22682EA26E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986347"/>
              </p:ext>
            </p:extLst>
          </p:nvPr>
        </p:nvGraphicFramePr>
        <p:xfrm>
          <a:off x="2209801" y="2319131"/>
          <a:ext cx="7331765" cy="341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7933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5875" y="95250"/>
            <a:ext cx="9559125" cy="1200151"/>
          </a:xfrm>
        </p:spPr>
        <p:txBody>
          <a:bodyPr/>
          <a:lstStyle/>
          <a:p>
            <a:r>
              <a:rPr lang="en-GB" b="0" dirty="0" err="1" smtClean="0"/>
              <a:t>Mudanças</a:t>
            </a:r>
            <a:r>
              <a:rPr lang="en-GB" b="0" dirty="0" smtClean="0"/>
              <a:t> </a:t>
            </a:r>
            <a:r>
              <a:rPr lang="en-GB" b="0" dirty="0" err="1" smtClean="0"/>
              <a:t>climáticas</a:t>
            </a:r>
            <a:endParaRPr lang="en-GB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1" y="1447799"/>
            <a:ext cx="6018441" cy="5165727"/>
          </a:xfrm>
        </p:spPr>
        <p:txBody>
          <a:bodyPr/>
          <a:lstStyle/>
          <a:p>
            <a:r>
              <a:rPr lang="en-GB" sz="2400" dirty="0" err="1" smtClean="0"/>
              <a:t>Ocorrência</a:t>
            </a:r>
            <a:r>
              <a:rPr lang="en-GB" sz="2400" dirty="0" smtClean="0"/>
              <a:t> e </a:t>
            </a:r>
            <a:r>
              <a:rPr lang="en-GB" sz="2400" dirty="0" err="1" smtClean="0"/>
              <a:t>agravamento</a:t>
            </a:r>
            <a:r>
              <a:rPr lang="en-GB" sz="2400" dirty="0" smtClean="0"/>
              <a:t> de </a:t>
            </a:r>
            <a:r>
              <a:rPr lang="en-GB" sz="2400" dirty="0" err="1" smtClean="0"/>
              <a:t>doenças</a:t>
            </a:r>
            <a:endParaRPr lang="en-GB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err="1" smtClean="0"/>
              <a:t>Doenças</a:t>
            </a:r>
            <a:r>
              <a:rPr lang="en-GB" sz="2000" dirty="0" smtClean="0"/>
              <a:t>  </a:t>
            </a:r>
            <a:r>
              <a:rPr lang="en-GB" sz="2000" dirty="0" err="1" smtClean="0"/>
              <a:t>transmitidas</a:t>
            </a:r>
            <a:r>
              <a:rPr lang="en-GB" sz="2000" dirty="0" smtClean="0"/>
              <a:t> </a:t>
            </a:r>
            <a:r>
              <a:rPr lang="en-GB" sz="2000" dirty="0" err="1" smtClean="0"/>
              <a:t>por</a:t>
            </a:r>
            <a:r>
              <a:rPr lang="en-GB" sz="2000" dirty="0" smtClean="0"/>
              <a:t> </a:t>
            </a:r>
            <a:r>
              <a:rPr lang="en-GB" sz="2000" dirty="0" err="1" smtClean="0"/>
              <a:t>vectores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err="1" smtClean="0"/>
              <a:t>Doenças</a:t>
            </a:r>
            <a:r>
              <a:rPr lang="en-GB" sz="2000" dirty="0" smtClean="0"/>
              <a:t> </a:t>
            </a:r>
            <a:r>
              <a:rPr lang="en-GB" sz="2000" dirty="0" err="1" smtClean="0"/>
              <a:t>hidricas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err="1" smtClean="0"/>
              <a:t>Desnutrição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err="1" smtClean="0"/>
              <a:t>Doenças</a:t>
            </a:r>
            <a:r>
              <a:rPr lang="en-GB" sz="2000" dirty="0" smtClean="0"/>
              <a:t> </a:t>
            </a:r>
            <a:r>
              <a:rPr lang="en-GB" sz="2000" dirty="0" err="1" smtClean="0"/>
              <a:t>respiratórias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smtClean="0"/>
              <a:t>Stress </a:t>
            </a:r>
            <a:r>
              <a:rPr lang="en-GB" sz="2000" dirty="0" err="1" smtClean="0"/>
              <a:t>térmico</a:t>
            </a:r>
            <a:endParaRPr lang="en-GB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dirty="0" err="1" smtClean="0"/>
              <a:t>Doenças</a:t>
            </a:r>
            <a:r>
              <a:rPr lang="en-GB" sz="2000" dirty="0" smtClean="0"/>
              <a:t> </a:t>
            </a:r>
            <a:r>
              <a:rPr lang="en-GB" sz="2000" dirty="0" err="1" smtClean="0"/>
              <a:t>crónicas</a:t>
            </a:r>
            <a:endParaRPr lang="en-GB" sz="2000" dirty="0" smtClean="0"/>
          </a:p>
          <a:p>
            <a:pPr marL="457189" lvl="2" indent="-406390">
              <a:spcBef>
                <a:spcPts val="560"/>
              </a:spcBef>
              <a:buSzPts val="2800"/>
            </a:pPr>
            <a:r>
              <a:rPr lang="pt-PT" sz="2400" dirty="0"/>
              <a:t>R</a:t>
            </a:r>
            <a:r>
              <a:rPr lang="pt-PT" sz="2400" dirty="0" smtClean="0"/>
              <a:t>eforço </a:t>
            </a:r>
            <a:r>
              <a:rPr lang="pt-PT" sz="2400" dirty="0"/>
              <a:t>da </a:t>
            </a:r>
            <a:r>
              <a:rPr lang="pt-BR" sz="2400" dirty="0"/>
              <a:t>vigilância baseada na comunidade </a:t>
            </a:r>
            <a:endParaRPr lang="pt-BR" sz="2400" dirty="0" smtClean="0"/>
          </a:p>
          <a:p>
            <a:pPr marL="914377" lvl="3" indent="-406390">
              <a:spcBef>
                <a:spcPts val="560"/>
              </a:spcBef>
              <a:buSzPts val="2800"/>
              <a:buFont typeface="Wingdings" panose="05000000000000000000" pitchFamily="2" charset="2"/>
              <a:buChar char="ü"/>
            </a:pPr>
            <a:r>
              <a:rPr lang="pt-PT" sz="2000" dirty="0"/>
              <a:t>Detecção e </a:t>
            </a:r>
            <a:r>
              <a:rPr lang="pt-PT" sz="2000" dirty="0" smtClean="0"/>
              <a:t>notificação</a:t>
            </a:r>
          </a:p>
          <a:p>
            <a:pPr marL="914377" lvl="3" indent="-406390">
              <a:spcBef>
                <a:spcPts val="560"/>
              </a:spcBef>
              <a:buSzPts val="2800"/>
              <a:buFont typeface="Wingdings" panose="05000000000000000000" pitchFamily="2" charset="2"/>
              <a:buChar char="ü"/>
            </a:pPr>
            <a:r>
              <a:rPr lang="pt-PT" sz="2000" dirty="0" smtClean="0"/>
              <a:t>Investigação</a:t>
            </a:r>
          </a:p>
          <a:p>
            <a:pPr marL="914377" lvl="3" indent="-406390">
              <a:spcBef>
                <a:spcPts val="560"/>
              </a:spcBef>
              <a:buSzPts val="2800"/>
              <a:buFont typeface="Wingdings" panose="05000000000000000000" pitchFamily="2" charset="2"/>
              <a:buChar char="ü"/>
            </a:pPr>
            <a:r>
              <a:rPr lang="pt-PT" sz="2000" dirty="0"/>
              <a:t>Resposta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49" y="1528669"/>
            <a:ext cx="3672237" cy="49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989" y="81290"/>
            <a:ext cx="8737600" cy="1200151"/>
          </a:xfrm>
        </p:spPr>
        <p:txBody>
          <a:bodyPr/>
          <a:lstStyle/>
          <a:p>
            <a:r>
              <a:rPr lang="pt-BR" b="0" dirty="0"/>
              <a:t>Resolução n.º 13/2021 de 16 de </a:t>
            </a:r>
            <a:r>
              <a:rPr lang="pt-BR" b="0" dirty="0" smtClean="0"/>
              <a:t>Abril</a:t>
            </a:r>
            <a:endParaRPr lang="en-GB" b="0" dirty="0"/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BF62BD8F-E6F6-EB85-6F09-25B0CD5DE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54" y="1358243"/>
            <a:ext cx="9456102" cy="50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764B88A-6098-495B-B15E-3E5D64D6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298308"/>
            <a:ext cx="3615719" cy="4777350"/>
          </a:xfr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Vigência e Alinhamento com Políticas e Estratégias Nacionais e Globais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539AA91-5726-44AB-97E6-C778DFA5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9330" y="481782"/>
            <a:ext cx="6257721" cy="597801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342900" algn="just"/>
            <a:r>
              <a:rPr lang="pt-BR" i="1" dirty="0"/>
              <a:t>A Estratégia do Subsistema Comunitário de Saúde cobre o período </a:t>
            </a:r>
            <a:r>
              <a:rPr lang="pt-BR" b="1" i="1" dirty="0"/>
              <a:t>2021 – 2030</a:t>
            </a:r>
          </a:p>
          <a:p>
            <a:pPr marL="800100" lvl="1" algn="just"/>
            <a:r>
              <a:rPr lang="pt-BR" sz="2400" i="1" dirty="0"/>
              <a:t>Avaliação intermédia e ajustamento das metas no ano 2025</a:t>
            </a:r>
          </a:p>
          <a:p>
            <a:pPr marL="342900" algn="just"/>
            <a:r>
              <a:rPr lang="pt-BR" i="1" dirty="0"/>
              <a:t>Agenda 2030 de Desenvolvimento Sustentável</a:t>
            </a:r>
          </a:p>
          <a:p>
            <a:pPr marL="342900" algn="just"/>
            <a:r>
              <a:rPr lang="en-ZA" i="1" dirty="0"/>
              <a:t>Agenda 2063 da </a:t>
            </a:r>
            <a:r>
              <a:rPr lang="en-ZA" i="1" dirty="0" err="1"/>
              <a:t>União</a:t>
            </a:r>
            <a:r>
              <a:rPr lang="en-ZA" i="1" dirty="0"/>
              <a:t> Africana</a:t>
            </a:r>
          </a:p>
          <a:p>
            <a:pPr marL="342900" algn="just"/>
            <a:r>
              <a:rPr lang="pt-BR" i="1" dirty="0"/>
              <a:t>Programa Quinquenal do Governo 2020-2024</a:t>
            </a:r>
          </a:p>
          <a:p>
            <a:pPr marL="342900" algn="just"/>
            <a:r>
              <a:rPr lang="pt-BR" i="1" dirty="0"/>
              <a:t>Política de Saúde</a:t>
            </a:r>
          </a:p>
          <a:p>
            <a:pPr marL="342900" algn="just"/>
            <a:r>
              <a:rPr lang="pt-BR" i="1" dirty="0"/>
              <a:t>Plano Estratégico do Sector de Saúde 2014-2024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340789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374C-A583-4945-B8F3-55D0E929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960" y="304801"/>
            <a:ext cx="9164547" cy="90276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PT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Objectivos</a:t>
            </a:r>
            <a:r>
              <a:rPr lang="pt-PT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ESCS</a:t>
            </a:r>
            <a:endParaRPr lang="pt-PT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E803F-AE58-4460-A7F3-30A12DC2E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3886" y="1713504"/>
            <a:ext cx="3357940" cy="110490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Pilar 1</a:t>
            </a:r>
            <a:r>
              <a:rPr lang="en-US" sz="2000" dirty="0"/>
              <a:t>: </a:t>
            </a:r>
            <a:r>
              <a:rPr lang="en-US" sz="2000" dirty="0" err="1"/>
              <a:t>Liderança</a:t>
            </a:r>
            <a:r>
              <a:rPr lang="en-US" sz="2000" dirty="0"/>
              <a:t> </a:t>
            </a:r>
            <a:r>
              <a:rPr lang="en-US" sz="2000" dirty="0" err="1"/>
              <a:t>participação</a:t>
            </a:r>
            <a:r>
              <a:rPr lang="en-US" sz="2000" dirty="0"/>
              <a:t>        e </a:t>
            </a:r>
            <a:r>
              <a:rPr lang="en-US" sz="2000" dirty="0" err="1"/>
              <a:t>empoderamento</a:t>
            </a:r>
            <a:endParaRPr lang="pt-PT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E60598-3DB8-4463-A90B-9E57FCA70154}"/>
              </a:ext>
            </a:extLst>
          </p:cNvPr>
          <p:cNvSpPr txBox="1">
            <a:spLocks/>
          </p:cNvSpPr>
          <p:nvPr/>
        </p:nvSpPr>
        <p:spPr bwMode="auto">
          <a:xfrm>
            <a:off x="4637558" y="1695962"/>
            <a:ext cx="6923071" cy="11049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(ObE1): </a:t>
            </a:r>
            <a:r>
              <a:rPr lang="pt-PT" sz="2000" dirty="0"/>
              <a:t>Até 2025, </a:t>
            </a:r>
            <a:r>
              <a:rPr lang="pt-BR" sz="2000" dirty="0"/>
              <a:t>40% das comunidades moçambicanas liderando a identificação, priorização e soluções dos problemas locais dentro das respectivas áreas de saúde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2ACDEF-CA54-49A5-9B01-EFBD2F4A8D50}"/>
              </a:ext>
            </a:extLst>
          </p:cNvPr>
          <p:cNvSpPr txBox="1">
            <a:spLocks/>
          </p:cNvSpPr>
          <p:nvPr/>
        </p:nvSpPr>
        <p:spPr bwMode="auto">
          <a:xfrm>
            <a:off x="4637560" y="5518026"/>
            <a:ext cx="6923069" cy="1157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(ObE4): </a:t>
            </a:r>
            <a:r>
              <a:rPr lang="pt-PT" sz="2000" dirty="0"/>
              <a:t>Até 2025, garantir a continuidade de cuidados, apoio técnico, disponibilidade de recursos e uma gestão adequada para a estrutura organizacional do Subsistema Comunitário de Saúde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BC2A7B-19E8-4B27-B3D5-24EB42CFB4C8}"/>
              </a:ext>
            </a:extLst>
          </p:cNvPr>
          <p:cNvSpPr txBox="1">
            <a:spLocks/>
          </p:cNvSpPr>
          <p:nvPr/>
        </p:nvSpPr>
        <p:spPr bwMode="auto">
          <a:xfrm>
            <a:off x="4577955" y="2899197"/>
            <a:ext cx="6982674" cy="11579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(ObE2): </a:t>
            </a:r>
            <a:r>
              <a:rPr lang="pt-BR" sz="2000" dirty="0"/>
              <a:t>Até 2025, contribuir para o aumento em 20% (de 56% para 76%) do índice de cobertura de cuidados essenciais de saúde</a:t>
            </a:r>
            <a:endParaRPr lang="pt-PT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1A7F6F-0C7E-406B-AEF1-7950DF288548}"/>
              </a:ext>
            </a:extLst>
          </p:cNvPr>
          <p:cNvSpPr txBox="1">
            <a:spLocks/>
          </p:cNvSpPr>
          <p:nvPr/>
        </p:nvSpPr>
        <p:spPr bwMode="auto">
          <a:xfrm>
            <a:off x="4591274" y="4172047"/>
            <a:ext cx="6969355" cy="1157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(ObE3): </a:t>
            </a:r>
            <a:r>
              <a:rPr lang="pt-BR" sz="2000" dirty="0"/>
              <a:t>Até 2025, estabelecer um sistema de informação e vigilância em saúde, monitoria e avaliação das acções de saúde nas comunidades com fluxo multidireccional de informação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6D2EA4-58BB-4AC1-9C3F-B05F51D0B335}"/>
              </a:ext>
            </a:extLst>
          </p:cNvPr>
          <p:cNvSpPr txBox="1">
            <a:spLocks/>
          </p:cNvSpPr>
          <p:nvPr/>
        </p:nvSpPr>
        <p:spPr bwMode="auto">
          <a:xfrm>
            <a:off x="1153886" y="2879123"/>
            <a:ext cx="3357939" cy="12237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 algn="l">
              <a:buNone/>
            </a:pPr>
            <a:r>
              <a:rPr lang="en-US" sz="2000" b="1" kern="0" dirty="0">
                <a:solidFill>
                  <a:schemeClr val="tx1"/>
                </a:solidFill>
              </a:rPr>
              <a:t>Pilar </a:t>
            </a:r>
            <a:r>
              <a:rPr lang="pt-PT" sz="2000" b="1" dirty="0">
                <a:solidFill>
                  <a:schemeClr val="tx1"/>
                </a:solidFill>
              </a:rPr>
              <a:t>2</a:t>
            </a:r>
            <a:r>
              <a:rPr lang="pt-PT" sz="2000" dirty="0">
                <a:solidFill>
                  <a:schemeClr val="tx1"/>
                </a:solidFill>
              </a:rPr>
              <a:t>: Expansão de Prestação de Serviços 	     Essenciais de Saúde</a:t>
            </a:r>
            <a:endParaRPr lang="pt-PT" sz="2000" kern="0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357FF5-F627-4E6D-B482-F621B2AA30AC}"/>
              </a:ext>
            </a:extLst>
          </p:cNvPr>
          <p:cNvSpPr txBox="1">
            <a:spLocks/>
          </p:cNvSpPr>
          <p:nvPr/>
        </p:nvSpPr>
        <p:spPr bwMode="auto">
          <a:xfrm>
            <a:off x="1153886" y="4192185"/>
            <a:ext cx="3354466" cy="1104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 algn="l">
              <a:buNone/>
            </a:pPr>
            <a:r>
              <a:rPr lang="en-US" sz="2000" b="1" kern="0" dirty="0">
                <a:solidFill>
                  <a:schemeClr val="tx1"/>
                </a:solidFill>
              </a:rPr>
              <a:t>Pilar </a:t>
            </a:r>
            <a:r>
              <a:rPr lang="pt-PT" sz="2000" b="1" dirty="0">
                <a:solidFill>
                  <a:schemeClr val="tx1"/>
                </a:solidFill>
              </a:rPr>
              <a:t>3:</a:t>
            </a:r>
            <a:r>
              <a:rPr lang="pt-PT" sz="2000" dirty="0">
                <a:solidFill>
                  <a:schemeClr val="tx1"/>
                </a:solidFill>
              </a:rPr>
              <a:t> Sistema de Informação, M&amp;A</a:t>
            </a:r>
            <a:endParaRPr lang="pt-PT" sz="2000" kern="0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BAF11A-8886-4068-BF35-3CCAEAD1FB6D}"/>
              </a:ext>
            </a:extLst>
          </p:cNvPr>
          <p:cNvSpPr txBox="1">
            <a:spLocks/>
          </p:cNvSpPr>
          <p:nvPr/>
        </p:nvSpPr>
        <p:spPr bwMode="auto">
          <a:xfrm>
            <a:off x="1153886" y="5518026"/>
            <a:ext cx="3354466" cy="1152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just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just" defTabSz="457200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just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5pPr>
            <a:lvl6pPr marL="25146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6pPr>
            <a:lvl7pPr marL="29718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7pPr>
            <a:lvl8pPr marL="34290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8pPr>
            <a:lvl9pPr marL="3886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</a:defRPr>
            </a:lvl9pPr>
          </a:lstStyle>
          <a:p>
            <a:pPr marL="0" indent="0" algn="l">
              <a:buNone/>
            </a:pPr>
            <a:r>
              <a:rPr lang="en-US" sz="2000" b="1" kern="0" dirty="0">
                <a:solidFill>
                  <a:schemeClr val="tx1"/>
                </a:solidFill>
              </a:rPr>
              <a:t>Pilar </a:t>
            </a:r>
            <a:r>
              <a:rPr lang="pt-PT" sz="2000" b="1" dirty="0">
                <a:solidFill>
                  <a:schemeClr val="tx1"/>
                </a:solidFill>
              </a:rPr>
              <a:t>4: </a:t>
            </a:r>
            <a:r>
              <a:rPr lang="pt-PT" sz="2000" dirty="0">
                <a:solidFill>
                  <a:schemeClr val="tx1"/>
                </a:solidFill>
              </a:rPr>
              <a:t>Apoio técnico gestão</a:t>
            </a:r>
            <a:endParaRPr lang="pt-PT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2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989" y="191926"/>
            <a:ext cx="8538297" cy="108626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91440" indent="-9144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pt-PT" sz="3200" b="0" kern="12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Pacote Essencial de Cuidados de Saúde Comunitários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758847"/>
              </p:ext>
            </p:extLst>
          </p:nvPr>
        </p:nvGraphicFramePr>
        <p:xfrm>
          <a:off x="1024215" y="1462877"/>
          <a:ext cx="9720627" cy="5029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209">
                  <a:extLst>
                    <a:ext uri="{9D8B030D-6E8A-4147-A177-3AD203B41FA5}">
                      <a16:colId xmlns:a16="http://schemas.microsoft.com/office/drawing/2014/main" val="3873556817"/>
                    </a:ext>
                  </a:extLst>
                </a:gridCol>
                <a:gridCol w="3081598">
                  <a:extLst>
                    <a:ext uri="{9D8B030D-6E8A-4147-A177-3AD203B41FA5}">
                      <a16:colId xmlns:a16="http://schemas.microsoft.com/office/drawing/2014/main" val="2883751064"/>
                    </a:ext>
                  </a:extLst>
                </a:gridCol>
                <a:gridCol w="3398820">
                  <a:extLst>
                    <a:ext uri="{9D8B030D-6E8A-4147-A177-3AD203B41FA5}">
                      <a16:colId xmlns:a16="http://schemas.microsoft.com/office/drawing/2014/main" val="3382890097"/>
                    </a:ext>
                  </a:extLst>
                </a:gridCol>
              </a:tblGrid>
              <a:tr h="588588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Promocional</a:t>
                      </a:r>
                    </a:p>
                  </a:txBody>
                  <a:tcPr marL="81664" marR="816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Preventivo</a:t>
                      </a:r>
                    </a:p>
                  </a:txBody>
                  <a:tcPr marL="81664" marR="816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solidFill>
                            <a:schemeClr val="tx1"/>
                          </a:solidFill>
                        </a:rPr>
                        <a:t>Curativo/Cuidads</a:t>
                      </a:r>
                      <a:r>
                        <a:rPr lang="pt-PT" baseline="0" dirty="0">
                          <a:solidFill>
                            <a:schemeClr val="tx1"/>
                          </a:solidFill>
                        </a:rPr>
                        <a:t> continuados</a:t>
                      </a:r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 marL="81664" marR="81664"/>
                </a:tc>
                <a:extLst>
                  <a:ext uri="{0D108BD9-81ED-4DB2-BD59-A6C34878D82A}">
                    <a16:rowId xmlns:a16="http://schemas.microsoft.com/office/drawing/2014/main" val="2408984703"/>
                  </a:ext>
                </a:extLst>
              </a:tr>
              <a:tr h="924924"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Aconselhamento e Promoção da Saúde</a:t>
                      </a:r>
                      <a:endParaRPr lang="pt-PT" sz="1800" dirty="0">
                        <a:solidFill>
                          <a:schemeClr val="tx1"/>
                        </a:solidFill>
                      </a:endParaRPr>
                    </a:p>
                  </a:txBody>
                  <a:tcPr marL="81664" marR="81664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Vigilância </a:t>
                      </a:r>
                      <a:r>
                        <a:rPr lang="pt-P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 resposta aos eventos de Saúde Pública</a:t>
                      </a:r>
                      <a:r>
                        <a:rPr lang="pt-P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 </a:t>
                      </a:r>
                      <a:r>
                        <a:rPr lang="pt-P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Prevenção de Doenças</a:t>
                      </a:r>
                      <a:endParaRPr lang="pt-PT" sz="1800" dirty="0">
                        <a:solidFill>
                          <a:schemeClr val="tx1"/>
                        </a:solidFill>
                      </a:endParaRPr>
                    </a:p>
                  </a:txBody>
                  <a:tcPr marL="81664" marR="81664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Diagnóstico precoce Manejo</a:t>
                      </a:r>
                      <a:r>
                        <a:rPr lang="pt-PT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pt-P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doenças e cuidados continuados e domiciliares</a:t>
                      </a:r>
                      <a:endParaRPr lang="pt-PT" sz="1800" dirty="0">
                        <a:solidFill>
                          <a:schemeClr val="tx1"/>
                        </a:solidFill>
                      </a:endParaRPr>
                    </a:p>
                  </a:txBody>
                  <a:tcPr marL="81664" marR="81664"/>
                </a:tc>
                <a:extLst>
                  <a:ext uri="{0D108BD9-81ED-4DB2-BD59-A6C34878D82A}">
                    <a16:rowId xmlns:a16="http://schemas.microsoft.com/office/drawing/2014/main" val="1500823549"/>
                  </a:ext>
                </a:extLst>
              </a:tr>
              <a:tr h="3515851">
                <a:tc gridSpan="3"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Intervenções para necessidades em saúde</a:t>
                      </a:r>
                      <a:r>
                        <a:rPr lang="pt-PT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cada faixa etária e </a:t>
                      </a:r>
                      <a:r>
                        <a:rPr lang="pt-PT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género</a:t>
                      </a:r>
                    </a:p>
                    <a:p>
                      <a:pPr marL="0" marR="0" lvl="3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</a:t>
                      </a:r>
                      <a:r>
                        <a:rPr lang="pt-P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gravidez e parto; (2) recém-nascido; (3) crianças menores de 5 anos; (4) idade escolar de 5 a 10 anos; (5) adolescentes e jovens; (6) adultos e (7) pessoas </a:t>
                      </a:r>
                      <a:r>
                        <a:rPr lang="pt-PT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idosas</a:t>
                      </a:r>
                      <a:endParaRPr lang="pt-PT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PT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P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Cobertura nas regiões: rural, </a:t>
                      </a:r>
                      <a:r>
                        <a:rPr lang="pt-PT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suburbana</a:t>
                      </a:r>
                      <a:r>
                        <a:rPr lang="pt-PT" sz="2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pt-PT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urbana</a:t>
                      </a:r>
                      <a:endParaRPr lang="pt-PT" sz="20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664" marR="81664"/>
                </a:tc>
                <a:tc hMerge="1">
                  <a:txBody>
                    <a:bodyPr/>
                    <a:lstStyle/>
                    <a:p>
                      <a:pPr algn="l"/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588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15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56707" y="1456266"/>
            <a:ext cx="10495493" cy="4715933"/>
          </a:xfrm>
        </p:spPr>
        <p:txBody>
          <a:bodyPr>
            <a:normAutofit fontScale="85000" lnSpcReduction="20000"/>
          </a:bodyPr>
          <a:lstStyle/>
          <a:p>
            <a:pPr lvl="1" indent="-342900" algn="just">
              <a:buFont typeface="Wingdings" panose="05000000000000000000" pitchFamily="2" charset="2"/>
              <a:buChar char="v"/>
              <a:defRPr/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Contextualização </a:t>
            </a:r>
          </a:p>
          <a:p>
            <a:pPr lvl="1" indent="-342900" algn="just">
              <a:buFont typeface="Wingdings" panose="05000000000000000000" pitchFamily="2" charset="2"/>
              <a:buChar char="v"/>
              <a:defRPr/>
            </a:pP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ODS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Quadro Conceptual dos CSP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Contexto sócio-demográfico e epidemiológico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Desafios </a:t>
            </a: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para o alcance dos ODS no país</a:t>
            </a:r>
          </a:p>
          <a:p>
            <a:pPr marL="571477" lvl="1" indent="0" algn="just">
              <a:buNone/>
              <a:defRPr/>
            </a:pP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just">
              <a:buFont typeface="Wingdings" panose="05000000000000000000" pitchFamily="2" charset="2"/>
              <a:buChar char="v"/>
              <a:defRPr/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Reforma do sistema de saúde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Estratégia do Subsistema Comunitário de Saúde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Pacote Essencial de Cuidados dee Saúde (PECS)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Governação do Subsistema Comunitário de Saúde (SCS)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Projeção do crescimento da força de trabalho comunitária de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saúde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Contribuição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dos sistemas digitais na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qualidade da oferta do PECS</a:t>
            </a:r>
          </a:p>
          <a:p>
            <a:pPr lvl="2" indent="-342900" algn="just">
              <a:buFont typeface="Wingdings" panose="05000000000000000000" pitchFamily="2" charset="2"/>
              <a:buChar char="ü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Desafios do SCS na qualidade de cuidados de saúde</a:t>
            </a: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666" lvl="2" indent="0" algn="just">
              <a:buNone/>
              <a:defRPr/>
            </a:pP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just">
              <a:buFont typeface="Wingdings" panose="05000000000000000000" pitchFamily="2" charset="2"/>
              <a:buChar char="v"/>
              <a:defRPr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Resultados Esperados do SCS</a:t>
            </a: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 algn="just">
              <a:buFont typeface="Wingdings" panose="05000000000000000000" pitchFamily="2" charset="2"/>
              <a:buChar char="v"/>
              <a:defRPr/>
            </a:pPr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5" name="CaixaDeTexto 18"/>
          <p:cNvSpPr txBox="1">
            <a:spLocks noChangeArrowheads="1"/>
          </p:cNvSpPr>
          <p:nvPr/>
        </p:nvSpPr>
        <p:spPr bwMode="auto">
          <a:xfrm>
            <a:off x="2004958" y="430163"/>
            <a:ext cx="8353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Tópicos</a:t>
            </a:r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DB1-4D53-470A-9922-68766B932BB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7871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264815-931F-2DBE-D383-3221CB31FFAC}"/>
              </a:ext>
            </a:extLst>
          </p:cNvPr>
          <p:cNvSpPr/>
          <p:nvPr/>
        </p:nvSpPr>
        <p:spPr>
          <a:xfrm>
            <a:off x="709441" y="733480"/>
            <a:ext cx="10773118" cy="6001828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E9AFF-BE60-3640-08DC-26FF70AF99D9}"/>
              </a:ext>
            </a:extLst>
          </p:cNvPr>
          <p:cNvSpPr txBox="1"/>
          <p:nvPr/>
        </p:nvSpPr>
        <p:spPr>
          <a:xfrm>
            <a:off x="1984618" y="2113771"/>
            <a:ext cx="301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POSTO ADMINISTRATIVO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DC93F-1319-55C5-FDDF-ABE97623D99C}"/>
              </a:ext>
            </a:extLst>
          </p:cNvPr>
          <p:cNvSpPr txBox="1"/>
          <p:nvPr/>
        </p:nvSpPr>
        <p:spPr>
          <a:xfrm>
            <a:off x="2770430" y="1230106"/>
            <a:ext cx="6408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SDMAS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-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COORDENADOR DO SCS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(CCDS)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FCA519-0B7B-4045-8BA3-C12437EAA2B1}"/>
              </a:ext>
            </a:extLst>
          </p:cNvPr>
          <p:cNvGrpSpPr/>
          <p:nvPr/>
        </p:nvGrpSpPr>
        <p:grpSpPr>
          <a:xfrm>
            <a:off x="1208331" y="2890378"/>
            <a:ext cx="8705850" cy="3685974"/>
            <a:chOff x="1276350" y="2053247"/>
            <a:chExt cx="8705850" cy="368597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FA2D7B-4411-6CEA-F6DF-E0CEB864178D}"/>
                </a:ext>
              </a:extLst>
            </p:cNvPr>
            <p:cNvSpPr/>
            <p:nvPr/>
          </p:nvSpPr>
          <p:spPr>
            <a:xfrm>
              <a:off x="1276350" y="2066310"/>
              <a:ext cx="8705850" cy="3672911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323BF3-F381-6A34-54CF-7C4823D1C303}"/>
                </a:ext>
              </a:extLst>
            </p:cNvPr>
            <p:cNvSpPr/>
            <p:nvPr/>
          </p:nvSpPr>
          <p:spPr>
            <a:xfrm>
              <a:off x="1871661" y="2826877"/>
              <a:ext cx="3614739" cy="2524125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C431D0-EE11-138A-37CB-D636D03205BF}"/>
                </a:ext>
              </a:extLst>
            </p:cNvPr>
            <p:cNvSpPr/>
            <p:nvPr/>
          </p:nvSpPr>
          <p:spPr>
            <a:xfrm>
              <a:off x="2052637" y="3629025"/>
              <a:ext cx="2871788" cy="1685925"/>
            </a:xfrm>
            <a:prstGeom prst="ellipse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APE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Outros actors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Activistas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5B728C-02B3-5508-0FE1-49EF87ED12F5}"/>
                </a:ext>
              </a:extLst>
            </p:cNvPr>
            <p:cNvSpPr txBox="1"/>
            <p:nvPr/>
          </p:nvSpPr>
          <p:spPr>
            <a:xfrm>
              <a:off x="2440629" y="2896285"/>
              <a:ext cx="256666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Comunidade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b="1" dirty="0">
                  <a:solidFill>
                    <a:prstClr val="black"/>
                  </a:solidFill>
                  <a:latin typeface="Calibri" panose="020F0502020204030204"/>
                </a:rPr>
                <a:t>1 APS: 1000 </a:t>
              </a:r>
              <a:r>
                <a:rPr lang="pt-PT" dirty="0" smtClean="0">
                  <a:solidFill>
                    <a:prstClr val="black"/>
                  </a:solidFill>
                  <a:latin typeface="Calibri" panose="020F0502020204030204"/>
                </a:rPr>
                <a:t>habitantes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0F21B0-0399-D98E-2338-D21BF8D29EEA}"/>
                </a:ext>
              </a:extLst>
            </p:cNvPr>
            <p:cNvSpPr txBox="1"/>
            <p:nvPr/>
          </p:nvSpPr>
          <p:spPr>
            <a:xfrm>
              <a:off x="2052637" y="2053247"/>
              <a:ext cx="68675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40% da população do distrito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24984-35C8-E98D-22F1-053C197A2669}"/>
                </a:ext>
              </a:extLst>
            </p:cNvPr>
            <p:cNvSpPr txBox="1"/>
            <p:nvPr/>
          </p:nvSpPr>
          <p:spPr>
            <a:xfrm>
              <a:off x="5295900" y="2634736"/>
              <a:ext cx="461486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--------------------------------------------------------------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6DDEC6-5A43-57AC-56A9-4FF02601BA4E}"/>
                </a:ext>
              </a:extLst>
            </p:cNvPr>
            <p:cNvSpPr txBox="1"/>
            <p:nvPr/>
          </p:nvSpPr>
          <p:spPr>
            <a:xfrm>
              <a:off x="7520149" y="3946761"/>
              <a:ext cx="1914524" cy="1477328"/>
            </a:xfrm>
            <a:prstGeom prst="rect">
              <a:avLst/>
            </a:prstGeom>
            <a:grpFill/>
            <a:ln w="444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Comité Comunitário de Desenvolvimento de Saúde (CCDS)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(Coordenação)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C1E46A-E86C-AD35-C0D3-6FB609094207}"/>
                </a:ext>
              </a:extLst>
            </p:cNvPr>
            <p:cNvSpPr txBox="1"/>
            <p:nvPr/>
          </p:nvSpPr>
          <p:spPr>
            <a:xfrm>
              <a:off x="3795711" y="2355382"/>
              <a:ext cx="559117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Localidade</a:t>
              </a:r>
              <a:r>
                <a: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(n comunidades</a:t>
              </a:r>
              <a:r>
                <a:rPr lang="pt-PT" dirty="0">
                  <a:solidFill>
                    <a:prstClr val="black"/>
                  </a:solidFill>
                  <a:latin typeface="Calibri" panose="020F0502020204030204"/>
                </a:rPr>
                <a:t> 1:1000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4" name="Arrow: Up 23">
              <a:extLst>
                <a:ext uri="{FF2B5EF4-FFF2-40B4-BE49-F238E27FC236}">
                  <a16:creationId xmlns:a16="http://schemas.microsoft.com/office/drawing/2014/main" id="{26060CA8-5205-9DAE-985A-7CE001942A6C}"/>
                </a:ext>
              </a:extLst>
            </p:cNvPr>
            <p:cNvSpPr/>
            <p:nvPr/>
          </p:nvSpPr>
          <p:spPr>
            <a:xfrm>
              <a:off x="8124497" y="2981755"/>
              <a:ext cx="570559" cy="849865"/>
            </a:xfrm>
            <a:prstGeom prst="upArrow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A68B3BF-BE9B-472A-A0C6-14AE4B9F2027}"/>
                </a:ext>
              </a:extLst>
            </p:cNvPr>
            <p:cNvCxnSpPr>
              <a:cxnSpLocks/>
            </p:cNvCxnSpPr>
            <p:nvPr/>
          </p:nvCxnSpPr>
          <p:spPr>
            <a:xfrm>
              <a:off x="5707117" y="4471987"/>
              <a:ext cx="1650124" cy="0"/>
            </a:xfrm>
            <a:prstGeom prst="straightConnector1">
              <a:avLst/>
            </a:prstGeom>
            <a:grpFill/>
            <a:ln w="4445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rrow: Up 26">
            <a:extLst>
              <a:ext uri="{FF2B5EF4-FFF2-40B4-BE49-F238E27FC236}">
                <a16:creationId xmlns:a16="http://schemas.microsoft.com/office/drawing/2014/main" id="{48205F4B-2FAA-4185-9892-3EA40B9A5F35}"/>
              </a:ext>
            </a:extLst>
          </p:cNvPr>
          <p:cNvSpPr/>
          <p:nvPr/>
        </p:nvSpPr>
        <p:spPr>
          <a:xfrm>
            <a:off x="8196849" y="2441894"/>
            <a:ext cx="430188" cy="750620"/>
          </a:xfrm>
          <a:prstGeom prst="upArrow">
            <a:avLst>
              <a:gd name="adj1" fmla="val 22771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7F9654A5-8651-44D7-86CB-F90257E2D340}"/>
              </a:ext>
            </a:extLst>
          </p:cNvPr>
          <p:cNvSpPr/>
          <p:nvPr/>
        </p:nvSpPr>
        <p:spPr>
          <a:xfrm flipH="1">
            <a:off x="5416196" y="1724594"/>
            <a:ext cx="1695858" cy="589217"/>
          </a:xfrm>
          <a:prstGeom prst="bentUpArrow">
            <a:avLst>
              <a:gd name="adj1" fmla="val 25000"/>
              <a:gd name="adj2" fmla="val 18732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9D9BA-E223-6A39-0071-CAC3ED844923}"/>
              </a:ext>
            </a:extLst>
          </p:cNvPr>
          <p:cNvSpPr txBox="1"/>
          <p:nvPr/>
        </p:nvSpPr>
        <p:spPr>
          <a:xfrm>
            <a:off x="9655259" y="2175231"/>
            <a:ext cx="135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Supervisordos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F0743-3EA6-F802-3756-6991818BBFC6}"/>
              </a:ext>
            </a:extLst>
          </p:cNvPr>
          <p:cNvSpPr txBox="1"/>
          <p:nvPr/>
        </p:nvSpPr>
        <p:spPr>
          <a:xfrm>
            <a:off x="743529" y="146834"/>
            <a:ext cx="107390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ção </a:t>
            </a: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Subsistema Comunitário </a:t>
            </a: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Saúde (distrital)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A7076-82D7-ED7E-7088-55334D6ED658}"/>
              </a:ext>
            </a:extLst>
          </p:cNvPr>
          <p:cNvSpPr txBox="1"/>
          <p:nvPr/>
        </p:nvSpPr>
        <p:spPr>
          <a:xfrm>
            <a:off x="5010707" y="4023923"/>
            <a:ext cx="492443" cy="20055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Visitas às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ta: Curvada para Baixo 1">
            <a:extLst>
              <a:ext uri="{FF2B5EF4-FFF2-40B4-BE49-F238E27FC236}">
                <a16:creationId xmlns:a16="http://schemas.microsoft.com/office/drawing/2014/main" id="{64E4C7CD-C15C-1069-99B5-E69532F47DEB}"/>
              </a:ext>
            </a:extLst>
          </p:cNvPr>
          <p:cNvSpPr/>
          <p:nvPr/>
        </p:nvSpPr>
        <p:spPr>
          <a:xfrm>
            <a:off x="3280410" y="4733365"/>
            <a:ext cx="515301" cy="19745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C99E9A-8B50-CFC2-6060-529E7ACB1DA0}"/>
              </a:ext>
            </a:extLst>
          </p:cNvPr>
          <p:cNvSpPr txBox="1"/>
          <p:nvPr/>
        </p:nvSpPr>
        <p:spPr>
          <a:xfrm>
            <a:off x="7112054" y="2060398"/>
            <a:ext cx="2399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/>
              <a:t>Área de Saúde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9826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5919" y="345512"/>
            <a:ext cx="9466122" cy="812800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 dirty="0" err="1">
                <a:solidFill>
                  <a:schemeClr val="tx1"/>
                </a:solidFill>
                <a:latin typeface="+mn-lt"/>
              </a:rPr>
              <a:t>Proje</a:t>
            </a:r>
            <a:r>
              <a:rPr lang="en-US" b="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çã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o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do 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crescimento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da 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for</a:t>
            </a:r>
            <a:r>
              <a:rPr lang="en-US" b="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ç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a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trabalho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0" dirty="0" err="1" smtClean="0">
                <a:solidFill>
                  <a:schemeClr val="tx1"/>
                </a:solidFill>
                <a:latin typeface="+mn-lt"/>
              </a:rPr>
              <a:t>comunit</a:t>
            </a:r>
            <a:r>
              <a:rPr lang="en-US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b="0" dirty="0" err="1" smtClean="0">
                <a:solidFill>
                  <a:schemeClr val="tx1"/>
                </a:solidFill>
                <a:latin typeface="+mn-lt"/>
              </a:rPr>
              <a:t>ria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 de 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s</a:t>
            </a:r>
            <a:r>
              <a:rPr lang="en-US" b="0" dirty="0" err="1" smtClean="0">
                <a:solidFill>
                  <a:schemeClr val="tx1"/>
                </a:solidFill>
                <a:latin typeface="+mn-lt"/>
              </a:rPr>
              <a:t>aúde</a:t>
            </a:r>
            <a:endParaRPr lang="pt-BR" b="0" dirty="0">
              <a:solidFill>
                <a:srgbClr val="0D0D0D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73888" y="1290577"/>
          <a:ext cx="11203811" cy="550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/>
          <p:cNvSpPr/>
          <p:nvPr/>
        </p:nvSpPr>
        <p:spPr>
          <a:xfrm>
            <a:off x="5885726" y="3981450"/>
            <a:ext cx="813523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>
                <a:solidFill>
                  <a:schemeClr val="tx1"/>
                </a:solidFill>
              </a:rPr>
              <a:t>75%</a:t>
            </a:r>
          </a:p>
        </p:txBody>
      </p:sp>
      <p:sp>
        <p:nvSpPr>
          <p:cNvPr id="6" name="Oval 5"/>
          <p:cNvSpPr/>
          <p:nvPr/>
        </p:nvSpPr>
        <p:spPr>
          <a:xfrm>
            <a:off x="8210550" y="3060700"/>
            <a:ext cx="793750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90%</a:t>
            </a:r>
          </a:p>
        </p:txBody>
      </p:sp>
      <p:sp>
        <p:nvSpPr>
          <p:cNvPr id="8" name="Oval 7"/>
          <p:cNvSpPr/>
          <p:nvPr/>
        </p:nvSpPr>
        <p:spPr>
          <a:xfrm>
            <a:off x="7416800" y="3371850"/>
            <a:ext cx="793750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85%</a:t>
            </a:r>
          </a:p>
        </p:txBody>
      </p:sp>
      <p:sp>
        <p:nvSpPr>
          <p:cNvPr id="9" name="Oval 8"/>
          <p:cNvSpPr/>
          <p:nvPr/>
        </p:nvSpPr>
        <p:spPr>
          <a:xfrm>
            <a:off x="6680200" y="3695700"/>
            <a:ext cx="857250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80%</a:t>
            </a:r>
          </a:p>
        </p:txBody>
      </p:sp>
      <p:sp>
        <p:nvSpPr>
          <p:cNvPr id="10" name="Oval 9"/>
          <p:cNvSpPr/>
          <p:nvPr/>
        </p:nvSpPr>
        <p:spPr>
          <a:xfrm>
            <a:off x="8928100" y="2755900"/>
            <a:ext cx="793750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95%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09139" y="5717653"/>
            <a:ext cx="972273" cy="10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chemeClr val="tx1"/>
                </a:solidFill>
              </a:rPr>
              <a:t>% </a:t>
            </a:r>
            <a:r>
              <a:rPr lang="pt-PT" sz="1200" dirty="0" err="1">
                <a:solidFill>
                  <a:schemeClr val="tx1"/>
                </a:solidFill>
              </a:rPr>
              <a:t>Subsideos</a:t>
            </a:r>
            <a:endParaRPr lang="pt-P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49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A1960D-6911-8885-CF95-E86D99EA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281" y="274639"/>
            <a:ext cx="9030119" cy="1143000"/>
          </a:xfrm>
        </p:spPr>
        <p:txBody>
          <a:bodyPr/>
          <a:lstStyle/>
          <a:p>
            <a:r>
              <a:rPr lang="pt-PT" b="0" dirty="0"/>
              <a:t>Contribuição do </a:t>
            </a:r>
            <a:r>
              <a:rPr lang="pt-PT" b="0" dirty="0" err="1"/>
              <a:t>upSCALE</a:t>
            </a:r>
            <a:r>
              <a:rPr lang="pt-PT" b="0" dirty="0"/>
              <a:t> para a qualidade da oferta do PECS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3161BCF9-1FD3-0D0B-4818-5961393031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94304" y="1693568"/>
            <a:ext cx="4672483" cy="4563223"/>
          </a:xfrm>
        </p:spPr>
        <p:txBody>
          <a:bodyPr/>
          <a:lstStyle/>
          <a:p>
            <a:r>
              <a:rPr lang="pt-BR" dirty="0">
                <a:latin typeface="+mn-lt"/>
              </a:rPr>
              <a:t>Formação institucionalizada  baseada em compet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pt-BR" dirty="0">
                <a:latin typeface="+mn-lt"/>
              </a:rPr>
              <a:t>ncias</a:t>
            </a:r>
          </a:p>
          <a:p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↑ qualidade da oferta do PECS</a:t>
            </a:r>
          </a:p>
          <a:p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pt-BR" dirty="0">
                <a:latin typeface="+mn-lt"/>
              </a:rPr>
              <a:t> qualidade de dados</a:t>
            </a:r>
          </a:p>
          <a:p>
            <a:r>
              <a:rPr lang="pt-BR" dirty="0">
                <a:latin typeface="+mn-lt"/>
              </a:rPr>
              <a:t>Vigil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pt-BR" dirty="0">
                <a:latin typeface="+mn-lt"/>
              </a:rPr>
              <a:t>ncia sanit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pt-BR" dirty="0">
                <a:latin typeface="+mn-lt"/>
              </a:rPr>
              <a:t>ria</a:t>
            </a:r>
          </a:p>
          <a:p>
            <a:r>
              <a:rPr lang="pt-BR" dirty="0">
                <a:latin typeface="+mn-lt"/>
              </a:rPr>
              <a:t>↑ participação comunitária</a:t>
            </a:r>
          </a:p>
          <a:p>
            <a:r>
              <a:rPr lang="pt-BR" dirty="0">
                <a:latin typeface="+mn-lt"/>
              </a:rPr>
              <a:t>Resili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pt-BR" dirty="0">
                <a:latin typeface="+mn-lt"/>
              </a:rPr>
              <a:t>ncia do SNS em situa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çõ</a:t>
            </a:r>
            <a:r>
              <a:rPr lang="pt-BR" dirty="0">
                <a:latin typeface="+mn-lt"/>
              </a:rPr>
              <a:t>es de calamidade</a:t>
            </a:r>
          </a:p>
          <a:p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1DB14E1B-F03D-41A4-092D-09376F0794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6CD9253-08DF-ECC9-FC49-06C98723F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3927" y="1562940"/>
            <a:ext cx="6196864" cy="49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095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82D0-7CE5-00BE-A3DC-AF1A19AE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18306"/>
            <a:ext cx="10972801" cy="982884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600" b="0" kern="1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Desafios</a:t>
            </a:r>
            <a:r>
              <a:rPr lang="en-US" sz="3600" b="0" kern="1200" dirty="0" smtClean="0">
                <a:solidFill>
                  <a:prstClr val="black"/>
                </a:solidFill>
                <a:cs typeface="Arial" panose="020B0604020202020204" pitchFamily="34" charset="0"/>
              </a:rPr>
              <a:t> do SCS: </a:t>
            </a:r>
            <a:r>
              <a:rPr lang="en-US" sz="3600" b="0" dirty="0" err="1"/>
              <a:t>Prestação</a:t>
            </a:r>
            <a:r>
              <a:rPr lang="en-US" sz="3600" b="0" dirty="0"/>
              <a:t> de </a:t>
            </a:r>
            <a:r>
              <a:rPr lang="en-US" sz="3600" b="0" dirty="0" err="1" smtClean="0"/>
              <a:t>cuidados</a:t>
            </a:r>
            <a:r>
              <a:rPr lang="en-US" sz="3600" b="0" dirty="0" smtClean="0"/>
              <a:t> de </a:t>
            </a:r>
            <a:r>
              <a:rPr lang="en-US" sz="3600" b="0" dirty="0" err="1" smtClean="0"/>
              <a:t>saúde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E81011-09DB-FF6C-4498-E4773A70E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72494"/>
            <a:ext cx="11053823" cy="3854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Enumeração + </a:t>
            </a:r>
            <a:r>
              <a:rPr lang="pt-BR" b="1" dirty="0"/>
              <a:t>georreferenciamento</a:t>
            </a:r>
            <a:r>
              <a:rPr lang="pt-BR" dirty="0"/>
              <a:t> dos ACS</a:t>
            </a:r>
          </a:p>
          <a:p>
            <a:pPr>
              <a:lnSpc>
                <a:spcPct val="150000"/>
              </a:lnSpc>
            </a:pPr>
            <a:r>
              <a:rPr lang="pt-BR" dirty="0"/>
              <a:t>Distribuição </a:t>
            </a:r>
            <a:r>
              <a:rPr lang="pt-BR" b="1" dirty="0"/>
              <a:t>equitativa</a:t>
            </a:r>
            <a:r>
              <a:rPr lang="pt-BR" dirty="0"/>
              <a:t> por população (</a:t>
            </a:r>
            <a:r>
              <a:rPr lang="pt-BR" b="1" dirty="0"/>
              <a:t>1 APS:1000 </a:t>
            </a:r>
            <a:r>
              <a:rPr lang="pt-BR" dirty="0"/>
              <a:t>pessoas)</a:t>
            </a:r>
          </a:p>
          <a:p>
            <a:pPr>
              <a:lnSpc>
                <a:spcPct val="150000"/>
              </a:lnSpc>
            </a:pPr>
            <a:r>
              <a:rPr lang="pt-BR" dirty="0"/>
              <a:t>Harmonização, integração, motivação, compensação e proteção</a:t>
            </a:r>
          </a:p>
          <a:p>
            <a:pPr>
              <a:lnSpc>
                <a:spcPct val="150000"/>
              </a:lnSpc>
            </a:pPr>
            <a:r>
              <a:rPr lang="pt-BR" dirty="0"/>
              <a:t>Identificar e abordar as </a:t>
            </a:r>
            <a:r>
              <a:rPr lang="pt-BR" b="1" dirty="0"/>
              <a:t>barreiras de género</a:t>
            </a:r>
          </a:p>
          <a:p>
            <a:pPr>
              <a:lnSpc>
                <a:spcPct val="150000"/>
              </a:lnSpc>
            </a:pPr>
            <a:r>
              <a:rPr lang="pt-BR" dirty="0"/>
              <a:t>Aplicar abordagens </a:t>
            </a:r>
            <a:r>
              <a:rPr lang="pt-BR" b="1" dirty="0"/>
              <a:t>inovadoras</a:t>
            </a:r>
            <a:r>
              <a:rPr lang="pt-BR" dirty="0"/>
              <a:t> para a rápida capacitação (IdF)</a:t>
            </a:r>
          </a:p>
          <a:p>
            <a:pPr>
              <a:lnSpc>
                <a:spcPct val="150000"/>
              </a:lnSpc>
            </a:pPr>
            <a:r>
              <a:rPr lang="pt-BR" dirty="0"/>
              <a:t>Projectar e ampliar a </a:t>
            </a:r>
            <a:r>
              <a:rPr lang="pt-BR" b="1" dirty="0"/>
              <a:t>gestão do desempenho </a:t>
            </a:r>
            <a:r>
              <a:rPr lang="pt-BR" dirty="0"/>
              <a:t>sustentável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A85155-8045-022A-C525-7C9E7480B8E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787400" y="6562727"/>
            <a:ext cx="2159000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457189">
              <a:defRPr/>
            </a:pPr>
            <a:fld id="{9F732C86-0673-44AE-82FB-FA8923ACCABC}" type="datetime1">
              <a:rPr lang="en-US" smtClean="0"/>
              <a:pPr defTabSz="457189">
                <a:defRPr/>
              </a:pPr>
              <a:t>11/21/2024</a:t>
            </a:fld>
            <a:endParaRPr lang="en-GB"/>
          </a:p>
        </p:txBody>
      </p:sp>
      <p:sp>
        <p:nvSpPr>
          <p:cNvPr id="5" name="Google Shape;423;g8e89cf0deb_0_5">
            <a:extLst>
              <a:ext uri="{FF2B5EF4-FFF2-40B4-BE49-F238E27FC236}">
                <a16:creationId xmlns:a16="http://schemas.microsoft.com/office/drawing/2014/main" id="{63650B3A-0233-1A69-13BE-CC1546DA6638}"/>
              </a:ext>
            </a:extLst>
          </p:cNvPr>
          <p:cNvSpPr txBox="1"/>
          <p:nvPr/>
        </p:nvSpPr>
        <p:spPr>
          <a:xfrm>
            <a:off x="914400" y="1295400"/>
            <a:ext cx="10972800" cy="98288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0" dirty="0">
                <a:solidFill>
                  <a:prstClr val="white"/>
                </a:solidFill>
                <a:latin typeface="Calibri" panose="020F0502020204030204"/>
                <a:ea typeface="+mn-lt"/>
                <a:cs typeface="Calibri" panose="020F0502020204030204"/>
              </a:rPr>
              <a:t>P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rofissionalização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, motivação e remuneração 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dos APS como parte da força de trabalho dos cuidados de saúde primários</a:t>
            </a:r>
            <a:endParaRPr kumimoji="0" lang="e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3448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99BA-3C90-4E6F-8133-5252131D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826" y="398274"/>
            <a:ext cx="9593083" cy="93741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Resultados esperados e contribuição do Subsistema Comunitário de Saúde</a:t>
            </a:r>
            <a:endParaRPr lang="pt-PT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6D407-FF44-4114-867F-BBA5D967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097" y="2571750"/>
            <a:ext cx="4560908" cy="30175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dirty="0" err="1"/>
              <a:t>diagrama</a:t>
            </a:r>
            <a:r>
              <a:rPr lang="en-US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B0D6D-7695-4506-ABD2-9C3506BA1BA9}"/>
              </a:ext>
            </a:extLst>
          </p:cNvPr>
          <p:cNvSpPr/>
          <p:nvPr/>
        </p:nvSpPr>
        <p:spPr>
          <a:xfrm>
            <a:off x="5770653" y="1648152"/>
            <a:ext cx="6095999" cy="531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pt-PT" sz="2000" b="1" dirty="0">
                <a:cs typeface="Times New Roman" panose="02020603050405020304" pitchFamily="18" charset="0"/>
              </a:rPr>
              <a:t>Acelerar o alcance das metas dos ODS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PT" sz="2000" b="1" dirty="0">
                <a:cs typeface="Times New Roman" panose="02020603050405020304" pitchFamily="18" charset="0"/>
              </a:rPr>
              <a:t>Cobertura</a:t>
            </a:r>
            <a:r>
              <a:rPr lang="pt-PT" sz="2000" dirty="0">
                <a:cs typeface="Times New Roman" panose="02020603050405020304" pitchFamily="18" charset="0"/>
              </a:rPr>
              <a:t>: Oferta de </a:t>
            </a:r>
            <a:r>
              <a:rPr lang="pt-PT" sz="2000" b="1" dirty="0">
                <a:cs typeface="Times New Roman" panose="02020603050405020304" pitchFamily="18" charset="0"/>
              </a:rPr>
              <a:t>PECS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b="1" dirty="0">
                <a:cs typeface="Times New Roman" panose="02020603050405020304" pitchFamily="18" charset="0"/>
              </a:rPr>
              <a:t>Redução das iniquidades </a:t>
            </a:r>
            <a:r>
              <a:rPr lang="pt-PT" sz="2000" dirty="0">
                <a:cs typeface="Times New Roman" panose="02020603050405020304" pitchFamily="18" charset="0"/>
              </a:rPr>
              <a:t>no acesso aos serviços de saúde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pt-PT" sz="2000" b="1" dirty="0">
                <a:cs typeface="Times New Roman" panose="02020603050405020304" pitchFamily="18" charset="0"/>
              </a:rPr>
              <a:t>55%</a:t>
            </a:r>
            <a:r>
              <a:rPr lang="pt-PT" sz="2000" dirty="0">
                <a:cs typeface="Times New Roman" panose="02020603050405020304" pitchFamily="18" charset="0"/>
              </a:rPr>
              <a:t> (12.644.088) </a:t>
            </a:r>
            <a:r>
              <a:rPr lang="pt-PT" sz="2000" b="1" dirty="0">
                <a:cs typeface="Times New Roman" panose="02020603050405020304" pitchFamily="18" charset="0"/>
              </a:rPr>
              <a:t>população rural </a:t>
            </a:r>
            <a:r>
              <a:rPr lang="pt-PT" sz="2000" dirty="0">
                <a:cs typeface="Times New Roman" panose="02020603050405020304" pitchFamily="18" charset="0"/>
              </a:rPr>
              <a:t>coberta, em 2026</a:t>
            </a:r>
          </a:p>
          <a:p>
            <a:pPr marL="600075" lvl="1" indent="-257175">
              <a:buFont typeface="Wingdings" panose="05000000000000000000" pitchFamily="2" charset="2"/>
              <a:buChar char="ü"/>
            </a:pPr>
            <a:r>
              <a:rPr lang="pt-PT" sz="2000" b="1" dirty="0">
                <a:cs typeface="Times New Roman" panose="02020603050405020304" pitchFamily="18" charset="0"/>
              </a:rPr>
              <a:t>12%</a:t>
            </a:r>
            <a:r>
              <a:rPr lang="pt-PT" sz="2000" dirty="0">
                <a:cs typeface="Times New Roman" panose="02020603050405020304" pitchFamily="18" charset="0"/>
              </a:rPr>
              <a:t> (1.383.497) </a:t>
            </a:r>
            <a:r>
              <a:rPr lang="pt-PT" sz="2000" b="1" dirty="0">
                <a:cs typeface="Times New Roman" panose="02020603050405020304" pitchFamily="18" charset="0"/>
              </a:rPr>
              <a:t>população zona urbana</a:t>
            </a:r>
            <a:r>
              <a:rPr lang="pt-PT" sz="2000" dirty="0">
                <a:cs typeface="Times New Roman" panose="02020603050405020304" pitchFamily="18" charset="0"/>
              </a:rPr>
              <a:t> coberta, em 2026</a:t>
            </a:r>
          </a:p>
          <a:p>
            <a:pPr marL="228600" indent="-342900">
              <a:buFont typeface="Wingdings" panose="05000000000000000000" pitchFamily="2" charset="2"/>
              <a:buChar char="§"/>
            </a:pPr>
            <a:r>
              <a:rPr lang="pt-PT" sz="2000" dirty="0">
                <a:cs typeface="Times New Roman" panose="02020603050405020304" pitchFamily="18" charset="0"/>
              </a:rPr>
              <a:t>Provisão de cuidados centrados nas pessoas e ao longo do ciclo de vida</a:t>
            </a:r>
          </a:p>
          <a:p>
            <a:pPr marL="228600" indent="-342900">
              <a:buFont typeface="Wingdings" panose="05000000000000000000" pitchFamily="2" charset="2"/>
              <a:buChar char="§"/>
            </a:pPr>
            <a:r>
              <a:rPr lang="pt-PT" sz="2000" dirty="0">
                <a:cs typeface="Times New Roman" panose="02020603050405020304" pitchFamily="18" charset="0"/>
              </a:rPr>
              <a:t>Responder às necessidades em saúde das pessoas</a:t>
            </a:r>
          </a:p>
          <a:p>
            <a:pPr marL="342900" indent="-34290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/>
            </a:pPr>
            <a:r>
              <a:rPr lang="pt-PT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Melhorar a planificação em saúde (Mapeamento)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lang="pt-PT" dirty="0">
                <a:solidFill>
                  <a:prstClr val="black"/>
                </a:solidFill>
                <a:cs typeface="Times New Roman" panose="02020603050405020304" pitchFamily="18" charset="0"/>
              </a:rPr>
              <a:t>Pessoas saudáveis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lang="pt-PT" dirty="0">
                <a:solidFill>
                  <a:prstClr val="black"/>
                </a:solidFill>
                <a:cs typeface="Times New Roman" panose="02020603050405020304" pitchFamily="18" charset="0"/>
              </a:rPr>
              <a:t>Pessoas em risco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lang="pt-PT" dirty="0">
                <a:solidFill>
                  <a:prstClr val="black"/>
                </a:solidFill>
                <a:cs typeface="Times New Roman" panose="02020603050405020304" pitchFamily="18" charset="0"/>
              </a:rPr>
              <a:t>Pessoas doentes e,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lang="pt-PT" dirty="0">
                <a:solidFill>
                  <a:prstClr val="black"/>
                </a:solidFill>
                <a:cs typeface="Times New Roman" panose="02020603050405020304" pitchFamily="18" charset="0"/>
              </a:rPr>
              <a:t>Pessoas em reabilitação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2" y="1576232"/>
            <a:ext cx="5161171" cy="48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17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481667"/>
            <a:ext cx="10515600" cy="46952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Instituto Nacional de Estatística. 2000. A mortalidade em moçambique estimativas do censo de 1997: INE. 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Ministério da Saúde, Instituto Nacional de Saúde, Canada, Organizacao Mundial da Saude. SARA 2018 INVENTÁRIO NACIONAL. Moçambique. 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Instituto Nacional de Estatística. 2019. Resultados definitivos Censo 2017 IV Recenseamento Geral da População e Habitação: INE. </a:t>
            </a:r>
            <a:endParaRPr lang="pt-BR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INS. 2022-2023. Inquérito demográfico de Sa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úde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INS.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MISAU. 2021. Estratégia do Subsistema Comunitário de Saúde. MISAU.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Ministério da Saúde. 2009. “Relatório Sobre Avaliação dos Factores de Risco Cardiovasculares na População Moçambicana 2005: Departamento de Doenças Não Transmissíveis.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Ministério da Saúde. 2016.  Relatório preliminar do STEPS – Moçambique 2014/2015</a:t>
            </a:r>
          </a:p>
          <a:p>
            <a:pPr marL="0" indent="0" algn="just">
              <a:buNone/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https://www.who.int/news-room/fact-sheets/detail/noncommunicable-diseases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https://vizhub.healthdata.org/gbd-compare/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BDB1-4D53-470A-9922-68766B932BBC}" type="slidenum">
              <a:rPr lang="pt-PT" smtClean="0"/>
              <a:t>25</a:t>
            </a:fld>
            <a:endParaRPr lang="pt-PT"/>
          </a:p>
        </p:txBody>
      </p:sp>
      <p:cxnSp>
        <p:nvCxnSpPr>
          <p:cNvPr id="6" name="Conexão recta 5">
            <a:extLst>
              <a:ext uri="{FF2B5EF4-FFF2-40B4-BE49-F238E27FC236}">
                <a16:creationId xmlns:a16="http://schemas.microsoft.com/office/drawing/2014/main" id="{4B547816-5917-088F-57D3-FDF8692A25DA}"/>
              </a:ext>
            </a:extLst>
          </p:cNvPr>
          <p:cNvCxnSpPr/>
          <p:nvPr/>
        </p:nvCxnSpPr>
        <p:spPr>
          <a:xfrm>
            <a:off x="841373" y="6193366"/>
            <a:ext cx="1100349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exão recta 6">
            <a:extLst>
              <a:ext uri="{FF2B5EF4-FFF2-40B4-BE49-F238E27FC236}">
                <a16:creationId xmlns:a16="http://schemas.microsoft.com/office/drawing/2014/main" id="{4B547816-5917-088F-57D3-FDF8692A25DA}"/>
              </a:ext>
            </a:extLst>
          </p:cNvPr>
          <p:cNvCxnSpPr/>
          <p:nvPr/>
        </p:nvCxnSpPr>
        <p:spPr>
          <a:xfrm>
            <a:off x="773639" y="1295398"/>
            <a:ext cx="1100349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xão recta 7">
            <a:extLst>
              <a:ext uri="{FF2B5EF4-FFF2-40B4-BE49-F238E27FC236}">
                <a16:creationId xmlns:a16="http://schemas.microsoft.com/office/drawing/2014/main" id="{4B547816-5917-088F-57D3-FDF8692A25DA}"/>
              </a:ext>
            </a:extLst>
          </p:cNvPr>
          <p:cNvCxnSpPr/>
          <p:nvPr/>
        </p:nvCxnSpPr>
        <p:spPr>
          <a:xfrm>
            <a:off x="773640" y="423317"/>
            <a:ext cx="1100349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ixaDeTexto 18">
            <a:extLst>
              <a:ext uri="{FF2B5EF4-FFF2-40B4-BE49-F238E27FC236}">
                <a16:creationId xmlns:a16="http://schemas.microsoft.com/office/drawing/2014/main" id="{BE92D72A-F158-4CA9-B237-429894B74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3" y="488949"/>
            <a:ext cx="8353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sz="32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Referências Bibliográficas </a:t>
            </a:r>
          </a:p>
        </p:txBody>
      </p:sp>
    </p:spTree>
    <p:extLst>
      <p:ext uri="{BB962C8B-B14F-4D97-AF65-F5344CB8AC3E}">
        <p14:creationId xmlns:p14="http://schemas.microsoft.com/office/powerpoint/2010/main" val="68926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35" y="4133637"/>
            <a:ext cx="10515600" cy="673667"/>
          </a:xfrm>
        </p:spPr>
        <p:txBody>
          <a:bodyPr/>
          <a:lstStyle/>
          <a:p>
            <a:pPr algn="ctr"/>
            <a:r>
              <a:rPr lang="pt-PT" dirty="0"/>
              <a:t>Muito obrigado</a:t>
            </a:r>
            <a:endParaRPr lang="en-GB" dirty="0"/>
          </a:p>
        </p:txBody>
      </p:sp>
      <p:pic>
        <p:nvPicPr>
          <p:cNvPr id="3" name="Imagem 1"/>
          <p:cNvPicPr/>
          <p:nvPr/>
        </p:nvPicPr>
        <p:blipFill rotWithShape="1">
          <a:blip r:embed="rId2"/>
          <a:srcRect t="12430"/>
          <a:stretch/>
        </p:blipFill>
        <p:spPr bwMode="auto">
          <a:xfrm>
            <a:off x="3160359" y="4795995"/>
            <a:ext cx="3015426" cy="948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35" y="4982589"/>
            <a:ext cx="1437525" cy="727786"/>
          </a:xfrm>
          <a:prstGeom prst="rect">
            <a:avLst/>
          </a:prstGeom>
        </p:spPr>
      </p:pic>
      <p:pic>
        <p:nvPicPr>
          <p:cNvPr id="5" name="Picture 4" descr="fla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24" y="4982589"/>
            <a:ext cx="1288472" cy="5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24" y="392655"/>
            <a:ext cx="9161946" cy="380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7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05" y="1222407"/>
            <a:ext cx="10392355" cy="51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390" y="339637"/>
            <a:ext cx="8250541" cy="5999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068" tIns="31534" rIns="63068" bIns="31534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0" dirty="0"/>
              <a:t>META 3.8: </a:t>
            </a:r>
            <a:r>
              <a:rPr lang="pt-PT" b="0" dirty="0"/>
              <a:t>Cobertura Universal de Saúde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338" y="1486990"/>
            <a:ext cx="3785094" cy="5151135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just">
              <a:spcBef>
                <a:spcPts val="1273"/>
              </a:spcBef>
              <a:buNone/>
            </a:pPr>
            <a:r>
              <a:rPr lang="pt-PT" sz="1600" dirty="0"/>
              <a:t>Todas as pessoas são capazes de usar os serviços de saúde necessários (promoção, prevenção, tratamento, cuidados de reabilitação e paliativos), de </a:t>
            </a:r>
            <a:r>
              <a:rPr lang="pt-PT" sz="1600" dirty="0">
                <a:solidFill>
                  <a:srgbClr val="FF0000"/>
                </a:solidFill>
              </a:rPr>
              <a:t>boa qualidade</a:t>
            </a:r>
            <a:r>
              <a:rPr lang="pt-PT" sz="1600" dirty="0"/>
              <a:t>, </a:t>
            </a:r>
            <a:r>
              <a:rPr lang="pt-PT" sz="1600" dirty="0">
                <a:solidFill>
                  <a:srgbClr val="FF0000"/>
                </a:solidFill>
              </a:rPr>
              <a:t>sem dificuldades financeiras</a:t>
            </a:r>
            <a:r>
              <a:rPr lang="pt-PT" sz="1600" dirty="0"/>
              <a:t> (Relatório Mundial de Saúde 2010, p.6)</a:t>
            </a:r>
          </a:p>
          <a:p>
            <a:pPr marL="0" indent="0">
              <a:spcBef>
                <a:spcPts val="1273"/>
              </a:spcBef>
              <a:buNone/>
            </a:pPr>
            <a:r>
              <a:rPr lang="en-US" sz="1600" b="1" dirty="0"/>
              <a:t>TRÊS ASPECTOS</a:t>
            </a:r>
          </a:p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pt-PT" sz="1600" dirty="0"/>
              <a:t>Aumentar o âmbito </a:t>
            </a:r>
            <a:r>
              <a:rPr lang="pt-P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serviços essenciais </a:t>
            </a:r>
            <a:r>
              <a:rPr lang="pt-PT" sz="1600" dirty="0"/>
              <a:t>disponíveis para a </a:t>
            </a:r>
            <a:r>
              <a:rPr lang="pt-PT" sz="1600" dirty="0" smtClean="0"/>
              <a:t>população</a:t>
            </a:r>
            <a:endParaRPr lang="pt-PT" sz="1600" dirty="0"/>
          </a:p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pt-PT" sz="1600" dirty="0"/>
              <a:t>Aumentar  a </a:t>
            </a:r>
            <a:r>
              <a:rPr lang="pt-P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 coberta </a:t>
            </a:r>
            <a:r>
              <a:rPr lang="pt-PT" sz="1600" dirty="0"/>
              <a:t>com pacotes de serviços </a:t>
            </a:r>
            <a:r>
              <a:rPr lang="pt-PT" sz="1600" dirty="0" smtClean="0"/>
              <a:t>essenciais</a:t>
            </a:r>
            <a:endParaRPr lang="pt-PT" sz="1600" dirty="0"/>
          </a:p>
          <a:p>
            <a:pPr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pt-PT" sz="1600" dirty="0"/>
              <a:t>Reduzir as </a:t>
            </a:r>
            <a:r>
              <a:rPr lang="pt-P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barreiras financeiras  </a:t>
            </a:r>
            <a:r>
              <a:rPr lang="pt-PT" sz="1600" dirty="0"/>
              <a:t>e proteger as pessoas do risco financeiro para acesso aos Serviços </a:t>
            </a:r>
            <a:r>
              <a:rPr lang="pt-PT" sz="1600" dirty="0" smtClean="0"/>
              <a:t>Essenciais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07" y="1538419"/>
            <a:ext cx="5176224" cy="49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6C016-F102-1D93-F1F3-5138C125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853" y="330226"/>
            <a:ext cx="10515600" cy="662290"/>
          </a:xfrm>
        </p:spPr>
        <p:txBody>
          <a:bodyPr>
            <a:normAutofit/>
          </a:bodyPr>
          <a:lstStyle/>
          <a:p>
            <a:r>
              <a:rPr lang="pt-PT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Quadro Conceptual CSP</a:t>
            </a:r>
            <a:endParaRPr lang="en-US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7970A2-1325-4104-6473-CDC4BE0B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81" y="1173998"/>
            <a:ext cx="5058684" cy="39623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3CB417-C183-D329-AD22-D7BB393AB3C6}"/>
              </a:ext>
            </a:extLst>
          </p:cNvPr>
          <p:cNvSpPr txBox="1"/>
          <p:nvPr/>
        </p:nvSpPr>
        <p:spPr>
          <a:xfrm>
            <a:off x="6142533" y="1655271"/>
            <a:ext cx="5780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noProof="0" dirty="0">
                <a:effectLst/>
                <a:latin typeface="+mn-lt"/>
              </a:rPr>
              <a:t>Provisão de serviços</a:t>
            </a:r>
            <a:r>
              <a:rPr lang="pt-PT" sz="2000" b="1" baseline="0" noProof="0" dirty="0">
                <a:effectLst/>
                <a:latin typeface="+mn-lt"/>
              </a:rPr>
              <a:t> </a:t>
            </a:r>
            <a:r>
              <a:rPr lang="pt-PT" sz="2000" b="1" noProof="0" dirty="0">
                <a:effectLst/>
                <a:latin typeface="+mn-lt"/>
              </a:rPr>
              <a:t>com foco na</a:t>
            </a:r>
            <a:r>
              <a:rPr lang="pt-PT" sz="2000" b="1" baseline="0" noProof="0" dirty="0">
                <a:effectLst/>
                <a:latin typeface="+mn-lt"/>
              </a:rPr>
              <a:t> NECESSIDADE </a:t>
            </a:r>
            <a:r>
              <a:rPr lang="pt-PT" sz="2000" baseline="0" noProof="0" dirty="0">
                <a:effectLst/>
                <a:latin typeface="+mn-lt"/>
              </a:rPr>
              <a:t>do individuo (Centrado na Pessoa)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Minion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Foco na </a:t>
            </a:r>
            <a:r>
              <a:rPr lang="pt-BR" sz="2000" b="1" dirty="0"/>
              <a:t>continuidade</a:t>
            </a:r>
            <a:r>
              <a:rPr lang="pt-BR" sz="2000" dirty="0"/>
              <a:t> dos cuidados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Foco na </a:t>
            </a:r>
            <a:r>
              <a:rPr lang="pt-BR" sz="2000" b="1" dirty="0"/>
              <a:t>equidade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Acesso</a:t>
            </a:r>
            <a:r>
              <a:rPr lang="en-US" sz="2000" dirty="0"/>
              <a:t> 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b="1" dirty="0" err="1"/>
              <a:t>qualidade</a:t>
            </a:r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Abordagem da </a:t>
            </a:r>
            <a:r>
              <a:rPr lang="pt-BR" sz="2000" b="1" dirty="0"/>
              <a:t>Provisão de Serviços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Resultados</a:t>
            </a:r>
            <a:r>
              <a:rPr lang="en-US" sz="2000" dirty="0"/>
              <a:t> </a:t>
            </a:r>
            <a:r>
              <a:rPr lang="en-US" sz="2000" dirty="0" err="1"/>
              <a:t>baseados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NECESSIDADE</a:t>
            </a:r>
          </a:p>
        </p:txBody>
      </p:sp>
    </p:spTree>
    <p:extLst>
      <p:ext uri="{BB962C8B-B14F-4D97-AF65-F5344CB8AC3E}">
        <p14:creationId xmlns:p14="http://schemas.microsoft.com/office/powerpoint/2010/main" val="338921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C9577-4160-4FB8-BFA0-D34588E0B34D}"/>
              </a:ext>
            </a:extLst>
          </p:cNvPr>
          <p:cNvSpPr txBox="1">
            <a:spLocks/>
          </p:cNvSpPr>
          <p:nvPr/>
        </p:nvSpPr>
        <p:spPr>
          <a:xfrm>
            <a:off x="2247609" y="101275"/>
            <a:ext cx="8261820" cy="519413"/>
          </a:xfrm>
          <a:prstGeom prst="rect">
            <a:avLst/>
          </a:prstGeom>
        </p:spPr>
        <p:txBody>
          <a:bodyPr/>
          <a:lstStyle>
            <a:lvl1pPr marL="390180" indent="-390180" algn="l" defTabSz="1042068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Calibri" panose="020F0502020204030204" pitchFamily="34" charset="0"/>
              <a:buChar char="●"/>
              <a:defRPr sz="290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918352" indent="-321980" algn="l" defTabSz="104206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Courier New" panose="02070309020205020404" pitchFamily="49" charset="0"/>
              <a:buChar char="o"/>
              <a:defRPr sz="2400">
                <a:solidFill>
                  <a:srgbClr val="000066"/>
                </a:solidFill>
                <a:latin typeface="Calibri" panose="020F0502020204030204" pitchFamily="34" charset="0"/>
                <a:cs typeface="+mn-cs"/>
              </a:defRPr>
            </a:lvl2pPr>
            <a:lvl3pPr marL="1432249" indent="-307703" algn="l" defTabSz="104206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Calibri" panose="020F0502020204030204" pitchFamily="34" charset="0"/>
              <a:buChar char="●"/>
              <a:defRPr sz="2400">
                <a:solidFill>
                  <a:srgbClr val="000066"/>
                </a:solidFill>
                <a:latin typeface="Calibri" panose="020F0502020204030204" pitchFamily="34" charset="0"/>
                <a:cs typeface="+mn-cs"/>
              </a:defRPr>
            </a:lvl3pPr>
            <a:lvl4pPr marL="1896975" indent="-258535" algn="l" defTabSz="104206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Calibri" panose="020F0502020204030204" pitchFamily="34" charset="0"/>
              <a:buChar char="─"/>
              <a:defRPr sz="2400">
                <a:solidFill>
                  <a:srgbClr val="000066"/>
                </a:solidFill>
                <a:latin typeface="Calibri" panose="020F0502020204030204" pitchFamily="34" charset="0"/>
                <a:cs typeface="+mn-cs"/>
              </a:defRPr>
            </a:lvl4pPr>
            <a:lvl5pPr marL="2266537" indent="-164954" algn="r" defTabSz="104206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5pPr>
            <a:lvl6pPr marL="2723335" indent="-164954" algn="r" defTabSz="104206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6pPr>
            <a:lvl7pPr marL="3180131" indent="-164954" algn="r" defTabSz="104206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7pPr>
            <a:lvl8pPr marL="3636928" indent="-164954" algn="r" defTabSz="104206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8pPr>
            <a:lvl9pPr marL="4093725" indent="-164954" algn="r" defTabSz="104206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kern="0" dirty="0">
                <a:solidFill>
                  <a:schemeClr val="tx1"/>
                </a:solidFill>
              </a:rPr>
              <a:t>QUADRO DE ACÇÕES PARA ATINGIR </a:t>
            </a:r>
            <a:r>
              <a:rPr lang="en-US" sz="3200" kern="0" dirty="0" smtClean="0">
                <a:solidFill>
                  <a:schemeClr val="tx1"/>
                </a:solidFill>
              </a:rPr>
              <a:t>UHC </a:t>
            </a:r>
            <a:r>
              <a:rPr lang="en-GB" sz="3200" kern="0" dirty="0" smtClean="0">
                <a:solidFill>
                  <a:schemeClr val="tx1"/>
                </a:solidFill>
              </a:rPr>
              <a:t>&amp; </a:t>
            </a:r>
            <a:r>
              <a:rPr lang="en-US" sz="3200" kern="0" dirty="0" smtClean="0">
                <a:solidFill>
                  <a:schemeClr val="tx1"/>
                </a:solidFill>
              </a:rPr>
              <a:t>ODS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6461" y="900439"/>
            <a:ext cx="8712968" cy="5850476"/>
            <a:chOff x="5393584" y="936194"/>
            <a:chExt cx="3687308" cy="59218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3182" r="2263" b="3790"/>
            <a:stretch/>
          </p:blipFill>
          <p:spPr>
            <a:xfrm>
              <a:off x="5868144" y="936194"/>
              <a:ext cx="3212748" cy="592180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93584" y="994591"/>
              <a:ext cx="288032" cy="56747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PT" dirty="0"/>
                <a:t>EFICIÊNCIA            EQUIDADE               EFICÁCIA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6917151" y="5427222"/>
            <a:ext cx="162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8212" y="4023066"/>
            <a:ext cx="162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28212" y="2996952"/>
            <a:ext cx="162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28212" y="1862826"/>
            <a:ext cx="162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16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6D7CD-9FEB-984E-43CF-810939B914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32900" y="6613526"/>
            <a:ext cx="2844800" cy="244475"/>
          </a:xfrm>
        </p:spPr>
        <p:txBody>
          <a:bodyPr wrap="square" anchor="t">
            <a:normAutofit fontScale="62500" lnSpcReduction="20000"/>
          </a:bodyPr>
          <a:lstStyle/>
          <a:p>
            <a:pPr>
              <a:spcAft>
                <a:spcPts val="600"/>
              </a:spcAft>
              <a:defRPr/>
            </a:pPr>
            <a:fld id="{957F582E-6CC3-2042-A1B7-40C46E5135A5}" type="slidenum">
              <a:rPr lang="en-US" altLang="en-US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A127F80-8382-8E57-A3AD-E6987CBAF5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00451" y="144087"/>
          <a:ext cx="8728363" cy="630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7CC041E-AF15-D7E4-C562-46612BB469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43" t="24512" r="26655" b="15420"/>
          <a:stretch/>
        </p:blipFill>
        <p:spPr>
          <a:xfrm>
            <a:off x="481059" y="1687369"/>
            <a:ext cx="4701310" cy="4119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1865FF8-4970-9450-9A88-D7B95C530358}"/>
              </a:ext>
            </a:extLst>
          </p:cNvPr>
          <p:cNvSpPr txBox="1"/>
          <p:nvPr/>
        </p:nvSpPr>
        <p:spPr>
          <a:xfrm>
            <a:off x="1645920" y="6445135"/>
            <a:ext cx="234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Fonte: IDS 2022 -2023 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0845222-E9E2-A84D-3070-B6A97F047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2963" y="81053"/>
            <a:ext cx="4779168" cy="107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Contexto: </a:t>
            </a:r>
            <a:r>
              <a:rPr lang="en-GB" sz="3200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Características</a:t>
            </a:r>
            <a:r>
              <a:rPr lang="en-GB" sz="3200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 da </a:t>
            </a:r>
            <a:r>
              <a:rPr lang="en-GB" sz="3200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população</a:t>
            </a:r>
            <a:r>
              <a:rPr lang="pt-PT" sz="3200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  </a:t>
            </a:r>
            <a:endParaRPr lang="en-US" sz="3200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8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DB8A9-49F3-AF2D-FB39-0366D3B1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370" y="365125"/>
            <a:ext cx="9024017" cy="732155"/>
          </a:xfrm>
        </p:spPr>
        <p:txBody>
          <a:bodyPr>
            <a:normAutofit/>
          </a:bodyPr>
          <a:lstStyle/>
          <a:p>
            <a:r>
              <a:rPr lang="en-GB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Contexto</a:t>
            </a:r>
            <a:r>
              <a:rPr lang="en-US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lang="en-GB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Quintil</a:t>
            </a:r>
            <a:r>
              <a:rPr lang="en-GB" b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 de </a:t>
            </a:r>
            <a:r>
              <a:rPr lang="en-GB" b="0" dirty="0" err="1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riqueza</a:t>
            </a:r>
            <a:endParaRPr lang="pt-PT" b="0" dirty="0">
              <a:solidFill>
                <a:srgbClr val="000000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5B65062-F202-B21B-0ED7-7AFD65E66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2838" y="1120776"/>
            <a:ext cx="5183188" cy="823912"/>
          </a:xfrm>
        </p:spPr>
        <p:txBody>
          <a:bodyPr/>
          <a:lstStyle/>
          <a:p>
            <a:r>
              <a:rPr lang="en-GB" sz="2000" dirty="0" err="1"/>
              <a:t>Distribuição</a:t>
            </a:r>
            <a:r>
              <a:rPr lang="en-GB" sz="2000" dirty="0"/>
              <a:t> da </a:t>
            </a:r>
            <a:r>
              <a:rPr lang="en-GB" sz="2000" dirty="0" err="1"/>
              <a:t>população</a:t>
            </a:r>
            <a:r>
              <a:rPr lang="en-GB" sz="2000" dirty="0"/>
              <a:t> </a:t>
            </a:r>
            <a:r>
              <a:rPr lang="en-GB" sz="2000" dirty="0" err="1"/>
              <a:t>por</a:t>
            </a:r>
            <a:r>
              <a:rPr lang="en-GB" sz="2000" dirty="0"/>
              <a:t> </a:t>
            </a:r>
            <a:r>
              <a:rPr lang="en-GB" sz="2000" dirty="0" err="1"/>
              <a:t>quintil</a:t>
            </a:r>
            <a:r>
              <a:rPr lang="en-GB" sz="2000" dirty="0"/>
              <a:t> de </a:t>
            </a:r>
            <a:r>
              <a:rPr lang="en-GB" sz="2000" dirty="0" err="1"/>
              <a:t>riqueza</a:t>
            </a:r>
            <a:r>
              <a:rPr lang="en-GB" sz="2000" dirty="0"/>
              <a:t>, </a:t>
            </a:r>
            <a:r>
              <a:rPr lang="en-GB" sz="2000" dirty="0" err="1"/>
              <a:t>por</a:t>
            </a:r>
            <a:r>
              <a:rPr lang="en-GB" sz="2000" dirty="0"/>
              <a:t> </a:t>
            </a:r>
            <a:r>
              <a:rPr lang="en-GB" sz="2000" dirty="0" err="1"/>
              <a:t>província</a:t>
            </a:r>
            <a:endParaRPr lang="pt-PT" sz="2000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57B220A-5978-AA7E-4354-CF372A70B9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B268F86-0493-994C-9F4D-E8E6A77FE8D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graphicFrame>
        <p:nvGraphicFramePr>
          <p:cNvPr id="13" name="Marcador de Posição de Conteúdo 9">
            <a:extLst>
              <a:ext uri="{FF2B5EF4-FFF2-40B4-BE49-F238E27FC236}">
                <a16:creationId xmlns:a16="http://schemas.microsoft.com/office/drawing/2014/main" id="{7FC9840D-C280-8D10-9D27-44F8C94818DA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92838" y="2174875"/>
          <a:ext cx="5389562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Marcador de Posição de Conteúdo 16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1243F1A2-52D4-42B9-74EA-01B0ADA8D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2123" t="40343" r="31345" b="19453"/>
          <a:stretch/>
        </p:blipFill>
        <p:spPr>
          <a:xfrm>
            <a:off x="693019" y="1327467"/>
            <a:ext cx="4774130" cy="4798696"/>
          </a:xfrm>
        </p:spPr>
      </p:pic>
    </p:spTree>
    <p:extLst>
      <p:ext uri="{BB962C8B-B14F-4D97-AF65-F5344CB8AC3E}">
        <p14:creationId xmlns:p14="http://schemas.microsoft.com/office/powerpoint/2010/main" val="146413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406" y="171449"/>
            <a:ext cx="8737600" cy="1200151"/>
          </a:xfrm>
        </p:spPr>
        <p:txBody>
          <a:bodyPr/>
          <a:lstStyle/>
          <a:p>
            <a:r>
              <a:rPr lang="pt-BR" b="0" dirty="0"/>
              <a:t>Desafio: Acelerar a redução das TMN e TM5 para o alcance das metas dos ODS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Gráfico 2">
            <a:extLst>
              <a:ext uri="{FF2B5EF4-FFF2-40B4-BE49-F238E27FC236}">
                <a16:creationId xmlns:a16="http://schemas.microsoft.com/office/drawing/2014/main" id="{8A2CA940-2792-7C98-F2A7-A7B99343EDA2}"/>
              </a:ext>
            </a:extLst>
          </p:cNvPr>
          <p:cNvGraphicFramePr>
            <a:graphicFrameLocks/>
          </p:cNvGraphicFramePr>
          <p:nvPr/>
        </p:nvGraphicFramePr>
        <p:xfrm>
          <a:off x="1161535" y="1692436"/>
          <a:ext cx="10169611" cy="4479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4">
            <a:extLst>
              <a:ext uri="{FF2B5EF4-FFF2-40B4-BE49-F238E27FC236}">
                <a16:creationId xmlns:a16="http://schemas.microsoft.com/office/drawing/2014/main" id="{17CABBE8-1AEC-8DD7-7774-BFE9AA52BF1F}"/>
              </a:ext>
            </a:extLst>
          </p:cNvPr>
          <p:cNvSpPr txBox="1"/>
          <p:nvPr/>
        </p:nvSpPr>
        <p:spPr>
          <a:xfrm>
            <a:off x="7671189" y="6161642"/>
            <a:ext cx="319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Instituto Nacional de Saúde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46846"/>
      </p:ext>
    </p:extLst>
  </p:cSld>
  <p:clrMapOvr>
    <a:masterClrMapping/>
  </p:clrMapOvr>
</p:sld>
</file>

<file path=ppt/theme/theme1.xml><?xml version="1.0" encoding="utf-8"?>
<a:theme xmlns:a="http://schemas.openxmlformats.org/drawingml/2006/main" name="MISAU_Theme_09_Abirl_2014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05c152-8fbc-4e64-889b-c6d730e7608e" xsi:nil="true"/>
    <lcf76f155ced4ddcb4097134ff3c332f xmlns="813684f0-4c86-4e63-ab2a-a3ba9515851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16049211DA714E81B56C3F66F99540" ma:contentTypeVersion="13" ma:contentTypeDescription="Create a new document." ma:contentTypeScope="" ma:versionID="f13ad0ac16e0832849034dc757d57a04">
  <xsd:schema xmlns:xsd="http://www.w3.org/2001/XMLSchema" xmlns:xs="http://www.w3.org/2001/XMLSchema" xmlns:p="http://schemas.microsoft.com/office/2006/metadata/properties" xmlns:ns2="813684f0-4c86-4e63-ab2a-a3ba95158518" xmlns:ns3="4805c152-8fbc-4e64-889b-c6d730e7608e" targetNamespace="http://schemas.microsoft.com/office/2006/metadata/properties" ma:root="true" ma:fieldsID="fd1d6a56d96a258c8fd7c3ffbe1d3ada" ns2:_="" ns3:_="">
    <xsd:import namespace="813684f0-4c86-4e63-ab2a-a3ba95158518"/>
    <xsd:import namespace="4805c152-8fbc-4e64-889b-c6d730e760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684f0-4c86-4e63-ab2a-a3ba95158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bc5697c-9d86-4020-9001-b7da574043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5c152-8fbc-4e64-889b-c6d730e76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aa0fe69-8e9e-41ef-acf8-aa62c066ef31}" ma:internalName="TaxCatchAll" ma:showField="CatchAllData" ma:web="4805c152-8fbc-4e64-889b-c6d730e760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EF99E5-635B-417C-9469-D918D55B5F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AB4870-6856-47B9-8307-EE1814108A6F}">
  <ds:schemaRefs>
    <ds:schemaRef ds:uri="http://purl.org/dc/elements/1.1/"/>
    <ds:schemaRef ds:uri="http://schemas.microsoft.com/office/2006/metadata/properties"/>
    <ds:schemaRef ds:uri="http://purl.org/dc/terms/"/>
    <ds:schemaRef ds:uri="813684f0-4c86-4e63-ab2a-a3ba95158518"/>
    <ds:schemaRef ds:uri="4805c152-8fbc-4e64-889b-c6d730e760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B34E9B-CB60-4951-A930-79674A6B66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3684f0-4c86-4e63-ab2a-a3ba95158518"/>
    <ds:schemaRef ds:uri="4805c152-8fbc-4e64-889b-c6d730e760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6357</TotalTime>
  <Words>1806</Words>
  <Application>Microsoft Office PowerPoint</Application>
  <PresentationFormat>Widescreen</PresentationFormat>
  <Paragraphs>246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Minion Pro</vt:lpstr>
      <vt:lpstr>Noto Sans Symbols</vt:lpstr>
      <vt:lpstr>Times New Roman</vt:lpstr>
      <vt:lpstr>Wingdings</vt:lpstr>
      <vt:lpstr>MISAU_Theme_09_Abirl_2014</vt:lpstr>
      <vt:lpstr>PowerPoint Presentation</vt:lpstr>
      <vt:lpstr>PowerPoint Presentation</vt:lpstr>
      <vt:lpstr>PowerPoint Presentation</vt:lpstr>
      <vt:lpstr>META 3.8: Cobertura Universal de Saúde</vt:lpstr>
      <vt:lpstr>Quadro Conceptual CSP</vt:lpstr>
      <vt:lpstr>PowerPoint Presentation</vt:lpstr>
      <vt:lpstr>Contexto: Características da população  </vt:lpstr>
      <vt:lpstr>Contexto: Quintil de riqueza</vt:lpstr>
      <vt:lpstr>Desafio: Acelerar a redução das TMN e TM5 para o alcance das metas dos ODS</vt:lpstr>
      <vt:lpstr>Desafio: Rácio da mortalidade materna observada nos últimos 5 anos (reduzir 44 mortes maternas anuais por 100,000 NV, para alcançar os ODS em 2030)</vt:lpstr>
      <vt:lpstr>Desafio: o maior peso da mortalidade precoce</vt:lpstr>
      <vt:lpstr>Transição epidemiológica: Mortalidade por DNT VS doenças infecciosas em Moçambique, 1990-2019</vt:lpstr>
      <vt:lpstr> Desafios para a prevenção e controlo das DNT em Moçambique </vt:lpstr>
      <vt:lpstr>Desafios para a prevenção e controlo de das DNT em Moçambique</vt:lpstr>
      <vt:lpstr>Mudanças climáticas</vt:lpstr>
      <vt:lpstr>Resolução n.º 13/2021 de 16 de Abril</vt:lpstr>
      <vt:lpstr>Vigência e Alinhamento com Políticas e Estratégias Nacionais e Globais</vt:lpstr>
      <vt:lpstr>Objectivos da ESCS</vt:lpstr>
      <vt:lpstr>Pacote Essencial de Cuidados de Saúde Comunitários</vt:lpstr>
      <vt:lpstr>PowerPoint Presentation</vt:lpstr>
      <vt:lpstr>PowerPoint Presentation</vt:lpstr>
      <vt:lpstr>Contribuição do upSCALE para a qualidade da oferta do PECS</vt:lpstr>
      <vt:lpstr> Desafios do SCS: Prestação de cuidados de saúde </vt:lpstr>
      <vt:lpstr>Resultados esperados e contribuição do Subsistema Comunitário de Saúde</vt:lpstr>
      <vt:lpstr>PowerPoint Presentation</vt:lpstr>
      <vt:lpstr>Muito 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Oportunidade de um doador do sector privado - Reunião inicial Parceria GC7 para reforçar os resultados da Saúde e Direitos sexuais e reprodutivos (SDSR)  através de plataformas comunitárias plementação do</dc:title>
  <dc:creator>kokr jee</dc:creator>
  <cp:lastModifiedBy>Eusébio Chaquisse</cp:lastModifiedBy>
  <cp:revision>76</cp:revision>
  <dcterms:created xsi:type="dcterms:W3CDTF">2024-10-14T07:54:45Z</dcterms:created>
  <dcterms:modified xsi:type="dcterms:W3CDTF">2024-11-21T11:42:31Z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0x0101006E16049211DA714E81B56C3F66F99540</vt:lpwstr>
  </property>
  <property fmtid="{D5CDD505-2E9C-101B-9397-08002B2CF9AE}" pid="3" name="MediaServiceImageTags">
    <vt:lpwstr/>
  </property>
</Properties>
</file>