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7.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theme/themeOverride8.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sldIdLst>
    <p:sldId id="256" r:id="rId2"/>
    <p:sldId id="2147375562" r:id="rId3"/>
    <p:sldId id="2147375551" r:id="rId4"/>
    <p:sldId id="260" r:id="rId5"/>
    <p:sldId id="2147375564" r:id="rId6"/>
    <p:sldId id="2147375556" r:id="rId7"/>
    <p:sldId id="2147375555" r:id="rId8"/>
    <p:sldId id="2147375557" r:id="rId9"/>
    <p:sldId id="2147375558" r:id="rId10"/>
    <p:sldId id="2147375548" r:id="rId11"/>
    <p:sldId id="1527" r:id="rId12"/>
    <p:sldId id="2147375559" r:id="rId13"/>
    <p:sldId id="2147375560" r:id="rId14"/>
    <p:sldId id="2147375554" r:id="rId15"/>
    <p:sldId id="2147375561" r:id="rId16"/>
    <p:sldId id="2147375545" r:id="rId17"/>
    <p:sldId id="258" r:id="rId18"/>
    <p:sldId id="2147375563" r:id="rId19"/>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71B583-3A6A-4AF5-B2F5-D1C4FF2EC18F}">
          <p14:sldIdLst>
            <p14:sldId id="256"/>
            <p14:sldId id="2147375562"/>
            <p14:sldId id="2147375551"/>
            <p14:sldId id="260"/>
            <p14:sldId id="2147375564"/>
          </p14:sldIdLst>
        </p14:section>
        <p14:section name="Untitled Section" id="{0953896B-A7B9-49DD-9553-96F202D340ED}">
          <p14:sldIdLst>
            <p14:sldId id="2147375556"/>
            <p14:sldId id="2147375555"/>
            <p14:sldId id="2147375557"/>
            <p14:sldId id="2147375558"/>
            <p14:sldId id="2147375548"/>
            <p14:sldId id="1527"/>
            <p14:sldId id="2147375559"/>
            <p14:sldId id="2147375560"/>
            <p14:sldId id="2147375554"/>
            <p14:sldId id="2147375561"/>
            <p14:sldId id="2147375545"/>
            <p14:sldId id="258"/>
            <p14:sldId id="21473755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196E0-D69B-4AAE-AB5F-BFB02C632F9E}" v="1" dt="2024-11-19T11:27:06.439"/>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2149" autoAdjust="0"/>
  </p:normalViewPr>
  <p:slideViewPr>
    <p:cSldViewPr snapToGrid="0" showGuides="1">
      <p:cViewPr>
        <p:scale>
          <a:sx n="75" d="100"/>
          <a:sy n="75" d="100"/>
        </p:scale>
        <p:origin x="43" y="-12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OAL, Eva Das Dores" userId="09bc0b75-7db2-435d-a13d-1f7ee8dabab5" providerId="ADAL" clId="{73A196E0-D69B-4AAE-AB5F-BFB02C632F9E}"/>
    <pc:docChg chg="custSel addSld delSld modSld modSection">
      <pc:chgData name="PASCOAL, Eva Das Dores" userId="09bc0b75-7db2-435d-a13d-1f7ee8dabab5" providerId="ADAL" clId="{73A196E0-D69B-4AAE-AB5F-BFB02C632F9E}" dt="2024-11-19T11:27:25.043" v="9" actId="14100"/>
      <pc:docMkLst>
        <pc:docMk/>
      </pc:docMkLst>
      <pc:sldChg chg="addSp delSp modSp mod setBg delDesignElem">
        <pc:chgData name="PASCOAL, Eva Das Dores" userId="09bc0b75-7db2-435d-a13d-1f7ee8dabab5" providerId="ADAL" clId="{73A196E0-D69B-4AAE-AB5F-BFB02C632F9E}" dt="2024-11-19T11:27:25.043" v="9" actId="14100"/>
        <pc:sldMkLst>
          <pc:docMk/>
          <pc:sldMk cId="2292385598" sldId="2147375563"/>
        </pc:sldMkLst>
        <pc:spChg chg="mod">
          <ac:chgData name="PASCOAL, Eva Das Dores" userId="09bc0b75-7db2-435d-a13d-1f7ee8dabab5" providerId="ADAL" clId="{73A196E0-D69B-4AAE-AB5F-BFB02C632F9E}" dt="2024-11-19T11:27:25.043" v="9" actId="14100"/>
          <ac:spMkLst>
            <pc:docMk/>
            <pc:sldMk cId="2292385598" sldId="2147375563"/>
            <ac:spMk id="7" creationId="{11A20F5F-D310-0A6C-A0E3-5019CC9BB3D5}"/>
          </ac:spMkLst>
        </pc:spChg>
        <pc:spChg chg="add del">
          <ac:chgData name="PASCOAL, Eva Das Dores" userId="09bc0b75-7db2-435d-a13d-1f7ee8dabab5" providerId="ADAL" clId="{73A196E0-D69B-4AAE-AB5F-BFB02C632F9E}" dt="2024-11-19T11:27:06.439" v="7"/>
          <ac:spMkLst>
            <pc:docMk/>
            <pc:sldMk cId="2292385598" sldId="2147375563"/>
            <ac:spMk id="14" creationId="{47942995-B07F-4636-9A06-C6A104B260A8}"/>
          </ac:spMkLst>
        </pc:spChg>
        <pc:spChg chg="add del">
          <ac:chgData name="PASCOAL, Eva Das Dores" userId="09bc0b75-7db2-435d-a13d-1f7ee8dabab5" providerId="ADAL" clId="{73A196E0-D69B-4AAE-AB5F-BFB02C632F9E}" dt="2024-11-19T11:27:06.439" v="7"/>
          <ac:spMkLst>
            <pc:docMk/>
            <pc:sldMk cId="2292385598" sldId="2147375563"/>
            <ac:spMk id="21" creationId="{B81933D1-5615-42C7-9C0B-4EB7105CCE2D}"/>
          </ac:spMkLst>
        </pc:spChg>
        <pc:spChg chg="add del">
          <ac:chgData name="PASCOAL, Eva Das Dores" userId="09bc0b75-7db2-435d-a13d-1f7ee8dabab5" providerId="ADAL" clId="{73A196E0-D69B-4AAE-AB5F-BFB02C632F9E}" dt="2024-11-19T11:27:06.439" v="7"/>
          <ac:spMkLst>
            <pc:docMk/>
            <pc:sldMk cId="2292385598" sldId="2147375563"/>
            <ac:spMk id="23" creationId="{19C9EAEA-39D0-4B0E-A0EB-51E7B26740B1}"/>
          </ac:spMkLst>
        </pc:spChg>
        <pc:grpChg chg="add del">
          <ac:chgData name="PASCOAL, Eva Das Dores" userId="09bc0b75-7db2-435d-a13d-1f7ee8dabab5" providerId="ADAL" clId="{73A196E0-D69B-4AAE-AB5F-BFB02C632F9E}" dt="2024-11-19T11:27:06.439" v="7"/>
          <ac:grpSpMkLst>
            <pc:docMk/>
            <pc:sldMk cId="2292385598" sldId="2147375563"/>
            <ac:grpSpMk id="16" creationId="{032D8612-31EB-44CF-A1D0-14FD4C705424}"/>
          </ac:grpSpMkLst>
        </pc:grpChg>
        <pc:picChg chg="add mod">
          <ac:chgData name="PASCOAL, Eva Das Dores" userId="09bc0b75-7db2-435d-a13d-1f7ee8dabab5" providerId="ADAL" clId="{73A196E0-D69B-4AAE-AB5F-BFB02C632F9E}" dt="2024-11-19T11:26:54.102" v="4" actId="962"/>
          <ac:picMkLst>
            <pc:docMk/>
            <pc:sldMk cId="2292385598" sldId="2147375563"/>
            <ac:picMk id="9" creationId="{E1A2B059-E791-C50F-DEA4-318A41E35FFF}"/>
          </ac:picMkLst>
        </pc:picChg>
      </pc:sldChg>
      <pc:sldChg chg="new del">
        <pc:chgData name="PASCOAL, Eva Das Dores" userId="09bc0b75-7db2-435d-a13d-1f7ee8dabab5" providerId="ADAL" clId="{73A196E0-D69B-4AAE-AB5F-BFB02C632F9E}" dt="2024-11-19T11:27:16.267" v="8" actId="2696"/>
        <pc:sldMkLst>
          <pc:docMk/>
          <pc:sldMk cId="1144242983" sldId="21473755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'Summary sheet'!$C$2</c:f>
              <c:strCache>
                <c:ptCount val="1"/>
                <c:pt idx="0">
                  <c:v>Geographical area</c:v>
                </c:pt>
              </c:strCache>
            </c:strRef>
          </c:tx>
          <c:spPr>
            <a:solidFill>
              <a:schemeClr val="accent2"/>
            </a:solidFill>
            <a:ln>
              <a:noFill/>
            </a:ln>
            <a:effectLst/>
          </c:spPr>
          <c:invertIfNegative val="0"/>
          <c:cat>
            <c:strRef>
              <c:f>'Summary sheet'!$A$3:$A$5</c:f>
              <c:strCache>
                <c:ptCount val="3"/>
                <c:pt idx="0">
                  <c:v>Multisectorality</c:v>
                </c:pt>
                <c:pt idx="1">
                  <c:v>Empowerment</c:v>
                </c:pt>
                <c:pt idx="2">
                  <c:v>Integration</c:v>
                </c:pt>
              </c:strCache>
            </c:strRef>
          </c:cat>
          <c:val>
            <c:numRef>
              <c:f>'Summary sheet'!$C$3:$C$5</c:f>
              <c:numCache>
                <c:formatCode>_(* #,##0.00_);_(* \(#,##0.00\);_(* "-"??_);_(@_)</c:formatCode>
                <c:ptCount val="3"/>
                <c:pt idx="0">
                  <c:v>4.5268517858134221</c:v>
                </c:pt>
                <c:pt idx="1">
                  <c:v>3.9691133762016273</c:v>
                </c:pt>
                <c:pt idx="2">
                  <c:v>4.3263302863554394</c:v>
                </c:pt>
              </c:numCache>
            </c:numRef>
          </c:val>
          <c:extLst>
            <c:ext xmlns:c16="http://schemas.microsoft.com/office/drawing/2014/chart" uri="{C3380CC4-5D6E-409C-BE32-E72D297353CC}">
              <c16:uniqueId val="{00000000-596D-4203-80B8-1544903325B2}"/>
            </c:ext>
          </c:extLst>
        </c:ser>
        <c:ser>
          <c:idx val="2"/>
          <c:order val="2"/>
          <c:tx>
            <c:strRef>
              <c:f>'Summary sheet'!$D$2</c:f>
              <c:strCache>
                <c:ptCount val="1"/>
                <c:pt idx="0">
                  <c:v>Services covered</c:v>
                </c:pt>
              </c:strCache>
            </c:strRef>
          </c:tx>
          <c:spPr>
            <a:solidFill>
              <a:schemeClr val="accent3"/>
            </a:solidFill>
            <a:ln>
              <a:noFill/>
            </a:ln>
            <a:effectLst/>
          </c:spPr>
          <c:invertIfNegative val="0"/>
          <c:cat>
            <c:strRef>
              <c:f>'Summary sheet'!$A$3:$A$5</c:f>
              <c:strCache>
                <c:ptCount val="3"/>
                <c:pt idx="0">
                  <c:v>Multisectorality</c:v>
                </c:pt>
                <c:pt idx="1">
                  <c:v>Empowerment</c:v>
                </c:pt>
                <c:pt idx="2">
                  <c:v>Integration</c:v>
                </c:pt>
              </c:strCache>
            </c:strRef>
          </c:cat>
          <c:val>
            <c:numRef>
              <c:f>'Summary sheet'!$D$3:$D$5</c:f>
              <c:numCache>
                <c:formatCode>_(* #,##0.00_);_(* \(#,##0.00\);_(* "-"??_);_(@_)</c:formatCode>
                <c:ptCount val="3"/>
                <c:pt idx="0">
                  <c:v>4.2759331467793453</c:v>
                </c:pt>
                <c:pt idx="1">
                  <c:v>3.8850021221318007</c:v>
                </c:pt>
                <c:pt idx="2">
                  <c:v>4.2049435777400319</c:v>
                </c:pt>
              </c:numCache>
            </c:numRef>
          </c:val>
          <c:extLst>
            <c:ext xmlns:c16="http://schemas.microsoft.com/office/drawing/2014/chart" uri="{C3380CC4-5D6E-409C-BE32-E72D297353CC}">
              <c16:uniqueId val="{00000001-596D-4203-80B8-1544903325B2}"/>
            </c:ext>
          </c:extLst>
        </c:ser>
        <c:ser>
          <c:idx val="3"/>
          <c:order val="3"/>
          <c:tx>
            <c:strRef>
              <c:f>'Summary sheet'!$E$2</c:f>
              <c:strCache>
                <c:ptCount val="1"/>
                <c:pt idx="0">
                  <c:v>Cohorts covered</c:v>
                </c:pt>
              </c:strCache>
            </c:strRef>
          </c:tx>
          <c:spPr>
            <a:solidFill>
              <a:schemeClr val="accent4"/>
            </a:solidFill>
            <a:ln>
              <a:noFill/>
            </a:ln>
            <a:effectLst/>
          </c:spPr>
          <c:invertIfNegative val="0"/>
          <c:cat>
            <c:strRef>
              <c:f>'Summary sheet'!$A$3:$A$5</c:f>
              <c:strCache>
                <c:ptCount val="3"/>
                <c:pt idx="0">
                  <c:v>Multisectorality</c:v>
                </c:pt>
                <c:pt idx="1">
                  <c:v>Empowerment</c:v>
                </c:pt>
                <c:pt idx="2">
                  <c:v>Integration</c:v>
                </c:pt>
              </c:strCache>
            </c:strRef>
          </c:cat>
          <c:val>
            <c:numRef>
              <c:f>'Summary sheet'!$E$3:$E$5</c:f>
              <c:numCache>
                <c:formatCode>_(* #,##0.00_);_(* \(#,##0.00\);_(* "-"??_);_(@_)</c:formatCode>
                <c:ptCount val="3"/>
                <c:pt idx="0">
                  <c:v>4.4227221584084413</c:v>
                </c:pt>
                <c:pt idx="1">
                  <c:v>3.8538584991234393</c:v>
                </c:pt>
                <c:pt idx="2">
                  <c:v>4.3497383749217819</c:v>
                </c:pt>
              </c:numCache>
            </c:numRef>
          </c:val>
          <c:extLst>
            <c:ext xmlns:c16="http://schemas.microsoft.com/office/drawing/2014/chart" uri="{C3380CC4-5D6E-409C-BE32-E72D297353CC}">
              <c16:uniqueId val="{00000002-596D-4203-80B8-1544903325B2}"/>
            </c:ext>
          </c:extLst>
        </c:ser>
        <c:ser>
          <c:idx val="4"/>
          <c:order val="4"/>
          <c:tx>
            <c:strRef>
              <c:f>'Summary sheet'!$F$2</c:f>
              <c:strCache>
                <c:ptCount val="1"/>
                <c:pt idx="0">
                  <c:v>Vulnerable popn covered</c:v>
                </c:pt>
              </c:strCache>
            </c:strRef>
          </c:tx>
          <c:spPr>
            <a:solidFill>
              <a:schemeClr val="accent5"/>
            </a:solidFill>
            <a:ln>
              <a:noFill/>
            </a:ln>
            <a:effectLst/>
          </c:spPr>
          <c:invertIfNegative val="0"/>
          <c:cat>
            <c:strRef>
              <c:f>'Summary sheet'!$A$3:$A$5</c:f>
              <c:strCache>
                <c:ptCount val="3"/>
                <c:pt idx="0">
                  <c:v>Multisectorality</c:v>
                </c:pt>
                <c:pt idx="1">
                  <c:v>Empowerment</c:v>
                </c:pt>
                <c:pt idx="2">
                  <c:v>Integration</c:v>
                </c:pt>
              </c:strCache>
            </c:strRef>
          </c:cat>
          <c:val>
            <c:numRef>
              <c:f>'Summary sheet'!$F$3:$F$5</c:f>
              <c:numCache>
                <c:formatCode>_(* #,##0.00_);_(* \(#,##0.00\);_(* "-"??_);_(@_)</c:formatCode>
                <c:ptCount val="3"/>
                <c:pt idx="0">
                  <c:v>4.2120879482222087</c:v>
                </c:pt>
                <c:pt idx="1">
                  <c:v>3.8536597637689081</c:v>
                </c:pt>
                <c:pt idx="2">
                  <c:v>4.1362494494060149</c:v>
                </c:pt>
              </c:numCache>
            </c:numRef>
          </c:val>
          <c:extLst>
            <c:ext xmlns:c16="http://schemas.microsoft.com/office/drawing/2014/chart" uri="{C3380CC4-5D6E-409C-BE32-E72D297353CC}">
              <c16:uniqueId val="{00000003-596D-4203-80B8-1544903325B2}"/>
            </c:ext>
          </c:extLst>
        </c:ser>
        <c:dLbls>
          <c:showLegendKey val="0"/>
          <c:showVal val="0"/>
          <c:showCatName val="0"/>
          <c:showSerName val="0"/>
          <c:showPercent val="0"/>
          <c:showBubbleSize val="0"/>
        </c:dLbls>
        <c:gapWidth val="219"/>
        <c:overlap val="-27"/>
        <c:axId val="1502283439"/>
        <c:axId val="1319912703"/>
      </c:barChart>
      <c:lineChart>
        <c:grouping val="stacked"/>
        <c:varyColors val="0"/>
        <c:ser>
          <c:idx val="0"/>
          <c:order val="0"/>
          <c:tx>
            <c:strRef>
              <c:f>'Summary sheet'!$B$2</c:f>
              <c:strCache>
                <c:ptCount val="1"/>
                <c:pt idx="0">
                  <c:v>Index</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sheet'!$A$3:$A$5</c:f>
              <c:strCache>
                <c:ptCount val="3"/>
                <c:pt idx="0">
                  <c:v>Multisectorality</c:v>
                </c:pt>
                <c:pt idx="1">
                  <c:v>Empowerment</c:v>
                </c:pt>
                <c:pt idx="2">
                  <c:v>Integration</c:v>
                </c:pt>
              </c:strCache>
            </c:strRef>
          </c:cat>
          <c:val>
            <c:numRef>
              <c:f>'Summary sheet'!$B$3:$B$5</c:f>
              <c:numCache>
                <c:formatCode>_(* #,##0.00_);_(* \(#,##0.00\);_(* "-"??_);_(@_)</c:formatCode>
                <c:ptCount val="3"/>
                <c:pt idx="0">
                  <c:v>4.3593987598058543</c:v>
                </c:pt>
                <c:pt idx="1">
                  <c:v>3.8904084403064441</c:v>
                </c:pt>
                <c:pt idx="2">
                  <c:v>4.254315422105817</c:v>
                </c:pt>
              </c:numCache>
            </c:numRef>
          </c:val>
          <c:smooth val="0"/>
          <c:extLst>
            <c:ext xmlns:c16="http://schemas.microsoft.com/office/drawing/2014/chart" uri="{C3380CC4-5D6E-409C-BE32-E72D297353CC}">
              <c16:uniqueId val="{00000004-596D-4203-80B8-1544903325B2}"/>
            </c:ext>
          </c:extLst>
        </c:ser>
        <c:dLbls>
          <c:showLegendKey val="0"/>
          <c:showVal val="0"/>
          <c:showCatName val="0"/>
          <c:showSerName val="0"/>
          <c:showPercent val="0"/>
          <c:showBubbleSize val="0"/>
        </c:dLbls>
        <c:marker val="1"/>
        <c:smooth val="0"/>
        <c:axId val="1502283439"/>
        <c:axId val="1319912703"/>
      </c:lineChart>
      <c:catAx>
        <c:axId val="1502283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9912703"/>
        <c:crosses val="autoZero"/>
        <c:auto val="1"/>
        <c:lblAlgn val="ctr"/>
        <c:lblOffset val="100"/>
        <c:noMultiLvlLbl val="0"/>
      </c:catAx>
      <c:valAx>
        <c:axId val="1319912703"/>
        <c:scaling>
          <c:orientation val="minMax"/>
          <c:max val="6"/>
          <c:min val="2"/>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2283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'Summary sheet'!$A$11</c:f>
              <c:strCache>
                <c:ptCount val="1"/>
                <c:pt idx="0">
                  <c:v>Intention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sheet'!$B$10:$F$10</c:f>
              <c:strCache>
                <c:ptCount val="5"/>
                <c:pt idx="0">
                  <c:v>Index</c:v>
                </c:pt>
                <c:pt idx="1">
                  <c:v>Political Commitment</c:v>
                </c:pt>
                <c:pt idx="2">
                  <c:v>Governance framework</c:v>
                </c:pt>
                <c:pt idx="3">
                  <c:v>Resource allocation</c:v>
                </c:pt>
                <c:pt idx="4">
                  <c:v>Community engagement</c:v>
                </c:pt>
              </c:strCache>
            </c:strRef>
          </c:cat>
          <c:val>
            <c:numRef>
              <c:f>'Summary sheet'!$B$11:$F$11</c:f>
              <c:numCache>
                <c:formatCode>_(* #,##0.00_);_(* \(#,##0.00\);_(* "-"??_);_(@_)</c:formatCode>
                <c:ptCount val="5"/>
                <c:pt idx="0">
                  <c:v>4.9608953828985136</c:v>
                </c:pt>
                <c:pt idx="1">
                  <c:v>5.2968503781656473</c:v>
                </c:pt>
                <c:pt idx="2">
                  <c:v>5.0849630312602869</c:v>
                </c:pt>
                <c:pt idx="3">
                  <c:v>4.4528530341435379</c:v>
                </c:pt>
                <c:pt idx="4">
                  <c:v>5.0089150880245823</c:v>
                </c:pt>
              </c:numCache>
            </c:numRef>
          </c:val>
          <c:extLst>
            <c:ext xmlns:c16="http://schemas.microsoft.com/office/drawing/2014/chart" uri="{C3380CC4-5D6E-409C-BE32-E72D297353CC}">
              <c16:uniqueId val="{00000000-9B19-4A70-8291-CF745E989A16}"/>
            </c:ext>
          </c:extLst>
        </c:ser>
        <c:ser>
          <c:idx val="1"/>
          <c:order val="1"/>
          <c:tx>
            <c:strRef>
              <c:f>'Summary sheet'!$A$12</c:f>
              <c:strCache>
                <c:ptCount val="1"/>
                <c:pt idx="0">
                  <c:v>Practice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sheet'!$B$10:$F$10</c:f>
              <c:strCache>
                <c:ptCount val="5"/>
                <c:pt idx="0">
                  <c:v>Index</c:v>
                </c:pt>
                <c:pt idx="1">
                  <c:v>Political Commitment</c:v>
                </c:pt>
                <c:pt idx="2">
                  <c:v>Governance framework</c:v>
                </c:pt>
                <c:pt idx="3">
                  <c:v>Resource allocation</c:v>
                </c:pt>
                <c:pt idx="4">
                  <c:v>Community engagement</c:v>
                </c:pt>
              </c:strCache>
            </c:strRef>
          </c:cat>
          <c:val>
            <c:numRef>
              <c:f>'Summary sheet'!$B$12:$F$12</c:f>
              <c:numCache>
                <c:formatCode>_(* #,##0.00_);_(* \(#,##0.00\);_(* "-"??_);_(@_)</c:formatCode>
                <c:ptCount val="5"/>
                <c:pt idx="0">
                  <c:v>4.0390931020689145</c:v>
                </c:pt>
                <c:pt idx="1">
                  <c:v>4.2691985913837813</c:v>
                </c:pt>
                <c:pt idx="2">
                  <c:v>4.1861305764848833</c:v>
                </c:pt>
                <c:pt idx="3">
                  <c:v>3.4794212250433665</c:v>
                </c:pt>
                <c:pt idx="4">
                  <c:v>4.2216220153636232</c:v>
                </c:pt>
              </c:numCache>
            </c:numRef>
          </c:val>
          <c:extLst>
            <c:ext xmlns:c16="http://schemas.microsoft.com/office/drawing/2014/chart" uri="{C3380CC4-5D6E-409C-BE32-E72D297353CC}">
              <c16:uniqueId val="{00000001-9B19-4A70-8291-CF745E989A16}"/>
            </c:ext>
          </c:extLst>
        </c:ser>
        <c:dLbls>
          <c:showLegendKey val="0"/>
          <c:showVal val="0"/>
          <c:showCatName val="0"/>
          <c:showSerName val="0"/>
          <c:showPercent val="0"/>
          <c:showBubbleSize val="0"/>
        </c:dLbls>
        <c:gapWidth val="219"/>
        <c:overlap val="-27"/>
        <c:axId val="608811183"/>
        <c:axId val="1558592111"/>
      </c:barChart>
      <c:catAx>
        <c:axId val="60881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558592111"/>
        <c:crosses val="autoZero"/>
        <c:auto val="1"/>
        <c:lblAlgn val="ctr"/>
        <c:lblOffset val="100"/>
        <c:noMultiLvlLbl val="0"/>
      </c:catAx>
      <c:valAx>
        <c:axId val="1558592111"/>
        <c:scaling>
          <c:orientation val="minMax"/>
          <c:max val="6"/>
          <c:min val="2"/>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8811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'Summary sheet'!$A$15</c:f>
              <c:strCache>
                <c:ptCount val="1"/>
                <c:pt idx="0">
                  <c:v>Intention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sheet'!$B$14:$L$14</c:f>
              <c:strCache>
                <c:ptCount val="11"/>
                <c:pt idx="0">
                  <c:v>Index</c:v>
                </c:pt>
                <c:pt idx="1">
                  <c:v>Models of care</c:v>
                </c:pt>
                <c:pt idx="2">
                  <c:v>PHC workforce</c:v>
                </c:pt>
                <c:pt idx="3">
                  <c:v>Physical infrastructure</c:v>
                </c:pt>
                <c:pt idx="4">
                  <c:v>Medicines</c:v>
                </c:pt>
                <c:pt idx="5">
                  <c:v>Private sector</c:v>
                </c:pt>
                <c:pt idx="6">
                  <c:v>Purchasing and payment</c:v>
                </c:pt>
                <c:pt idx="7">
                  <c:v>Digital technologies</c:v>
                </c:pt>
                <c:pt idx="8">
                  <c:v>Quality of Care</c:v>
                </c:pt>
                <c:pt idx="9">
                  <c:v>Research</c:v>
                </c:pt>
                <c:pt idx="10">
                  <c:v>Monitoring &amp; evaluation</c:v>
                </c:pt>
              </c:strCache>
            </c:strRef>
          </c:cat>
          <c:val>
            <c:numRef>
              <c:f>'Summary sheet'!$B$15:$L$15</c:f>
              <c:numCache>
                <c:formatCode>_(* #,##0.00_);_(* \(#,##0.00\);_(* "-"??_);_(@_)</c:formatCode>
                <c:ptCount val="11"/>
                <c:pt idx="0">
                  <c:v>4.4315882525786776</c:v>
                </c:pt>
                <c:pt idx="1">
                  <c:v>5.3201048415884866</c:v>
                </c:pt>
                <c:pt idx="2">
                  <c:v>4.3882484382806624</c:v>
                </c:pt>
                <c:pt idx="3">
                  <c:v>4.5609912469969949</c:v>
                </c:pt>
                <c:pt idx="4">
                  <c:v>4.6240541069051879</c:v>
                </c:pt>
                <c:pt idx="5">
                  <c:v>4.0042735055897651</c:v>
                </c:pt>
                <c:pt idx="6">
                  <c:v>4.2093014729964295</c:v>
                </c:pt>
                <c:pt idx="7">
                  <c:v>4.2595359099314622</c:v>
                </c:pt>
                <c:pt idx="8">
                  <c:v>4.8700436477079077</c:v>
                </c:pt>
                <c:pt idx="9">
                  <c:v>3.6673988984153558</c:v>
                </c:pt>
                <c:pt idx="10">
                  <c:v>4.6271483985914958</c:v>
                </c:pt>
              </c:numCache>
            </c:numRef>
          </c:val>
          <c:extLst>
            <c:ext xmlns:c16="http://schemas.microsoft.com/office/drawing/2014/chart" uri="{C3380CC4-5D6E-409C-BE32-E72D297353CC}">
              <c16:uniqueId val="{00000000-EB48-434D-90BC-79C2484105D2}"/>
            </c:ext>
          </c:extLst>
        </c:ser>
        <c:ser>
          <c:idx val="1"/>
          <c:order val="1"/>
          <c:tx>
            <c:strRef>
              <c:f>'Summary sheet'!$A$16</c:f>
              <c:strCache>
                <c:ptCount val="1"/>
                <c:pt idx="0">
                  <c:v>Practice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sheet'!$B$14:$L$14</c:f>
              <c:strCache>
                <c:ptCount val="11"/>
                <c:pt idx="0">
                  <c:v>Index</c:v>
                </c:pt>
                <c:pt idx="1">
                  <c:v>Models of care</c:v>
                </c:pt>
                <c:pt idx="2">
                  <c:v>PHC workforce</c:v>
                </c:pt>
                <c:pt idx="3">
                  <c:v>Physical infrastructure</c:v>
                </c:pt>
                <c:pt idx="4">
                  <c:v>Medicines</c:v>
                </c:pt>
                <c:pt idx="5">
                  <c:v>Private sector</c:v>
                </c:pt>
                <c:pt idx="6">
                  <c:v>Purchasing and payment</c:v>
                </c:pt>
                <c:pt idx="7">
                  <c:v>Digital technologies</c:v>
                </c:pt>
                <c:pt idx="8">
                  <c:v>Quality of Care</c:v>
                </c:pt>
                <c:pt idx="9">
                  <c:v>Research</c:v>
                </c:pt>
                <c:pt idx="10">
                  <c:v>Monitoring &amp; evaluation</c:v>
                </c:pt>
              </c:strCache>
            </c:strRef>
          </c:cat>
          <c:val>
            <c:numRef>
              <c:f>'Summary sheet'!$B$16:$L$16</c:f>
              <c:numCache>
                <c:formatCode>_(* #,##0.00_);_(* \(#,##0.00\);_(* "-"??_);_(@_)</c:formatCode>
                <c:ptCount val="11"/>
                <c:pt idx="0">
                  <c:v>3.5161985158799629</c:v>
                </c:pt>
                <c:pt idx="1">
                  <c:v>4.5500932598471096</c:v>
                </c:pt>
                <c:pt idx="2">
                  <c:v>3.2348661371349521</c:v>
                </c:pt>
                <c:pt idx="3">
                  <c:v>3.6909552874579443</c:v>
                </c:pt>
                <c:pt idx="4">
                  <c:v>3.6352148126857893</c:v>
                </c:pt>
                <c:pt idx="5">
                  <c:v>3.2689703986256475</c:v>
                </c:pt>
                <c:pt idx="6">
                  <c:v>3.3482246467554182</c:v>
                </c:pt>
                <c:pt idx="7">
                  <c:v>3.1222553461475595</c:v>
                </c:pt>
                <c:pt idx="8">
                  <c:v>3.8227494859913129</c:v>
                </c:pt>
                <c:pt idx="9">
                  <c:v>2.9845446550325274</c:v>
                </c:pt>
                <c:pt idx="10">
                  <c:v>3.7518068573504126</c:v>
                </c:pt>
              </c:numCache>
            </c:numRef>
          </c:val>
          <c:extLst>
            <c:ext xmlns:c16="http://schemas.microsoft.com/office/drawing/2014/chart" uri="{C3380CC4-5D6E-409C-BE32-E72D297353CC}">
              <c16:uniqueId val="{00000001-EB48-434D-90BC-79C2484105D2}"/>
            </c:ext>
          </c:extLst>
        </c:ser>
        <c:dLbls>
          <c:showLegendKey val="0"/>
          <c:showVal val="0"/>
          <c:showCatName val="0"/>
          <c:showSerName val="0"/>
          <c:showPercent val="0"/>
          <c:showBubbleSize val="0"/>
        </c:dLbls>
        <c:gapWidth val="219"/>
        <c:overlap val="-27"/>
        <c:axId val="2112983024"/>
        <c:axId val="2112985936"/>
      </c:barChart>
      <c:catAx>
        <c:axId val="211298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112985936"/>
        <c:crosses val="autoZero"/>
        <c:auto val="1"/>
        <c:lblAlgn val="ctr"/>
        <c:lblOffset val="100"/>
        <c:noMultiLvlLbl val="0"/>
      </c:catAx>
      <c:valAx>
        <c:axId val="2112985936"/>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298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9A27-48BD-ABA9-1990C4E791FD}"/>
              </c:ext>
            </c:extLst>
          </c:dPt>
          <c:dPt>
            <c:idx val="1"/>
            <c:invertIfNegative val="0"/>
            <c:bubble3D val="0"/>
            <c:spPr>
              <a:solidFill>
                <a:srgbClr val="00B050"/>
              </a:solidFill>
              <a:ln>
                <a:noFill/>
              </a:ln>
              <a:effectLst/>
            </c:spPr>
            <c:extLst>
              <c:ext xmlns:c16="http://schemas.microsoft.com/office/drawing/2014/chart" uri="{C3380CC4-5D6E-409C-BE32-E72D297353CC}">
                <c16:uniqueId val="{00000000-9A27-48BD-ABA9-1990C4E791FD}"/>
              </c:ext>
            </c:extLst>
          </c:dPt>
          <c:dPt>
            <c:idx val="6"/>
            <c:invertIfNegative val="0"/>
            <c:bubble3D val="0"/>
            <c:spPr>
              <a:solidFill>
                <a:srgbClr val="A02B93">
                  <a:lumMod val="60000"/>
                  <a:lumOff val="40000"/>
                </a:srgbClr>
              </a:solidFill>
              <a:ln>
                <a:noFill/>
              </a:ln>
              <a:effectLst/>
            </c:spPr>
            <c:extLst>
              <c:ext xmlns:c16="http://schemas.microsoft.com/office/drawing/2014/chart" uri="{C3380CC4-5D6E-409C-BE32-E72D297353CC}">
                <c16:uniqueId val="{00000001-9A27-48BD-ABA9-1990C4E791FD}"/>
              </c:ext>
            </c:extLst>
          </c:dPt>
          <c:dPt>
            <c:idx val="14"/>
            <c:invertIfNegative val="0"/>
            <c:bubble3D val="0"/>
            <c:spPr>
              <a:solidFill>
                <a:srgbClr val="FFC000"/>
              </a:solidFill>
              <a:ln>
                <a:noFill/>
              </a:ln>
              <a:effectLst/>
            </c:spPr>
            <c:extLst>
              <c:ext xmlns:c16="http://schemas.microsoft.com/office/drawing/2014/chart" uri="{C3380CC4-5D6E-409C-BE32-E72D297353CC}">
                <c16:uniqueId val="{00000002-9A27-48BD-ABA9-1990C4E791FD}"/>
              </c:ext>
            </c:extLst>
          </c:dPt>
          <c:dPt>
            <c:idx val="22"/>
            <c:invertIfNegative val="0"/>
            <c:bubble3D val="0"/>
            <c:spPr>
              <a:solidFill>
                <a:srgbClr val="00B0F0"/>
              </a:solidFill>
              <a:ln>
                <a:noFill/>
              </a:ln>
              <a:effectLst/>
            </c:spPr>
            <c:extLst>
              <c:ext xmlns:c16="http://schemas.microsoft.com/office/drawing/2014/chart" uri="{C3380CC4-5D6E-409C-BE32-E72D297353CC}">
                <c16:uniqueId val="{00000003-9A27-48BD-ABA9-1990C4E791FD}"/>
              </c:ext>
            </c:extLst>
          </c:dPt>
          <c:dPt>
            <c:idx val="31"/>
            <c:invertIfNegative val="0"/>
            <c:bubble3D val="0"/>
            <c:spPr>
              <a:solidFill>
                <a:srgbClr val="FF0066"/>
              </a:solidFill>
              <a:ln>
                <a:noFill/>
              </a:ln>
              <a:effectLst/>
            </c:spPr>
            <c:extLst>
              <c:ext xmlns:c16="http://schemas.microsoft.com/office/drawing/2014/chart" uri="{C3380CC4-5D6E-409C-BE32-E72D297353CC}">
                <c16:uniqueId val="{00000005-9A27-48BD-ABA9-1990C4E791FD}"/>
              </c:ext>
            </c:extLst>
          </c:dPt>
          <c:cat>
            <c:strRef>
              <c:f>'Summary sheet'!$A$22:$A$68</c:f>
              <c:strCache>
                <c:ptCount val="47"/>
                <c:pt idx="0">
                  <c:v>Sao_Tome_And_Principe</c:v>
                </c:pt>
                <c:pt idx="1">
                  <c:v>Guinea_Bissau</c:v>
                </c:pt>
                <c:pt idx="2">
                  <c:v>Cameroon</c:v>
                </c:pt>
                <c:pt idx="3">
                  <c:v>Congo Democratic Republic </c:v>
                </c:pt>
                <c:pt idx="4">
                  <c:v>Madagascar</c:v>
                </c:pt>
                <c:pt idx="5">
                  <c:v>Guinea</c:v>
                </c:pt>
                <c:pt idx="6">
                  <c:v>Mozambique</c:v>
                </c:pt>
                <c:pt idx="7">
                  <c:v>Nigeria</c:v>
                </c:pt>
                <c:pt idx="8">
                  <c:v>Gabon</c:v>
                </c:pt>
                <c:pt idx="9">
                  <c:v>Lesotho</c:v>
                </c:pt>
                <c:pt idx="10">
                  <c:v>Liberia</c:v>
                </c:pt>
                <c:pt idx="11">
                  <c:v>Mali</c:v>
                </c:pt>
                <c:pt idx="12">
                  <c:v>Central_African_Republic</c:v>
                </c:pt>
                <c:pt idx="13">
                  <c:v>South_Sudan</c:v>
                </c:pt>
                <c:pt idx="14">
                  <c:v>Algeria</c:v>
                </c:pt>
                <c:pt idx="15">
                  <c:v>Kenya</c:v>
                </c:pt>
                <c:pt idx="16">
                  <c:v>Seychelles</c:v>
                </c:pt>
                <c:pt idx="17">
                  <c:v>Eritrea</c:v>
                </c:pt>
                <c:pt idx="18">
                  <c:v>Botswana</c:v>
                </c:pt>
                <c:pt idx="19">
                  <c:v>Angola</c:v>
                </c:pt>
                <c:pt idx="20">
                  <c:v>Comoros</c:v>
                </c:pt>
                <c:pt idx="21">
                  <c:v>Gambia</c:v>
                </c:pt>
                <c:pt idx="22">
                  <c:v>Equatorial_Guinea</c:v>
                </c:pt>
                <c:pt idx="23">
                  <c:v>Burkina Faso</c:v>
                </c:pt>
                <c:pt idx="24">
                  <c:v>Burundi</c:v>
                </c:pt>
                <c:pt idx="25">
                  <c:v>Ghana</c:v>
                </c:pt>
                <c:pt idx="26">
                  <c:v>Namibia</c:v>
                </c:pt>
                <c:pt idx="27">
                  <c:v>Niger</c:v>
                </c:pt>
                <c:pt idx="28">
                  <c:v>Mauritania</c:v>
                </c:pt>
                <c:pt idx="29">
                  <c:v>Ethiopia</c:v>
                </c:pt>
                <c:pt idx="30">
                  <c:v>Malawi</c:v>
                </c:pt>
                <c:pt idx="31">
                  <c:v>Cote_D_Ivoire</c:v>
                </c:pt>
                <c:pt idx="32">
                  <c:v>Senegal</c:v>
                </c:pt>
                <c:pt idx="33">
                  <c:v>Uganda</c:v>
                </c:pt>
                <c:pt idx="34">
                  <c:v>Chad</c:v>
                </c:pt>
                <c:pt idx="35">
                  <c:v>Cabo_Verde</c:v>
                </c:pt>
                <c:pt idx="36">
                  <c:v>Eswatini</c:v>
                </c:pt>
                <c:pt idx="37">
                  <c:v>Zambia</c:v>
                </c:pt>
                <c:pt idx="38">
                  <c:v>Mauritius</c:v>
                </c:pt>
                <c:pt idx="39">
                  <c:v>Zimbabwe</c:v>
                </c:pt>
                <c:pt idx="40">
                  <c:v>Togo</c:v>
                </c:pt>
                <c:pt idx="41">
                  <c:v>Rwanda</c:v>
                </c:pt>
                <c:pt idx="42">
                  <c:v>Sierra_Leone</c:v>
                </c:pt>
                <c:pt idx="43">
                  <c:v>Tanzania</c:v>
                </c:pt>
                <c:pt idx="44">
                  <c:v>Benin</c:v>
                </c:pt>
                <c:pt idx="45">
                  <c:v>South_Africa</c:v>
                </c:pt>
                <c:pt idx="46">
                  <c:v>Congo Republic</c:v>
                </c:pt>
              </c:strCache>
            </c:strRef>
          </c:cat>
          <c:val>
            <c:numRef>
              <c:f>'Summary sheet'!$B$22:$B$68</c:f>
              <c:numCache>
                <c:formatCode>_(* #,##0.00_);_(* \(#,##0.00\);_(* "-"??_);_(@_)</c:formatCode>
                <c:ptCount val="47"/>
                <c:pt idx="0">
                  <c:v>1.7320508075688772</c:v>
                </c:pt>
                <c:pt idx="1">
                  <c:v>2.5581619300773895</c:v>
                </c:pt>
                <c:pt idx="2">
                  <c:v>3.0829705140107855</c:v>
                </c:pt>
                <c:pt idx="3">
                  <c:v>3.1473451902649443</c:v>
                </c:pt>
                <c:pt idx="4">
                  <c:v>3.1473451902649443</c:v>
                </c:pt>
                <c:pt idx="5">
                  <c:v>3.3019272488946267</c:v>
                </c:pt>
                <c:pt idx="6">
                  <c:v>3.3019272488946267</c:v>
                </c:pt>
                <c:pt idx="7">
                  <c:v>3.4302669012383742</c:v>
                </c:pt>
                <c:pt idx="8">
                  <c:v>3.5760745581373663</c:v>
                </c:pt>
                <c:pt idx="9">
                  <c:v>3.6342411856642793</c:v>
                </c:pt>
                <c:pt idx="10">
                  <c:v>3.6342411856642793</c:v>
                </c:pt>
                <c:pt idx="11">
                  <c:v>3.6825941018287085</c:v>
                </c:pt>
                <c:pt idx="12">
                  <c:v>3.7478318849222578</c:v>
                </c:pt>
                <c:pt idx="13">
                  <c:v>3.7922865137037944</c:v>
                </c:pt>
                <c:pt idx="14">
                  <c:v>4</c:v>
                </c:pt>
                <c:pt idx="15">
                  <c:v>4</c:v>
                </c:pt>
                <c:pt idx="16">
                  <c:v>4.0098547823235933</c:v>
                </c:pt>
                <c:pt idx="17">
                  <c:v>4.0632051688873814</c:v>
                </c:pt>
                <c:pt idx="18">
                  <c:v>4.1515632622248537</c:v>
                </c:pt>
                <c:pt idx="19">
                  <c:v>4.2067990542690161</c:v>
                </c:pt>
                <c:pt idx="20">
                  <c:v>4.2067990542690161</c:v>
                </c:pt>
                <c:pt idx="21">
                  <c:v>4.2294850537622564</c:v>
                </c:pt>
                <c:pt idx="22">
                  <c:v>4.2756268016913017</c:v>
                </c:pt>
                <c:pt idx="23">
                  <c:v>4.2857575810314925</c:v>
                </c:pt>
                <c:pt idx="24">
                  <c:v>4.2857575810314925</c:v>
                </c:pt>
                <c:pt idx="25">
                  <c:v>4.3194851225140987</c:v>
                </c:pt>
                <c:pt idx="26">
                  <c:v>4.3748358887250491</c:v>
                </c:pt>
                <c:pt idx="27">
                  <c:v>4.3748358887250491</c:v>
                </c:pt>
                <c:pt idx="28">
                  <c:v>4.433042282344462</c:v>
                </c:pt>
                <c:pt idx="29">
                  <c:v>4.4721359549995796</c:v>
                </c:pt>
                <c:pt idx="30">
                  <c:v>4.5655174203620712</c:v>
                </c:pt>
                <c:pt idx="31">
                  <c:v>4.6415888336127793</c:v>
                </c:pt>
                <c:pt idx="32">
                  <c:v>4.6415888336127793</c:v>
                </c:pt>
                <c:pt idx="33">
                  <c:v>4.6806946386414321</c:v>
                </c:pt>
                <c:pt idx="34">
                  <c:v>4.6966446938782562</c:v>
                </c:pt>
                <c:pt idx="35">
                  <c:v>4.801102061332891</c:v>
                </c:pt>
                <c:pt idx="36">
                  <c:v>5</c:v>
                </c:pt>
                <c:pt idx="37">
                  <c:v>5.0421254514676761</c:v>
                </c:pt>
                <c:pt idx="38">
                  <c:v>5.1193177223228652</c:v>
                </c:pt>
                <c:pt idx="39">
                  <c:v>5.2331756969605276</c:v>
                </c:pt>
                <c:pt idx="40">
                  <c:v>5.2772656747293549</c:v>
                </c:pt>
                <c:pt idx="41">
                  <c:v>5.3132928459130557</c:v>
                </c:pt>
                <c:pt idx="42">
                  <c:v>5.6462161732861711</c:v>
                </c:pt>
                <c:pt idx="43">
                  <c:v>5.909528251565332</c:v>
                </c:pt>
                <c:pt idx="44">
                  <c:v>6</c:v>
                </c:pt>
                <c:pt idx="45">
                  <c:v>6</c:v>
                </c:pt>
              </c:numCache>
            </c:numRef>
          </c:val>
          <c:extLst>
            <c:ext xmlns:c16="http://schemas.microsoft.com/office/drawing/2014/chart" uri="{C3380CC4-5D6E-409C-BE32-E72D297353CC}">
              <c16:uniqueId val="{00000000-2FAC-47B1-83C3-9C6F8F164291}"/>
            </c:ext>
          </c:extLst>
        </c:ser>
        <c:dLbls>
          <c:showLegendKey val="0"/>
          <c:showVal val="0"/>
          <c:showCatName val="0"/>
          <c:showSerName val="0"/>
          <c:showPercent val="0"/>
          <c:showBubbleSize val="0"/>
        </c:dLbls>
        <c:gapWidth val="182"/>
        <c:axId val="1699378207"/>
        <c:axId val="1086984879"/>
      </c:barChart>
      <c:catAx>
        <c:axId val="1699378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086984879"/>
        <c:crosses val="autoZero"/>
        <c:auto val="1"/>
        <c:lblAlgn val="ctr"/>
        <c:lblOffset val="100"/>
        <c:noMultiLvlLbl val="0"/>
      </c:catAx>
      <c:valAx>
        <c:axId val="1086984879"/>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93782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32460-156F-4139-8405-B8107BFEC91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1FC181CA-060C-4C59-941B-33DB61C4D5ED}">
      <dgm:prSet custT="1"/>
      <dgm:spPr/>
      <dgm:t>
        <a:bodyPr/>
        <a:lstStyle/>
        <a:p>
          <a:r>
            <a:rPr lang="pt-BR" sz="1600" dirty="0"/>
            <a:t>Reafirmar o seu compromisso com a expansão gradual da rede de serviços do primeiro nível de atenção, tendo em conta os critérios geográficos, demográficos e de equidade, incluindo recursos humanos e equipamento essencial, de forma a facilitar o acesso e utilização de serviços preventivos e curativos dos indivíduos, das famílias e das comunidades</a:t>
          </a:r>
          <a:endParaRPr lang="en-US" sz="1600" dirty="0"/>
        </a:p>
      </dgm:t>
    </dgm:pt>
    <dgm:pt modelId="{17BECC12-976F-4719-BD29-2639D04AA3BD}" type="parTrans" cxnId="{A749A071-B209-4117-8D33-F0E72A3C8FB2}">
      <dgm:prSet/>
      <dgm:spPr/>
      <dgm:t>
        <a:bodyPr/>
        <a:lstStyle/>
        <a:p>
          <a:endParaRPr lang="en-US"/>
        </a:p>
      </dgm:t>
    </dgm:pt>
    <dgm:pt modelId="{0D6F1BE1-87A6-4024-83C8-E8F228D056DB}" type="sibTrans" cxnId="{A749A071-B209-4117-8D33-F0E72A3C8FB2}">
      <dgm:prSet/>
      <dgm:spPr/>
      <dgm:t>
        <a:bodyPr/>
        <a:lstStyle/>
        <a:p>
          <a:endParaRPr lang="en-US"/>
        </a:p>
      </dgm:t>
    </dgm:pt>
    <dgm:pt modelId="{17EBD89C-6402-454D-BC47-EED904412DC6}">
      <dgm:prSet custT="1"/>
      <dgm:spPr/>
      <dgm:t>
        <a:bodyPr/>
        <a:lstStyle/>
        <a:p>
          <a:r>
            <a:rPr lang="pt-BR" sz="1600" dirty="0"/>
            <a:t>Enfatizar a vontade política de continuar a aumentar de forma sustentável o financiamento para a função saúde de forma equitativa nos três níveis do Serviço Nacional de Saúde, com foco nos Cuidados de Saúde Primários</a:t>
          </a:r>
          <a:endParaRPr lang="en-US" sz="1600" dirty="0"/>
        </a:p>
      </dgm:t>
    </dgm:pt>
    <dgm:pt modelId="{8D278654-DC18-475B-87EB-9175611C4D61}" type="parTrans" cxnId="{B1DA126A-0AB5-4951-8656-9DCD726D9DAB}">
      <dgm:prSet/>
      <dgm:spPr/>
      <dgm:t>
        <a:bodyPr/>
        <a:lstStyle/>
        <a:p>
          <a:endParaRPr lang="en-US"/>
        </a:p>
      </dgm:t>
    </dgm:pt>
    <dgm:pt modelId="{7180E7C9-C391-4B58-AEDF-7AA3512D006A}" type="sibTrans" cxnId="{B1DA126A-0AB5-4951-8656-9DCD726D9DAB}">
      <dgm:prSet/>
      <dgm:spPr/>
      <dgm:t>
        <a:bodyPr/>
        <a:lstStyle/>
        <a:p>
          <a:endParaRPr lang="en-US"/>
        </a:p>
      </dgm:t>
    </dgm:pt>
    <dgm:pt modelId="{9C403E12-EB8E-42BE-B850-4CD380248917}">
      <dgm:prSet custT="1"/>
      <dgm:spPr/>
      <dgm:t>
        <a:bodyPr/>
        <a:lstStyle/>
        <a:p>
          <a:r>
            <a:rPr lang="pt-BR" sz="1600" dirty="0"/>
            <a:t>Assegurar a alocação mensal a nível municipal de fundos operacionais desconcentrados na linha orçamental dos Cuidados de Saúde Primários, tendo em conta os critérios de densidade populacional, de dispersão e isolamento, de capacidade instalada em infraestruturas e meios e de gestão de recursos</a:t>
          </a:r>
          <a:endParaRPr lang="en-US" sz="1600" dirty="0"/>
        </a:p>
      </dgm:t>
    </dgm:pt>
    <dgm:pt modelId="{593835C4-F63F-41A3-A290-3CDBE1CBC1B7}" type="parTrans" cxnId="{AE8AB36E-5E3E-44B0-A7FD-74231F30F726}">
      <dgm:prSet/>
      <dgm:spPr/>
      <dgm:t>
        <a:bodyPr/>
        <a:lstStyle/>
        <a:p>
          <a:endParaRPr lang="en-US"/>
        </a:p>
      </dgm:t>
    </dgm:pt>
    <dgm:pt modelId="{CDBFAB4B-C99D-4728-9659-912D98B7345D}" type="sibTrans" cxnId="{AE8AB36E-5E3E-44B0-A7FD-74231F30F726}">
      <dgm:prSet/>
      <dgm:spPr/>
      <dgm:t>
        <a:bodyPr/>
        <a:lstStyle/>
        <a:p>
          <a:endParaRPr lang="en-US"/>
        </a:p>
      </dgm:t>
    </dgm:pt>
    <dgm:pt modelId="{A5FD7D9E-CF86-4DD3-AA9B-206D1D1C5B98}">
      <dgm:prSet custT="1"/>
      <dgm:spPr/>
      <dgm:t>
        <a:bodyPr/>
        <a:lstStyle/>
        <a:p>
          <a:r>
            <a:rPr lang="pt-BR" sz="1600" dirty="0"/>
            <a:t>Encorajar as comunidades e a sociedade civil em geral para a participação activa e a utilização dos serviços promocionais, preventivos, curativos e de reabilitação à disposição nos Cuidados de Saúde Primários, visando o aumento da cobertura dos indicadores de saúde materna, infantil e infanto-juvenil, bem como dos ligados às grandes endemias e à melhoria das boas práticas de saúde e do ambiente</a:t>
          </a:r>
          <a:endParaRPr lang="en-US" sz="1600" dirty="0"/>
        </a:p>
      </dgm:t>
    </dgm:pt>
    <dgm:pt modelId="{F884CE25-DC24-4555-883D-D5DE4946243A}" type="parTrans" cxnId="{2BE97E0D-9DF8-4752-AC7A-2EF70FAF130F}">
      <dgm:prSet/>
      <dgm:spPr/>
      <dgm:t>
        <a:bodyPr/>
        <a:lstStyle/>
        <a:p>
          <a:endParaRPr lang="en-US"/>
        </a:p>
      </dgm:t>
    </dgm:pt>
    <dgm:pt modelId="{E390C154-F97A-4086-9620-503B36C0D799}" type="sibTrans" cxnId="{2BE97E0D-9DF8-4752-AC7A-2EF70FAF130F}">
      <dgm:prSet/>
      <dgm:spPr/>
      <dgm:t>
        <a:bodyPr/>
        <a:lstStyle/>
        <a:p>
          <a:endParaRPr lang="en-US"/>
        </a:p>
      </dgm:t>
    </dgm:pt>
    <dgm:pt modelId="{F9AAAD76-F8D0-4443-9DA7-BBB12908D28E}" type="pres">
      <dgm:prSet presAssocID="{14A32460-156F-4139-8405-B8107BFEC91A}" presName="Name0" presStyleCnt="0">
        <dgm:presLayoutVars>
          <dgm:dir/>
          <dgm:resizeHandles/>
        </dgm:presLayoutVars>
      </dgm:prSet>
      <dgm:spPr/>
    </dgm:pt>
    <dgm:pt modelId="{E6983252-D023-4212-A510-975832BC16E4}" type="pres">
      <dgm:prSet presAssocID="{1FC181CA-060C-4C59-941B-33DB61C4D5ED}" presName="compNode" presStyleCnt="0"/>
      <dgm:spPr/>
    </dgm:pt>
    <dgm:pt modelId="{7E1395DE-415A-4CE9-8F33-B7C97141C10A}" type="pres">
      <dgm:prSet presAssocID="{1FC181CA-060C-4C59-941B-33DB61C4D5ED}" presName="dummyConnPt" presStyleCnt="0"/>
      <dgm:spPr/>
    </dgm:pt>
    <dgm:pt modelId="{E7829CFA-E537-4CBA-B7B7-9947E64093FF}" type="pres">
      <dgm:prSet presAssocID="{1FC181CA-060C-4C59-941B-33DB61C4D5ED}" presName="node" presStyleLbl="node1" presStyleIdx="0" presStyleCnt="4">
        <dgm:presLayoutVars>
          <dgm:bulletEnabled val="1"/>
        </dgm:presLayoutVars>
      </dgm:prSet>
      <dgm:spPr/>
    </dgm:pt>
    <dgm:pt modelId="{E674EAE3-6999-48A7-BA05-5BDE8CC33B32}" type="pres">
      <dgm:prSet presAssocID="{0D6F1BE1-87A6-4024-83C8-E8F228D056DB}" presName="sibTrans" presStyleLbl="bgSibTrans2D1" presStyleIdx="0" presStyleCnt="3"/>
      <dgm:spPr/>
    </dgm:pt>
    <dgm:pt modelId="{6CFAD7CF-9175-4927-91D9-B6E4217FADC3}" type="pres">
      <dgm:prSet presAssocID="{17EBD89C-6402-454D-BC47-EED904412DC6}" presName="compNode" presStyleCnt="0"/>
      <dgm:spPr/>
    </dgm:pt>
    <dgm:pt modelId="{97F45AA2-6BC1-4583-A194-206EEA492BB9}" type="pres">
      <dgm:prSet presAssocID="{17EBD89C-6402-454D-BC47-EED904412DC6}" presName="dummyConnPt" presStyleCnt="0"/>
      <dgm:spPr/>
    </dgm:pt>
    <dgm:pt modelId="{BE3DFA6E-025B-471B-9503-1A2A41EAC8D5}" type="pres">
      <dgm:prSet presAssocID="{17EBD89C-6402-454D-BC47-EED904412DC6}" presName="node" presStyleLbl="node1" presStyleIdx="1" presStyleCnt="4">
        <dgm:presLayoutVars>
          <dgm:bulletEnabled val="1"/>
        </dgm:presLayoutVars>
      </dgm:prSet>
      <dgm:spPr/>
    </dgm:pt>
    <dgm:pt modelId="{C9AD96A9-357A-4AC2-BEB8-50C5629BEA1E}" type="pres">
      <dgm:prSet presAssocID="{7180E7C9-C391-4B58-AEDF-7AA3512D006A}" presName="sibTrans" presStyleLbl="bgSibTrans2D1" presStyleIdx="1" presStyleCnt="3"/>
      <dgm:spPr/>
    </dgm:pt>
    <dgm:pt modelId="{293E2578-654A-4890-9F02-72C2743E46EB}" type="pres">
      <dgm:prSet presAssocID="{9C403E12-EB8E-42BE-B850-4CD380248917}" presName="compNode" presStyleCnt="0"/>
      <dgm:spPr/>
    </dgm:pt>
    <dgm:pt modelId="{EDBAC19B-0CEF-4E5A-B478-C80E8D783735}" type="pres">
      <dgm:prSet presAssocID="{9C403E12-EB8E-42BE-B850-4CD380248917}" presName="dummyConnPt" presStyleCnt="0"/>
      <dgm:spPr/>
    </dgm:pt>
    <dgm:pt modelId="{01247D79-7551-4E7F-B39E-AA553C23E24D}" type="pres">
      <dgm:prSet presAssocID="{9C403E12-EB8E-42BE-B850-4CD380248917}" presName="node" presStyleLbl="node1" presStyleIdx="2" presStyleCnt="4">
        <dgm:presLayoutVars>
          <dgm:bulletEnabled val="1"/>
        </dgm:presLayoutVars>
      </dgm:prSet>
      <dgm:spPr/>
    </dgm:pt>
    <dgm:pt modelId="{BB10AC3E-635F-4BEC-AF72-7EED2E03FAC4}" type="pres">
      <dgm:prSet presAssocID="{CDBFAB4B-C99D-4728-9659-912D98B7345D}" presName="sibTrans" presStyleLbl="bgSibTrans2D1" presStyleIdx="2" presStyleCnt="3"/>
      <dgm:spPr/>
    </dgm:pt>
    <dgm:pt modelId="{04D27DBE-1833-4DE3-B636-5FAEB0722205}" type="pres">
      <dgm:prSet presAssocID="{A5FD7D9E-CF86-4DD3-AA9B-206D1D1C5B98}" presName="compNode" presStyleCnt="0"/>
      <dgm:spPr/>
    </dgm:pt>
    <dgm:pt modelId="{A74D2416-DD29-4E48-96B1-9933F0D1DC59}" type="pres">
      <dgm:prSet presAssocID="{A5FD7D9E-CF86-4DD3-AA9B-206D1D1C5B98}" presName="dummyConnPt" presStyleCnt="0"/>
      <dgm:spPr/>
    </dgm:pt>
    <dgm:pt modelId="{EE3BB1B2-82FC-4ED0-9370-E2C5A4BD83FE}" type="pres">
      <dgm:prSet presAssocID="{A5FD7D9E-CF86-4DD3-AA9B-206D1D1C5B98}" presName="node" presStyleLbl="node1" presStyleIdx="3" presStyleCnt="4">
        <dgm:presLayoutVars>
          <dgm:bulletEnabled val="1"/>
        </dgm:presLayoutVars>
      </dgm:prSet>
      <dgm:spPr/>
    </dgm:pt>
  </dgm:ptLst>
  <dgm:cxnLst>
    <dgm:cxn modelId="{54A1FB0B-A4F6-4614-8898-C7BCB78D4C73}" type="presOf" srcId="{17EBD89C-6402-454D-BC47-EED904412DC6}" destId="{BE3DFA6E-025B-471B-9503-1A2A41EAC8D5}" srcOrd="0" destOrd="0" presId="urn:microsoft.com/office/officeart/2005/8/layout/bProcess4"/>
    <dgm:cxn modelId="{2BE97E0D-9DF8-4752-AC7A-2EF70FAF130F}" srcId="{14A32460-156F-4139-8405-B8107BFEC91A}" destId="{A5FD7D9E-CF86-4DD3-AA9B-206D1D1C5B98}" srcOrd="3" destOrd="0" parTransId="{F884CE25-DC24-4555-883D-D5DE4946243A}" sibTransId="{E390C154-F97A-4086-9620-503B36C0D799}"/>
    <dgm:cxn modelId="{DBF2373E-396F-422E-A2EA-2BC2ADB66A53}" type="presOf" srcId="{14A32460-156F-4139-8405-B8107BFEC91A}" destId="{F9AAAD76-F8D0-4443-9DA7-BBB12908D28E}" srcOrd="0" destOrd="0" presId="urn:microsoft.com/office/officeart/2005/8/layout/bProcess4"/>
    <dgm:cxn modelId="{B1DA126A-0AB5-4951-8656-9DCD726D9DAB}" srcId="{14A32460-156F-4139-8405-B8107BFEC91A}" destId="{17EBD89C-6402-454D-BC47-EED904412DC6}" srcOrd="1" destOrd="0" parTransId="{8D278654-DC18-475B-87EB-9175611C4D61}" sibTransId="{7180E7C9-C391-4B58-AEDF-7AA3512D006A}"/>
    <dgm:cxn modelId="{AE8AB36E-5E3E-44B0-A7FD-74231F30F726}" srcId="{14A32460-156F-4139-8405-B8107BFEC91A}" destId="{9C403E12-EB8E-42BE-B850-4CD380248917}" srcOrd="2" destOrd="0" parTransId="{593835C4-F63F-41A3-A290-3CDBE1CBC1B7}" sibTransId="{CDBFAB4B-C99D-4728-9659-912D98B7345D}"/>
    <dgm:cxn modelId="{A749A071-B209-4117-8D33-F0E72A3C8FB2}" srcId="{14A32460-156F-4139-8405-B8107BFEC91A}" destId="{1FC181CA-060C-4C59-941B-33DB61C4D5ED}" srcOrd="0" destOrd="0" parTransId="{17BECC12-976F-4719-BD29-2639D04AA3BD}" sibTransId="{0D6F1BE1-87A6-4024-83C8-E8F228D056DB}"/>
    <dgm:cxn modelId="{70BAEF59-AAE0-44F0-A2A3-D7BFA8FB6E9C}" type="presOf" srcId="{1FC181CA-060C-4C59-941B-33DB61C4D5ED}" destId="{E7829CFA-E537-4CBA-B7B7-9947E64093FF}" srcOrd="0" destOrd="0" presId="urn:microsoft.com/office/officeart/2005/8/layout/bProcess4"/>
    <dgm:cxn modelId="{77B4DF7D-1A3C-4A4A-9358-C273332C6200}" type="presOf" srcId="{A5FD7D9E-CF86-4DD3-AA9B-206D1D1C5B98}" destId="{EE3BB1B2-82FC-4ED0-9370-E2C5A4BD83FE}" srcOrd="0" destOrd="0" presId="urn:microsoft.com/office/officeart/2005/8/layout/bProcess4"/>
    <dgm:cxn modelId="{A355609A-7AFB-4FB6-94B5-DE96DF6DEA46}" type="presOf" srcId="{CDBFAB4B-C99D-4728-9659-912D98B7345D}" destId="{BB10AC3E-635F-4BEC-AF72-7EED2E03FAC4}" srcOrd="0" destOrd="0" presId="urn:microsoft.com/office/officeart/2005/8/layout/bProcess4"/>
    <dgm:cxn modelId="{E2F93DBA-2592-4DA5-98D7-12F3409C43C6}" type="presOf" srcId="{7180E7C9-C391-4B58-AEDF-7AA3512D006A}" destId="{C9AD96A9-357A-4AC2-BEB8-50C5629BEA1E}" srcOrd="0" destOrd="0" presId="urn:microsoft.com/office/officeart/2005/8/layout/bProcess4"/>
    <dgm:cxn modelId="{E730DCD4-386E-4B85-BC3B-68464507BF5C}" type="presOf" srcId="{9C403E12-EB8E-42BE-B850-4CD380248917}" destId="{01247D79-7551-4E7F-B39E-AA553C23E24D}" srcOrd="0" destOrd="0" presId="urn:microsoft.com/office/officeart/2005/8/layout/bProcess4"/>
    <dgm:cxn modelId="{0D5D00DB-2C67-4750-895F-53856C7C6625}" type="presOf" srcId="{0D6F1BE1-87A6-4024-83C8-E8F228D056DB}" destId="{E674EAE3-6999-48A7-BA05-5BDE8CC33B32}" srcOrd="0" destOrd="0" presId="urn:microsoft.com/office/officeart/2005/8/layout/bProcess4"/>
    <dgm:cxn modelId="{337935DB-616A-4304-8535-C2BF05D1A552}" type="presParOf" srcId="{F9AAAD76-F8D0-4443-9DA7-BBB12908D28E}" destId="{E6983252-D023-4212-A510-975832BC16E4}" srcOrd="0" destOrd="0" presId="urn:microsoft.com/office/officeart/2005/8/layout/bProcess4"/>
    <dgm:cxn modelId="{75852A82-7AAB-4076-ADD4-ACE735D4D02C}" type="presParOf" srcId="{E6983252-D023-4212-A510-975832BC16E4}" destId="{7E1395DE-415A-4CE9-8F33-B7C97141C10A}" srcOrd="0" destOrd="0" presId="urn:microsoft.com/office/officeart/2005/8/layout/bProcess4"/>
    <dgm:cxn modelId="{F380468F-458A-426A-B25C-D7127FE7FF1E}" type="presParOf" srcId="{E6983252-D023-4212-A510-975832BC16E4}" destId="{E7829CFA-E537-4CBA-B7B7-9947E64093FF}" srcOrd="1" destOrd="0" presId="urn:microsoft.com/office/officeart/2005/8/layout/bProcess4"/>
    <dgm:cxn modelId="{9C965157-BAD6-455E-BBF7-BDF885E2F2D7}" type="presParOf" srcId="{F9AAAD76-F8D0-4443-9DA7-BBB12908D28E}" destId="{E674EAE3-6999-48A7-BA05-5BDE8CC33B32}" srcOrd="1" destOrd="0" presId="urn:microsoft.com/office/officeart/2005/8/layout/bProcess4"/>
    <dgm:cxn modelId="{6DFB8E9A-6793-4B3A-81B4-7484094DB078}" type="presParOf" srcId="{F9AAAD76-F8D0-4443-9DA7-BBB12908D28E}" destId="{6CFAD7CF-9175-4927-91D9-B6E4217FADC3}" srcOrd="2" destOrd="0" presId="urn:microsoft.com/office/officeart/2005/8/layout/bProcess4"/>
    <dgm:cxn modelId="{7E42F64F-5D06-4E41-A85B-E8BBD9DD8D37}" type="presParOf" srcId="{6CFAD7CF-9175-4927-91D9-B6E4217FADC3}" destId="{97F45AA2-6BC1-4583-A194-206EEA492BB9}" srcOrd="0" destOrd="0" presId="urn:microsoft.com/office/officeart/2005/8/layout/bProcess4"/>
    <dgm:cxn modelId="{DE879AEA-2F2E-46B3-AD1E-82BF6CCB3E37}" type="presParOf" srcId="{6CFAD7CF-9175-4927-91D9-B6E4217FADC3}" destId="{BE3DFA6E-025B-471B-9503-1A2A41EAC8D5}" srcOrd="1" destOrd="0" presId="urn:microsoft.com/office/officeart/2005/8/layout/bProcess4"/>
    <dgm:cxn modelId="{07D3F25E-73B5-4B66-9782-AD0AD4BD929B}" type="presParOf" srcId="{F9AAAD76-F8D0-4443-9DA7-BBB12908D28E}" destId="{C9AD96A9-357A-4AC2-BEB8-50C5629BEA1E}" srcOrd="3" destOrd="0" presId="urn:microsoft.com/office/officeart/2005/8/layout/bProcess4"/>
    <dgm:cxn modelId="{1A7D6ABB-7440-4EAC-9F86-84BC93B47E7D}" type="presParOf" srcId="{F9AAAD76-F8D0-4443-9DA7-BBB12908D28E}" destId="{293E2578-654A-4890-9F02-72C2743E46EB}" srcOrd="4" destOrd="0" presId="urn:microsoft.com/office/officeart/2005/8/layout/bProcess4"/>
    <dgm:cxn modelId="{214187FF-5AC6-45C2-83AD-FDC0338500AD}" type="presParOf" srcId="{293E2578-654A-4890-9F02-72C2743E46EB}" destId="{EDBAC19B-0CEF-4E5A-B478-C80E8D783735}" srcOrd="0" destOrd="0" presId="urn:microsoft.com/office/officeart/2005/8/layout/bProcess4"/>
    <dgm:cxn modelId="{76A7EAD2-2821-40A8-9AD9-6D28A228D706}" type="presParOf" srcId="{293E2578-654A-4890-9F02-72C2743E46EB}" destId="{01247D79-7551-4E7F-B39E-AA553C23E24D}" srcOrd="1" destOrd="0" presId="urn:microsoft.com/office/officeart/2005/8/layout/bProcess4"/>
    <dgm:cxn modelId="{F2C4587C-8C40-4C22-A0FB-0DF4EB13F20A}" type="presParOf" srcId="{F9AAAD76-F8D0-4443-9DA7-BBB12908D28E}" destId="{BB10AC3E-635F-4BEC-AF72-7EED2E03FAC4}" srcOrd="5" destOrd="0" presId="urn:microsoft.com/office/officeart/2005/8/layout/bProcess4"/>
    <dgm:cxn modelId="{F00B4418-4BD2-45A9-B2F3-04C3478F5A53}" type="presParOf" srcId="{F9AAAD76-F8D0-4443-9DA7-BBB12908D28E}" destId="{04D27DBE-1833-4DE3-B636-5FAEB0722205}" srcOrd="6" destOrd="0" presId="urn:microsoft.com/office/officeart/2005/8/layout/bProcess4"/>
    <dgm:cxn modelId="{AE646188-C26C-4C82-B302-B39F28D7F694}" type="presParOf" srcId="{04D27DBE-1833-4DE3-B636-5FAEB0722205}" destId="{A74D2416-DD29-4E48-96B1-9933F0D1DC59}" srcOrd="0" destOrd="0" presId="urn:microsoft.com/office/officeart/2005/8/layout/bProcess4"/>
    <dgm:cxn modelId="{0C758E72-4C01-49F8-BA12-AEAE7B6F7850}" type="presParOf" srcId="{04D27DBE-1833-4DE3-B636-5FAEB0722205}" destId="{EE3BB1B2-82FC-4ED0-9370-E2C5A4BD83F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2D5482-C786-4FCC-A9F0-D0BD17BB0E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37F61E-3055-4B32-9F1F-826C0827FD87}">
      <dgm:prSet/>
      <dgm:spPr/>
      <dgm:t>
        <a:bodyPr/>
        <a:lstStyle/>
        <a:p>
          <a:r>
            <a:rPr lang="pt-BR"/>
            <a:t>Criar o ambiente favorável aos Cuidados Primários de Saúde e da Cobertura Universal de Saúde </a:t>
          </a:r>
          <a:endParaRPr lang="en-US"/>
        </a:p>
      </dgm:t>
    </dgm:pt>
    <dgm:pt modelId="{11937E70-5C89-417C-9100-459DCF8475E2}" type="parTrans" cxnId="{66EF06DF-B873-40CF-8CF9-C51645011B89}">
      <dgm:prSet/>
      <dgm:spPr/>
      <dgm:t>
        <a:bodyPr/>
        <a:lstStyle/>
        <a:p>
          <a:endParaRPr lang="en-US"/>
        </a:p>
      </dgm:t>
    </dgm:pt>
    <dgm:pt modelId="{DBB06AD9-1BA0-4494-A29D-D445238CFD92}" type="sibTrans" cxnId="{66EF06DF-B873-40CF-8CF9-C51645011B89}">
      <dgm:prSet/>
      <dgm:spPr/>
      <dgm:t>
        <a:bodyPr/>
        <a:lstStyle/>
        <a:p>
          <a:endParaRPr lang="en-US"/>
        </a:p>
      </dgm:t>
    </dgm:pt>
    <dgm:pt modelId="{B121EC6B-8CD7-4E12-B6E7-1B15ECDA170D}">
      <dgm:prSet/>
      <dgm:spPr/>
      <dgm:t>
        <a:bodyPr/>
        <a:lstStyle/>
        <a:p>
          <a:r>
            <a:rPr lang="pt-BR"/>
            <a:t>Tomar medidas urgentes para atualizar e validar o Plano Nacional de Desenvolvimento Sanitário (PNDS) que reforçará o quadro legal e político da prestação de cuidados de primários  de saúde, consubstanciado pela lei de base da saúde, políticas, estratégias e planos, e mecanismos de funcionamento para a sua implementação, avaliação e revisão;</a:t>
          </a:r>
          <a:endParaRPr lang="en-US"/>
        </a:p>
      </dgm:t>
    </dgm:pt>
    <dgm:pt modelId="{8B9DB75B-0769-4CCB-932E-C8AF6BD20D13}" type="parTrans" cxnId="{80C047C2-FA2E-4D18-822D-62F9D40F6AA2}">
      <dgm:prSet/>
      <dgm:spPr/>
      <dgm:t>
        <a:bodyPr/>
        <a:lstStyle/>
        <a:p>
          <a:endParaRPr lang="en-US"/>
        </a:p>
      </dgm:t>
    </dgm:pt>
    <dgm:pt modelId="{3C78FA9B-BABE-4614-9FD9-5796689AD38E}" type="sibTrans" cxnId="{80C047C2-FA2E-4D18-822D-62F9D40F6AA2}">
      <dgm:prSet/>
      <dgm:spPr/>
      <dgm:t>
        <a:bodyPr/>
        <a:lstStyle/>
        <a:p>
          <a:endParaRPr lang="en-US"/>
        </a:p>
      </dgm:t>
    </dgm:pt>
    <dgm:pt modelId="{53BEA958-EA05-4406-88A1-679F9CC601BC}">
      <dgm:prSet/>
      <dgm:spPr/>
      <dgm:t>
        <a:bodyPr/>
        <a:lstStyle/>
        <a:p>
          <a:r>
            <a:rPr lang="pt-BR"/>
            <a:t>Cadeia de abastecimento de medicamentos, vacinas e insumos médicos </a:t>
          </a:r>
          <a:endParaRPr lang="en-US"/>
        </a:p>
      </dgm:t>
    </dgm:pt>
    <dgm:pt modelId="{69350F83-7854-4918-AA61-508C7C400FA8}" type="parTrans" cxnId="{F5A031B9-9C38-48A8-88D8-1B2499FE3B3F}">
      <dgm:prSet/>
      <dgm:spPr/>
      <dgm:t>
        <a:bodyPr/>
        <a:lstStyle/>
        <a:p>
          <a:endParaRPr lang="en-US"/>
        </a:p>
      </dgm:t>
    </dgm:pt>
    <dgm:pt modelId="{8FBA3862-49CA-491A-9D52-2EB18E440E77}" type="sibTrans" cxnId="{F5A031B9-9C38-48A8-88D8-1B2499FE3B3F}">
      <dgm:prSet/>
      <dgm:spPr/>
      <dgm:t>
        <a:bodyPr/>
        <a:lstStyle/>
        <a:p>
          <a:endParaRPr lang="en-US"/>
        </a:p>
      </dgm:t>
    </dgm:pt>
    <dgm:pt modelId="{C6390D69-7C12-4A13-8138-F69A8A6AD162}">
      <dgm:prSet/>
      <dgm:spPr/>
      <dgm:t>
        <a:bodyPr/>
        <a:lstStyle/>
        <a:p>
          <a:r>
            <a:rPr lang="pt-BR"/>
            <a:t>Recursos humanos para uma prestação eficaz de cuidados de saúde </a:t>
          </a:r>
          <a:endParaRPr lang="en-US"/>
        </a:p>
      </dgm:t>
    </dgm:pt>
    <dgm:pt modelId="{FD33F96F-615E-4E8F-8B7F-F3BFFD22B53D}" type="parTrans" cxnId="{7501D285-585A-4A78-915F-1F2F2A9A5F86}">
      <dgm:prSet/>
      <dgm:spPr/>
      <dgm:t>
        <a:bodyPr/>
        <a:lstStyle/>
        <a:p>
          <a:endParaRPr lang="en-US"/>
        </a:p>
      </dgm:t>
    </dgm:pt>
    <dgm:pt modelId="{2D90788F-C30E-4F27-82F2-C298D3672773}" type="sibTrans" cxnId="{7501D285-585A-4A78-915F-1F2F2A9A5F86}">
      <dgm:prSet/>
      <dgm:spPr/>
      <dgm:t>
        <a:bodyPr/>
        <a:lstStyle/>
        <a:p>
          <a:endParaRPr lang="en-US"/>
        </a:p>
      </dgm:t>
    </dgm:pt>
    <dgm:pt modelId="{CAF3C124-C7C4-41FF-8122-43297E97F810}">
      <dgm:prSet/>
      <dgm:spPr/>
      <dgm:t>
        <a:bodyPr/>
        <a:lstStyle/>
        <a:p>
          <a:r>
            <a:rPr lang="pt-BR"/>
            <a:t>Engajamento comunitário </a:t>
          </a:r>
          <a:endParaRPr lang="en-US"/>
        </a:p>
      </dgm:t>
    </dgm:pt>
    <dgm:pt modelId="{579BD6DF-A21F-4EF9-8E25-BF0F55959D21}" type="parTrans" cxnId="{E2DF3EFC-B8F0-4227-959C-F3D32CA66D66}">
      <dgm:prSet/>
      <dgm:spPr/>
      <dgm:t>
        <a:bodyPr/>
        <a:lstStyle/>
        <a:p>
          <a:endParaRPr lang="en-US"/>
        </a:p>
      </dgm:t>
    </dgm:pt>
    <dgm:pt modelId="{D41C1897-82B1-4F3E-81D5-6A1AC88CBB84}" type="sibTrans" cxnId="{E2DF3EFC-B8F0-4227-959C-F3D32CA66D66}">
      <dgm:prSet/>
      <dgm:spPr/>
      <dgm:t>
        <a:bodyPr/>
        <a:lstStyle/>
        <a:p>
          <a:endParaRPr lang="en-US"/>
        </a:p>
      </dgm:t>
    </dgm:pt>
    <dgm:pt modelId="{D479BBA0-15C5-4DD9-9EC4-5E1F3E02E68B}">
      <dgm:prSet/>
      <dgm:spPr/>
      <dgm:t>
        <a:bodyPr/>
        <a:lstStyle/>
        <a:p>
          <a:r>
            <a:rPr lang="pt-BR" dirty="0"/>
            <a:t>Financiamento sustentável dos Cuidados de Saúde Primários</a:t>
          </a:r>
          <a:endParaRPr lang="en-US" dirty="0"/>
        </a:p>
      </dgm:t>
    </dgm:pt>
    <dgm:pt modelId="{F9AFBF73-965D-4842-9767-8FD72254FFED}" type="parTrans" cxnId="{E3E9C804-2DBD-48BD-81A0-072FFDD71C79}">
      <dgm:prSet/>
      <dgm:spPr/>
      <dgm:t>
        <a:bodyPr/>
        <a:lstStyle/>
        <a:p>
          <a:endParaRPr lang="en-US"/>
        </a:p>
      </dgm:t>
    </dgm:pt>
    <dgm:pt modelId="{4713A1D6-6982-49F9-BC02-5ADBC836E97D}" type="sibTrans" cxnId="{E3E9C804-2DBD-48BD-81A0-072FFDD71C79}">
      <dgm:prSet/>
      <dgm:spPr/>
      <dgm:t>
        <a:bodyPr/>
        <a:lstStyle/>
        <a:p>
          <a:endParaRPr lang="en-US"/>
        </a:p>
      </dgm:t>
    </dgm:pt>
    <dgm:pt modelId="{03C3C5B3-294B-4B59-9FFC-4325DCE1C9C5}" type="pres">
      <dgm:prSet presAssocID="{2B2D5482-C786-4FCC-A9F0-D0BD17BB0E4C}" presName="linear" presStyleCnt="0">
        <dgm:presLayoutVars>
          <dgm:animLvl val="lvl"/>
          <dgm:resizeHandles val="exact"/>
        </dgm:presLayoutVars>
      </dgm:prSet>
      <dgm:spPr/>
    </dgm:pt>
    <dgm:pt modelId="{14A79284-6B25-435C-AF43-7B5CBE37F31D}" type="pres">
      <dgm:prSet presAssocID="{F937F61E-3055-4B32-9F1F-826C0827FD87}" presName="parentText" presStyleLbl="node1" presStyleIdx="0" presStyleCnt="5">
        <dgm:presLayoutVars>
          <dgm:chMax val="0"/>
          <dgm:bulletEnabled val="1"/>
        </dgm:presLayoutVars>
      </dgm:prSet>
      <dgm:spPr/>
    </dgm:pt>
    <dgm:pt modelId="{E1620F60-C40C-407F-AC74-F4514F08FD2D}" type="pres">
      <dgm:prSet presAssocID="{F937F61E-3055-4B32-9F1F-826C0827FD87}" presName="childText" presStyleLbl="revTx" presStyleIdx="0" presStyleCnt="1">
        <dgm:presLayoutVars>
          <dgm:bulletEnabled val="1"/>
        </dgm:presLayoutVars>
      </dgm:prSet>
      <dgm:spPr/>
    </dgm:pt>
    <dgm:pt modelId="{17EB2EBB-46EC-4E6D-8051-B80450599761}" type="pres">
      <dgm:prSet presAssocID="{53BEA958-EA05-4406-88A1-679F9CC601BC}" presName="parentText" presStyleLbl="node1" presStyleIdx="1" presStyleCnt="5">
        <dgm:presLayoutVars>
          <dgm:chMax val="0"/>
          <dgm:bulletEnabled val="1"/>
        </dgm:presLayoutVars>
      </dgm:prSet>
      <dgm:spPr/>
    </dgm:pt>
    <dgm:pt modelId="{5A218590-62BC-4374-96AF-32CDA7A6C578}" type="pres">
      <dgm:prSet presAssocID="{8FBA3862-49CA-491A-9D52-2EB18E440E77}" presName="spacer" presStyleCnt="0"/>
      <dgm:spPr/>
    </dgm:pt>
    <dgm:pt modelId="{D414987B-A248-426A-8A3E-51B6D557C0F4}" type="pres">
      <dgm:prSet presAssocID="{C6390D69-7C12-4A13-8138-F69A8A6AD162}" presName="parentText" presStyleLbl="node1" presStyleIdx="2" presStyleCnt="5">
        <dgm:presLayoutVars>
          <dgm:chMax val="0"/>
          <dgm:bulletEnabled val="1"/>
        </dgm:presLayoutVars>
      </dgm:prSet>
      <dgm:spPr/>
    </dgm:pt>
    <dgm:pt modelId="{995F78FB-A1E3-4581-94E5-37036BF8825F}" type="pres">
      <dgm:prSet presAssocID="{2D90788F-C30E-4F27-82F2-C298D3672773}" presName="spacer" presStyleCnt="0"/>
      <dgm:spPr/>
    </dgm:pt>
    <dgm:pt modelId="{CE05C9EC-1525-4317-8E25-E49B3D737AB0}" type="pres">
      <dgm:prSet presAssocID="{CAF3C124-C7C4-41FF-8122-43297E97F810}" presName="parentText" presStyleLbl="node1" presStyleIdx="3" presStyleCnt="5">
        <dgm:presLayoutVars>
          <dgm:chMax val="0"/>
          <dgm:bulletEnabled val="1"/>
        </dgm:presLayoutVars>
      </dgm:prSet>
      <dgm:spPr/>
    </dgm:pt>
    <dgm:pt modelId="{995CFD8B-2352-4F44-8A8C-966EC5219EDC}" type="pres">
      <dgm:prSet presAssocID="{D41C1897-82B1-4F3E-81D5-6A1AC88CBB84}" presName="spacer" presStyleCnt="0"/>
      <dgm:spPr/>
    </dgm:pt>
    <dgm:pt modelId="{56844F38-4988-4B67-BFC2-7E6705333BE3}" type="pres">
      <dgm:prSet presAssocID="{D479BBA0-15C5-4DD9-9EC4-5E1F3E02E68B}" presName="parentText" presStyleLbl="node1" presStyleIdx="4" presStyleCnt="5">
        <dgm:presLayoutVars>
          <dgm:chMax val="0"/>
          <dgm:bulletEnabled val="1"/>
        </dgm:presLayoutVars>
      </dgm:prSet>
      <dgm:spPr/>
    </dgm:pt>
  </dgm:ptLst>
  <dgm:cxnLst>
    <dgm:cxn modelId="{E3E9C804-2DBD-48BD-81A0-072FFDD71C79}" srcId="{2B2D5482-C786-4FCC-A9F0-D0BD17BB0E4C}" destId="{D479BBA0-15C5-4DD9-9EC4-5E1F3E02E68B}" srcOrd="4" destOrd="0" parTransId="{F9AFBF73-965D-4842-9767-8FD72254FFED}" sibTransId="{4713A1D6-6982-49F9-BC02-5ADBC836E97D}"/>
    <dgm:cxn modelId="{27788109-98C7-4F2B-B707-DC1F945A8D55}" type="presOf" srcId="{CAF3C124-C7C4-41FF-8122-43297E97F810}" destId="{CE05C9EC-1525-4317-8E25-E49B3D737AB0}" srcOrd="0" destOrd="0" presId="urn:microsoft.com/office/officeart/2005/8/layout/vList2"/>
    <dgm:cxn modelId="{9D4C381D-5A0E-4390-AEA1-467C02AE6694}" type="presOf" srcId="{C6390D69-7C12-4A13-8138-F69A8A6AD162}" destId="{D414987B-A248-426A-8A3E-51B6D557C0F4}" srcOrd="0" destOrd="0" presId="urn:microsoft.com/office/officeart/2005/8/layout/vList2"/>
    <dgm:cxn modelId="{2B582A6E-064C-439A-95EF-B2CCD6BB93DF}" type="presOf" srcId="{53BEA958-EA05-4406-88A1-679F9CC601BC}" destId="{17EB2EBB-46EC-4E6D-8051-B80450599761}" srcOrd="0" destOrd="0" presId="urn:microsoft.com/office/officeart/2005/8/layout/vList2"/>
    <dgm:cxn modelId="{7501D285-585A-4A78-915F-1F2F2A9A5F86}" srcId="{2B2D5482-C786-4FCC-A9F0-D0BD17BB0E4C}" destId="{C6390D69-7C12-4A13-8138-F69A8A6AD162}" srcOrd="2" destOrd="0" parTransId="{FD33F96F-615E-4E8F-8B7F-F3BFFD22B53D}" sibTransId="{2D90788F-C30E-4F27-82F2-C298D3672773}"/>
    <dgm:cxn modelId="{9B5906AB-DF20-463F-995F-F04FD487AE86}" type="presOf" srcId="{2B2D5482-C786-4FCC-A9F0-D0BD17BB0E4C}" destId="{03C3C5B3-294B-4B59-9FFC-4325DCE1C9C5}" srcOrd="0" destOrd="0" presId="urn:microsoft.com/office/officeart/2005/8/layout/vList2"/>
    <dgm:cxn modelId="{3ABF37B3-CC17-4157-8079-7DCB53946936}" type="presOf" srcId="{F937F61E-3055-4B32-9F1F-826C0827FD87}" destId="{14A79284-6B25-435C-AF43-7B5CBE37F31D}" srcOrd="0" destOrd="0" presId="urn:microsoft.com/office/officeart/2005/8/layout/vList2"/>
    <dgm:cxn modelId="{F5A031B9-9C38-48A8-88D8-1B2499FE3B3F}" srcId="{2B2D5482-C786-4FCC-A9F0-D0BD17BB0E4C}" destId="{53BEA958-EA05-4406-88A1-679F9CC601BC}" srcOrd="1" destOrd="0" parTransId="{69350F83-7854-4918-AA61-508C7C400FA8}" sibTransId="{8FBA3862-49CA-491A-9D52-2EB18E440E77}"/>
    <dgm:cxn modelId="{80C047C2-FA2E-4D18-822D-62F9D40F6AA2}" srcId="{F937F61E-3055-4B32-9F1F-826C0827FD87}" destId="{B121EC6B-8CD7-4E12-B6E7-1B15ECDA170D}" srcOrd="0" destOrd="0" parTransId="{8B9DB75B-0769-4CCB-932E-C8AF6BD20D13}" sibTransId="{3C78FA9B-BABE-4614-9FD9-5796689AD38E}"/>
    <dgm:cxn modelId="{86BE6DC5-0AAA-4030-9C98-D52BE3E5985C}" type="presOf" srcId="{D479BBA0-15C5-4DD9-9EC4-5E1F3E02E68B}" destId="{56844F38-4988-4B67-BFC2-7E6705333BE3}" srcOrd="0" destOrd="0" presId="urn:microsoft.com/office/officeart/2005/8/layout/vList2"/>
    <dgm:cxn modelId="{4CC7D7D7-27B7-4213-AAF9-10B158243FF3}" type="presOf" srcId="{B121EC6B-8CD7-4E12-B6E7-1B15ECDA170D}" destId="{E1620F60-C40C-407F-AC74-F4514F08FD2D}" srcOrd="0" destOrd="0" presId="urn:microsoft.com/office/officeart/2005/8/layout/vList2"/>
    <dgm:cxn modelId="{66EF06DF-B873-40CF-8CF9-C51645011B89}" srcId="{2B2D5482-C786-4FCC-A9F0-D0BD17BB0E4C}" destId="{F937F61E-3055-4B32-9F1F-826C0827FD87}" srcOrd="0" destOrd="0" parTransId="{11937E70-5C89-417C-9100-459DCF8475E2}" sibTransId="{DBB06AD9-1BA0-4494-A29D-D445238CFD92}"/>
    <dgm:cxn modelId="{E2DF3EFC-B8F0-4227-959C-F3D32CA66D66}" srcId="{2B2D5482-C786-4FCC-A9F0-D0BD17BB0E4C}" destId="{CAF3C124-C7C4-41FF-8122-43297E97F810}" srcOrd="3" destOrd="0" parTransId="{579BD6DF-A21F-4EF9-8E25-BF0F55959D21}" sibTransId="{D41C1897-82B1-4F3E-81D5-6A1AC88CBB84}"/>
    <dgm:cxn modelId="{DEA2BEB7-98A5-42BB-932A-71C737550494}" type="presParOf" srcId="{03C3C5B3-294B-4B59-9FFC-4325DCE1C9C5}" destId="{14A79284-6B25-435C-AF43-7B5CBE37F31D}" srcOrd="0" destOrd="0" presId="urn:microsoft.com/office/officeart/2005/8/layout/vList2"/>
    <dgm:cxn modelId="{A06F41BE-A849-4E07-8BA8-80E3139D3809}" type="presParOf" srcId="{03C3C5B3-294B-4B59-9FFC-4325DCE1C9C5}" destId="{E1620F60-C40C-407F-AC74-F4514F08FD2D}" srcOrd="1" destOrd="0" presId="urn:microsoft.com/office/officeart/2005/8/layout/vList2"/>
    <dgm:cxn modelId="{B1BB665C-CEAA-47A4-8FB1-9459553ABA6A}" type="presParOf" srcId="{03C3C5B3-294B-4B59-9FFC-4325DCE1C9C5}" destId="{17EB2EBB-46EC-4E6D-8051-B80450599761}" srcOrd="2" destOrd="0" presId="urn:microsoft.com/office/officeart/2005/8/layout/vList2"/>
    <dgm:cxn modelId="{4C2D3CE9-4FEE-4F6B-98B1-7FDC725A5CD2}" type="presParOf" srcId="{03C3C5B3-294B-4B59-9FFC-4325DCE1C9C5}" destId="{5A218590-62BC-4374-96AF-32CDA7A6C578}" srcOrd="3" destOrd="0" presId="urn:microsoft.com/office/officeart/2005/8/layout/vList2"/>
    <dgm:cxn modelId="{BFB3355E-E877-4832-9479-3366658FDC0A}" type="presParOf" srcId="{03C3C5B3-294B-4B59-9FFC-4325DCE1C9C5}" destId="{D414987B-A248-426A-8A3E-51B6D557C0F4}" srcOrd="4" destOrd="0" presId="urn:microsoft.com/office/officeart/2005/8/layout/vList2"/>
    <dgm:cxn modelId="{E79FA480-53EE-4152-97ED-4B61C636E532}" type="presParOf" srcId="{03C3C5B3-294B-4B59-9FFC-4325DCE1C9C5}" destId="{995F78FB-A1E3-4581-94E5-37036BF8825F}" srcOrd="5" destOrd="0" presId="urn:microsoft.com/office/officeart/2005/8/layout/vList2"/>
    <dgm:cxn modelId="{413194E9-23E5-448B-8E95-E35522D00053}" type="presParOf" srcId="{03C3C5B3-294B-4B59-9FFC-4325DCE1C9C5}" destId="{CE05C9EC-1525-4317-8E25-E49B3D737AB0}" srcOrd="6" destOrd="0" presId="urn:microsoft.com/office/officeart/2005/8/layout/vList2"/>
    <dgm:cxn modelId="{92D7904B-0A0C-4298-AE11-E59F4C63FDF0}" type="presParOf" srcId="{03C3C5B3-294B-4B59-9FFC-4325DCE1C9C5}" destId="{995CFD8B-2352-4F44-8A8C-966EC5219EDC}" srcOrd="7" destOrd="0" presId="urn:microsoft.com/office/officeart/2005/8/layout/vList2"/>
    <dgm:cxn modelId="{5726C912-8543-4FE9-BF38-C7BD5AD44EA7}" type="presParOf" srcId="{03C3C5B3-294B-4B59-9FFC-4325DCE1C9C5}" destId="{56844F38-4988-4B67-BFC2-7E6705333BE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7B61F1-5895-431A-A16C-9BE36E7A90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536680D-DD2A-4449-8F56-EC203A8B8A3F}">
      <dgm:prSet/>
      <dgm:spPr/>
      <dgm:t>
        <a:bodyPr/>
        <a:lstStyle/>
        <a:p>
          <a:r>
            <a:rPr lang="pt-BR" dirty="0"/>
            <a:t>Analise do ponto de situação das alavancas e componentes dos CSP  atraves da implementação de uma ferramenta qualitativa estruturada compilada por informantes-chave de cada país.</a:t>
          </a:r>
          <a:endParaRPr lang="en-US" dirty="0"/>
        </a:p>
      </dgm:t>
    </dgm:pt>
    <dgm:pt modelId="{98C6E559-81FE-4E94-BAA4-806232B78F78}" type="parTrans" cxnId="{7ED9E444-9BC8-463A-9D21-C0BE41028708}">
      <dgm:prSet/>
      <dgm:spPr/>
      <dgm:t>
        <a:bodyPr/>
        <a:lstStyle/>
        <a:p>
          <a:endParaRPr lang="en-US"/>
        </a:p>
      </dgm:t>
    </dgm:pt>
    <dgm:pt modelId="{ACBE8EED-EF0C-4C5E-88CA-015EF7F73B67}" type="sibTrans" cxnId="{7ED9E444-9BC8-463A-9D21-C0BE41028708}">
      <dgm:prSet/>
      <dgm:spPr/>
      <dgm:t>
        <a:bodyPr/>
        <a:lstStyle/>
        <a:p>
          <a:endParaRPr lang="en-US"/>
        </a:p>
      </dgm:t>
    </dgm:pt>
    <dgm:pt modelId="{CC76B073-087D-47B3-8C68-61CE58D3DF11}">
      <dgm:prSet/>
      <dgm:spPr/>
      <dgm:t>
        <a:bodyPr/>
        <a:lstStyle/>
        <a:p>
          <a:r>
            <a:rPr lang="pt-BR" dirty="0"/>
            <a:t>Os informantes-chave são profissionais  conhecedores do estado geral dos CSP no país e incluíam representantes do Governo e de Parceiros</a:t>
          </a:r>
          <a:endParaRPr lang="en-US" dirty="0"/>
        </a:p>
      </dgm:t>
    </dgm:pt>
    <dgm:pt modelId="{C6CD003E-394B-476E-B6B6-722D07BCC1FE}" type="parTrans" cxnId="{08680BE3-18C2-435C-8124-639B6B72C7D1}">
      <dgm:prSet/>
      <dgm:spPr/>
      <dgm:t>
        <a:bodyPr/>
        <a:lstStyle/>
        <a:p>
          <a:endParaRPr lang="en-US"/>
        </a:p>
      </dgm:t>
    </dgm:pt>
    <dgm:pt modelId="{7F58D6A7-CF94-410D-A27C-4588ED7737C6}" type="sibTrans" cxnId="{08680BE3-18C2-435C-8124-639B6B72C7D1}">
      <dgm:prSet/>
      <dgm:spPr/>
      <dgm:t>
        <a:bodyPr/>
        <a:lstStyle/>
        <a:p>
          <a:endParaRPr lang="en-US"/>
        </a:p>
      </dgm:t>
    </dgm:pt>
    <dgm:pt modelId="{2AE2743B-D30A-4722-A6E6-2FAC1E546AED}" type="pres">
      <dgm:prSet presAssocID="{447B61F1-5895-431A-A16C-9BE36E7A90E6}" presName="linear" presStyleCnt="0">
        <dgm:presLayoutVars>
          <dgm:animLvl val="lvl"/>
          <dgm:resizeHandles val="exact"/>
        </dgm:presLayoutVars>
      </dgm:prSet>
      <dgm:spPr/>
    </dgm:pt>
    <dgm:pt modelId="{C64E186D-98E6-400A-AC26-84FB4C50D641}" type="pres">
      <dgm:prSet presAssocID="{C536680D-DD2A-4449-8F56-EC203A8B8A3F}" presName="parentText" presStyleLbl="node1" presStyleIdx="0" presStyleCnt="2">
        <dgm:presLayoutVars>
          <dgm:chMax val="0"/>
          <dgm:bulletEnabled val="1"/>
        </dgm:presLayoutVars>
      </dgm:prSet>
      <dgm:spPr/>
    </dgm:pt>
    <dgm:pt modelId="{4ABF32D3-1332-49AE-BE60-912E90190F90}" type="pres">
      <dgm:prSet presAssocID="{ACBE8EED-EF0C-4C5E-88CA-015EF7F73B67}" presName="spacer" presStyleCnt="0"/>
      <dgm:spPr/>
    </dgm:pt>
    <dgm:pt modelId="{81D4ADDE-5E6F-4A70-970B-87B9184EEE5D}" type="pres">
      <dgm:prSet presAssocID="{CC76B073-087D-47B3-8C68-61CE58D3DF11}" presName="parentText" presStyleLbl="node1" presStyleIdx="1" presStyleCnt="2">
        <dgm:presLayoutVars>
          <dgm:chMax val="0"/>
          <dgm:bulletEnabled val="1"/>
        </dgm:presLayoutVars>
      </dgm:prSet>
      <dgm:spPr/>
    </dgm:pt>
  </dgm:ptLst>
  <dgm:cxnLst>
    <dgm:cxn modelId="{7ED9E444-9BC8-463A-9D21-C0BE41028708}" srcId="{447B61F1-5895-431A-A16C-9BE36E7A90E6}" destId="{C536680D-DD2A-4449-8F56-EC203A8B8A3F}" srcOrd="0" destOrd="0" parTransId="{98C6E559-81FE-4E94-BAA4-806232B78F78}" sibTransId="{ACBE8EED-EF0C-4C5E-88CA-015EF7F73B67}"/>
    <dgm:cxn modelId="{68AE7558-F4FE-48A6-AC41-8FF9000BAC34}" type="presOf" srcId="{447B61F1-5895-431A-A16C-9BE36E7A90E6}" destId="{2AE2743B-D30A-4722-A6E6-2FAC1E546AED}" srcOrd="0" destOrd="0" presId="urn:microsoft.com/office/officeart/2005/8/layout/vList2"/>
    <dgm:cxn modelId="{B3839483-B91C-4FC3-96BA-28350C69AC5F}" type="presOf" srcId="{CC76B073-087D-47B3-8C68-61CE58D3DF11}" destId="{81D4ADDE-5E6F-4A70-970B-87B9184EEE5D}" srcOrd="0" destOrd="0" presId="urn:microsoft.com/office/officeart/2005/8/layout/vList2"/>
    <dgm:cxn modelId="{75A0F79D-197B-45B0-830C-28A9FD254B3D}" type="presOf" srcId="{C536680D-DD2A-4449-8F56-EC203A8B8A3F}" destId="{C64E186D-98E6-400A-AC26-84FB4C50D641}" srcOrd="0" destOrd="0" presId="urn:microsoft.com/office/officeart/2005/8/layout/vList2"/>
    <dgm:cxn modelId="{08680BE3-18C2-435C-8124-639B6B72C7D1}" srcId="{447B61F1-5895-431A-A16C-9BE36E7A90E6}" destId="{CC76B073-087D-47B3-8C68-61CE58D3DF11}" srcOrd="1" destOrd="0" parTransId="{C6CD003E-394B-476E-B6B6-722D07BCC1FE}" sibTransId="{7F58D6A7-CF94-410D-A27C-4588ED7737C6}"/>
    <dgm:cxn modelId="{EDF4CE92-038E-407E-A1E7-A18B02674EA8}" type="presParOf" srcId="{2AE2743B-D30A-4722-A6E6-2FAC1E546AED}" destId="{C64E186D-98E6-400A-AC26-84FB4C50D641}" srcOrd="0" destOrd="0" presId="urn:microsoft.com/office/officeart/2005/8/layout/vList2"/>
    <dgm:cxn modelId="{EE647C00-E31D-4D1A-919D-A9DBC230E918}" type="presParOf" srcId="{2AE2743B-D30A-4722-A6E6-2FAC1E546AED}" destId="{4ABF32D3-1332-49AE-BE60-912E90190F90}" srcOrd="1" destOrd="0" presId="urn:microsoft.com/office/officeart/2005/8/layout/vList2"/>
    <dgm:cxn modelId="{A88A4197-EBAB-44FE-88E9-469C2F60FDE5}" type="presParOf" srcId="{2AE2743B-D30A-4722-A6E6-2FAC1E546AED}" destId="{81D4ADDE-5E6F-4A70-970B-87B9184EEE5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6A297E-DDBD-49C5-BBC2-222371B798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DFBFC3-3CC1-4CD7-8329-09553D20490E}">
      <dgm:prSet/>
      <dgm:spPr/>
      <dgm:t>
        <a:bodyPr/>
        <a:lstStyle/>
        <a:p>
          <a:r>
            <a:rPr lang="pt-BR"/>
            <a:t>O empoderamento da comunidade está tem  menos progressos, em comparação com outras componentes. Isto pode dever-se ao facto de confundir o envolvimento/participação da comunidade com o empoderamento durante a implementação</a:t>
          </a:r>
          <a:endParaRPr lang="en-US"/>
        </a:p>
      </dgm:t>
    </dgm:pt>
    <dgm:pt modelId="{70CFA33B-3B48-4064-BF6B-1B3EECF67AB1}" type="parTrans" cxnId="{B8671AE8-5840-48D8-B384-9996A479DDC6}">
      <dgm:prSet/>
      <dgm:spPr/>
      <dgm:t>
        <a:bodyPr/>
        <a:lstStyle/>
        <a:p>
          <a:endParaRPr lang="en-US"/>
        </a:p>
      </dgm:t>
    </dgm:pt>
    <dgm:pt modelId="{2606A743-34C7-4AEA-B382-6577ECF3CDB3}" type="sibTrans" cxnId="{B8671AE8-5840-48D8-B384-9996A479DDC6}">
      <dgm:prSet/>
      <dgm:spPr/>
      <dgm:t>
        <a:bodyPr/>
        <a:lstStyle/>
        <a:p>
          <a:endParaRPr lang="en-US"/>
        </a:p>
      </dgm:t>
    </dgm:pt>
    <dgm:pt modelId="{F342F22C-FD2D-410F-9CFE-8796E061E4ED}">
      <dgm:prSet/>
      <dgm:spPr/>
      <dgm:t>
        <a:bodyPr/>
        <a:lstStyle/>
        <a:p>
          <a:r>
            <a:rPr lang="pt-BR" dirty="0"/>
            <a:t>A priorização das populações vulneráveis está tendo  menor progresso, em comparação com outros atributos, como área geográfica coberta, serviços cobertos ou coortes etárias cobertas. </a:t>
          </a:r>
          <a:endParaRPr lang="en-US" dirty="0"/>
        </a:p>
      </dgm:t>
    </dgm:pt>
    <dgm:pt modelId="{E4C0D368-0BA1-4EDA-9369-830072EBA8D9}" type="parTrans" cxnId="{E829A14D-38BA-477A-B65A-B7CABDEF4837}">
      <dgm:prSet/>
      <dgm:spPr/>
      <dgm:t>
        <a:bodyPr/>
        <a:lstStyle/>
        <a:p>
          <a:endParaRPr lang="en-US"/>
        </a:p>
      </dgm:t>
    </dgm:pt>
    <dgm:pt modelId="{09935636-60BA-4B91-BAA1-612CDF1BD91B}" type="sibTrans" cxnId="{E829A14D-38BA-477A-B65A-B7CABDEF4837}">
      <dgm:prSet/>
      <dgm:spPr/>
      <dgm:t>
        <a:bodyPr/>
        <a:lstStyle/>
        <a:p>
          <a:endParaRPr lang="en-US"/>
        </a:p>
      </dgm:t>
    </dgm:pt>
    <dgm:pt modelId="{A703E480-F1FA-46DC-865D-A04F365A15D9}">
      <dgm:prSet/>
      <dgm:spPr/>
      <dgm:t>
        <a:bodyPr/>
        <a:lstStyle/>
        <a:p>
          <a:r>
            <a:rPr lang="pt-BR" dirty="0"/>
            <a:t>As alavancas dos CSP têm uma variação de 19 a 28 por cento entre as ações pretendidas e o que está a ser implementado. A mobilização de recursos com uma redução significativa (28%) entre a intenção e a prática</a:t>
          </a:r>
          <a:endParaRPr lang="en-US" dirty="0"/>
        </a:p>
      </dgm:t>
    </dgm:pt>
    <dgm:pt modelId="{5C2AA6A8-13BB-4CFA-873D-2AD7C639ABFA}" type="parTrans" cxnId="{2F20C813-EA5B-4A50-A36A-D2168E868E15}">
      <dgm:prSet/>
      <dgm:spPr/>
      <dgm:t>
        <a:bodyPr/>
        <a:lstStyle/>
        <a:p>
          <a:endParaRPr lang="en-US"/>
        </a:p>
      </dgm:t>
    </dgm:pt>
    <dgm:pt modelId="{94BA3181-0BAC-446B-AD84-AFA00883084A}" type="sibTrans" cxnId="{2F20C813-EA5B-4A50-A36A-D2168E868E15}">
      <dgm:prSet/>
      <dgm:spPr/>
      <dgm:t>
        <a:bodyPr/>
        <a:lstStyle/>
        <a:p>
          <a:endParaRPr lang="en-US"/>
        </a:p>
      </dgm:t>
    </dgm:pt>
    <dgm:pt modelId="{E503BD68-B354-40F8-95A8-453E2C8DFCD8}">
      <dgm:prSet custT="1"/>
      <dgm:spPr/>
      <dgm:t>
        <a:bodyPr/>
        <a:lstStyle/>
        <a:p>
          <a:r>
            <a:rPr lang="pt-BR" sz="1600" b="1" dirty="0"/>
            <a:t>Das 4 alavancas estratégicas, a mobilização de recursos é classificada como um progresso significativamente menor em comparação com as outras (compromisso político, envolvimento da comunidade e governança</a:t>
          </a:r>
          <a:r>
            <a:rPr lang="pt-BR" sz="1600" b="1" i="0" baseline="0" dirty="0"/>
            <a:t>)</a:t>
          </a:r>
          <a:endParaRPr lang="en-US" sz="1600" b="1" dirty="0"/>
        </a:p>
      </dgm:t>
    </dgm:pt>
    <dgm:pt modelId="{90DD7543-82F7-4087-BDD3-AB93E24983BA}" type="parTrans" cxnId="{805A8601-0FB6-49DA-B67F-59858DBC10A7}">
      <dgm:prSet/>
      <dgm:spPr/>
      <dgm:t>
        <a:bodyPr/>
        <a:lstStyle/>
        <a:p>
          <a:endParaRPr lang="en-US"/>
        </a:p>
      </dgm:t>
    </dgm:pt>
    <dgm:pt modelId="{50CEC5DC-3FC3-4E81-9537-6E5843E119D5}" type="sibTrans" cxnId="{805A8601-0FB6-49DA-B67F-59858DBC10A7}">
      <dgm:prSet/>
      <dgm:spPr/>
      <dgm:t>
        <a:bodyPr/>
        <a:lstStyle/>
        <a:p>
          <a:endParaRPr lang="en-US"/>
        </a:p>
      </dgm:t>
    </dgm:pt>
    <dgm:pt modelId="{5B9FD75B-C5BD-4DAD-B425-6F1C691385AA}">
      <dgm:prSet custT="1"/>
      <dgm:spPr/>
      <dgm:t>
        <a:bodyPr/>
        <a:lstStyle/>
        <a:p>
          <a:endParaRPr lang="en-US" sz="1600" dirty="0"/>
        </a:p>
      </dgm:t>
    </dgm:pt>
    <dgm:pt modelId="{3849745B-5A33-46DF-AE63-E2865EFD0ED0}" type="parTrans" cxnId="{F2FE5F42-CAEC-4E12-A3F3-69F923575E4D}">
      <dgm:prSet/>
      <dgm:spPr/>
    </dgm:pt>
    <dgm:pt modelId="{585839B0-B692-40F3-AA33-A89A670A1C35}" type="sibTrans" cxnId="{F2FE5F42-CAEC-4E12-A3F3-69F923575E4D}">
      <dgm:prSet/>
      <dgm:spPr/>
    </dgm:pt>
    <dgm:pt modelId="{C85713BB-CDB6-4F3D-A5B6-00CB7C88F166}" type="pres">
      <dgm:prSet presAssocID="{CD6A297E-DDBD-49C5-BBC2-222371B79801}" presName="linear" presStyleCnt="0">
        <dgm:presLayoutVars>
          <dgm:animLvl val="lvl"/>
          <dgm:resizeHandles val="exact"/>
        </dgm:presLayoutVars>
      </dgm:prSet>
      <dgm:spPr/>
    </dgm:pt>
    <dgm:pt modelId="{490434B9-52DD-46DC-B35D-487B95D6BE94}" type="pres">
      <dgm:prSet presAssocID="{53DFBFC3-3CC1-4CD7-8329-09553D20490E}" presName="parentText" presStyleLbl="node1" presStyleIdx="0" presStyleCnt="3">
        <dgm:presLayoutVars>
          <dgm:chMax val="0"/>
          <dgm:bulletEnabled val="1"/>
        </dgm:presLayoutVars>
      </dgm:prSet>
      <dgm:spPr/>
    </dgm:pt>
    <dgm:pt modelId="{8623FB8B-5F61-4FBA-AB85-BACC9704D48E}" type="pres">
      <dgm:prSet presAssocID="{2606A743-34C7-4AEA-B382-6577ECF3CDB3}" presName="spacer" presStyleCnt="0"/>
      <dgm:spPr/>
    </dgm:pt>
    <dgm:pt modelId="{925462D6-6350-40A4-B5AE-66148FD4E8E3}" type="pres">
      <dgm:prSet presAssocID="{F342F22C-FD2D-410F-9CFE-8796E061E4ED}" presName="parentText" presStyleLbl="node1" presStyleIdx="1" presStyleCnt="3">
        <dgm:presLayoutVars>
          <dgm:chMax val="0"/>
          <dgm:bulletEnabled val="1"/>
        </dgm:presLayoutVars>
      </dgm:prSet>
      <dgm:spPr/>
    </dgm:pt>
    <dgm:pt modelId="{535E0635-DB20-45B4-88FC-5B88AB0A4884}" type="pres">
      <dgm:prSet presAssocID="{09935636-60BA-4B91-BAA1-612CDF1BD91B}" presName="spacer" presStyleCnt="0"/>
      <dgm:spPr/>
    </dgm:pt>
    <dgm:pt modelId="{862CCF9C-B136-4C88-8CD5-C516A48D0A42}" type="pres">
      <dgm:prSet presAssocID="{A703E480-F1FA-46DC-865D-A04F365A15D9}" presName="parentText" presStyleLbl="node1" presStyleIdx="2" presStyleCnt="3">
        <dgm:presLayoutVars>
          <dgm:chMax val="0"/>
          <dgm:bulletEnabled val="1"/>
        </dgm:presLayoutVars>
      </dgm:prSet>
      <dgm:spPr/>
    </dgm:pt>
    <dgm:pt modelId="{E94FC176-38D3-4D92-B634-E394D5296591}" type="pres">
      <dgm:prSet presAssocID="{A703E480-F1FA-46DC-865D-A04F365A15D9}" presName="childText" presStyleLbl="revTx" presStyleIdx="0" presStyleCnt="1" custLinFactNeighborX="2648">
        <dgm:presLayoutVars>
          <dgm:bulletEnabled val="1"/>
        </dgm:presLayoutVars>
      </dgm:prSet>
      <dgm:spPr/>
    </dgm:pt>
  </dgm:ptLst>
  <dgm:cxnLst>
    <dgm:cxn modelId="{16908300-1E66-4C67-9E31-010BC376076D}" type="presOf" srcId="{5B9FD75B-C5BD-4DAD-B425-6F1C691385AA}" destId="{E94FC176-38D3-4D92-B634-E394D5296591}" srcOrd="0" destOrd="0" presId="urn:microsoft.com/office/officeart/2005/8/layout/vList2"/>
    <dgm:cxn modelId="{805A8601-0FB6-49DA-B67F-59858DBC10A7}" srcId="{A703E480-F1FA-46DC-865D-A04F365A15D9}" destId="{E503BD68-B354-40F8-95A8-453E2C8DFCD8}" srcOrd="1" destOrd="0" parTransId="{90DD7543-82F7-4087-BDD3-AB93E24983BA}" sibTransId="{50CEC5DC-3FC3-4E81-9537-6E5843E119D5}"/>
    <dgm:cxn modelId="{1998A806-8039-484F-9B59-83F004039CFF}" type="presOf" srcId="{E503BD68-B354-40F8-95A8-453E2C8DFCD8}" destId="{E94FC176-38D3-4D92-B634-E394D5296591}" srcOrd="0" destOrd="1" presId="urn:microsoft.com/office/officeart/2005/8/layout/vList2"/>
    <dgm:cxn modelId="{2F20C813-EA5B-4A50-A36A-D2168E868E15}" srcId="{CD6A297E-DDBD-49C5-BBC2-222371B79801}" destId="{A703E480-F1FA-46DC-865D-A04F365A15D9}" srcOrd="2" destOrd="0" parTransId="{5C2AA6A8-13BB-4CFA-873D-2AD7C639ABFA}" sibTransId="{94BA3181-0BAC-446B-AD84-AFA00883084A}"/>
    <dgm:cxn modelId="{5C901116-8E10-4F37-9CF6-061A54115211}" type="presOf" srcId="{F342F22C-FD2D-410F-9CFE-8796E061E4ED}" destId="{925462D6-6350-40A4-B5AE-66148FD4E8E3}" srcOrd="0" destOrd="0" presId="urn:microsoft.com/office/officeart/2005/8/layout/vList2"/>
    <dgm:cxn modelId="{E0D03734-635D-447D-92FA-CECF6CFAD39A}" type="presOf" srcId="{CD6A297E-DDBD-49C5-BBC2-222371B79801}" destId="{C85713BB-CDB6-4F3D-A5B6-00CB7C88F166}" srcOrd="0" destOrd="0" presId="urn:microsoft.com/office/officeart/2005/8/layout/vList2"/>
    <dgm:cxn modelId="{F2FE5F42-CAEC-4E12-A3F3-69F923575E4D}" srcId="{A703E480-F1FA-46DC-865D-A04F365A15D9}" destId="{5B9FD75B-C5BD-4DAD-B425-6F1C691385AA}" srcOrd="0" destOrd="0" parTransId="{3849745B-5A33-46DF-AE63-E2865EFD0ED0}" sibTransId="{585839B0-B692-40F3-AA33-A89A670A1C35}"/>
    <dgm:cxn modelId="{A8FF8768-E86F-4ACF-B800-059F99FC5AEE}" type="presOf" srcId="{53DFBFC3-3CC1-4CD7-8329-09553D20490E}" destId="{490434B9-52DD-46DC-B35D-487B95D6BE94}" srcOrd="0" destOrd="0" presId="urn:microsoft.com/office/officeart/2005/8/layout/vList2"/>
    <dgm:cxn modelId="{E829A14D-38BA-477A-B65A-B7CABDEF4837}" srcId="{CD6A297E-DDBD-49C5-BBC2-222371B79801}" destId="{F342F22C-FD2D-410F-9CFE-8796E061E4ED}" srcOrd="1" destOrd="0" parTransId="{E4C0D368-0BA1-4EDA-9369-830072EBA8D9}" sibTransId="{09935636-60BA-4B91-BAA1-612CDF1BD91B}"/>
    <dgm:cxn modelId="{5EB75D76-7D27-4398-8B54-23C65B6845B2}" type="presOf" srcId="{A703E480-F1FA-46DC-865D-A04F365A15D9}" destId="{862CCF9C-B136-4C88-8CD5-C516A48D0A42}" srcOrd="0" destOrd="0" presId="urn:microsoft.com/office/officeart/2005/8/layout/vList2"/>
    <dgm:cxn modelId="{B8671AE8-5840-48D8-B384-9996A479DDC6}" srcId="{CD6A297E-DDBD-49C5-BBC2-222371B79801}" destId="{53DFBFC3-3CC1-4CD7-8329-09553D20490E}" srcOrd="0" destOrd="0" parTransId="{70CFA33B-3B48-4064-BF6B-1B3EECF67AB1}" sibTransId="{2606A743-34C7-4AEA-B382-6577ECF3CDB3}"/>
    <dgm:cxn modelId="{4AA59087-63B7-4F90-BD05-E9C123B3B07D}" type="presParOf" srcId="{C85713BB-CDB6-4F3D-A5B6-00CB7C88F166}" destId="{490434B9-52DD-46DC-B35D-487B95D6BE94}" srcOrd="0" destOrd="0" presId="urn:microsoft.com/office/officeart/2005/8/layout/vList2"/>
    <dgm:cxn modelId="{75AA7F9E-51BD-4DBB-857F-934799710E40}" type="presParOf" srcId="{C85713BB-CDB6-4F3D-A5B6-00CB7C88F166}" destId="{8623FB8B-5F61-4FBA-AB85-BACC9704D48E}" srcOrd="1" destOrd="0" presId="urn:microsoft.com/office/officeart/2005/8/layout/vList2"/>
    <dgm:cxn modelId="{87FCDB51-9CE4-4E63-8EB1-AE5F0193F2B0}" type="presParOf" srcId="{C85713BB-CDB6-4F3D-A5B6-00CB7C88F166}" destId="{925462D6-6350-40A4-B5AE-66148FD4E8E3}" srcOrd="2" destOrd="0" presId="urn:microsoft.com/office/officeart/2005/8/layout/vList2"/>
    <dgm:cxn modelId="{66067955-A2C5-4E11-9C38-54B110145927}" type="presParOf" srcId="{C85713BB-CDB6-4F3D-A5B6-00CB7C88F166}" destId="{535E0635-DB20-45B4-88FC-5B88AB0A4884}" srcOrd="3" destOrd="0" presId="urn:microsoft.com/office/officeart/2005/8/layout/vList2"/>
    <dgm:cxn modelId="{E613A911-64C1-4548-A000-8C59162BFAA3}" type="presParOf" srcId="{C85713BB-CDB6-4F3D-A5B6-00CB7C88F166}" destId="{862CCF9C-B136-4C88-8CD5-C516A48D0A42}" srcOrd="4" destOrd="0" presId="urn:microsoft.com/office/officeart/2005/8/layout/vList2"/>
    <dgm:cxn modelId="{A5B2C0D3-17B7-4134-8AC9-E6736DFBD87B}" type="presParOf" srcId="{C85713BB-CDB6-4F3D-A5B6-00CB7C88F166}" destId="{E94FC176-38D3-4D92-B634-E394D529659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7F4D34-FA30-43E0-9BC6-45769671B51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A28217-BBD7-43FC-A1AA-BD71D182D7AD}">
      <dgm:prSet/>
      <dgm:spPr/>
      <dgm:t>
        <a:bodyPr/>
        <a:lstStyle/>
        <a:p>
          <a:r>
            <a:rPr lang="pt-BR" b="1"/>
            <a:t>É necessário dar  mais atenção ao reforço da capacitação dos beneficiários</a:t>
          </a:r>
          <a:r>
            <a:rPr lang="pt-BR"/>
            <a:t>. Não se trata de prestar serviços à comunidade, mas sim de desenvolver a capacidade inerente dos indivíduos/famílias para agirem no interesse do seu próprio bem-estar. Esta recomendação aprofunda o enfoque centrado na pessoa que é defendido através da Cobertura Universal de Saúde e melhora a justificação para serviços essenciais em todo o continuum de serviços de saúde para cada grupo etário que são definidos pelos beneficiários pretendidos</a:t>
          </a:r>
          <a:endParaRPr lang="en-US"/>
        </a:p>
      </dgm:t>
    </dgm:pt>
    <dgm:pt modelId="{F2C8F8C8-3FFB-4478-AF86-E68FE81E5D3E}" type="parTrans" cxnId="{CD8015B4-4E40-4AB8-85BC-7936AAED7A5A}">
      <dgm:prSet/>
      <dgm:spPr/>
      <dgm:t>
        <a:bodyPr/>
        <a:lstStyle/>
        <a:p>
          <a:endParaRPr lang="en-US"/>
        </a:p>
      </dgm:t>
    </dgm:pt>
    <dgm:pt modelId="{DBC9A525-1E41-4222-AA0F-44EEFB0F440A}" type="sibTrans" cxnId="{CD8015B4-4E40-4AB8-85BC-7936AAED7A5A}">
      <dgm:prSet/>
      <dgm:spPr/>
      <dgm:t>
        <a:bodyPr/>
        <a:lstStyle/>
        <a:p>
          <a:endParaRPr lang="en-US"/>
        </a:p>
      </dgm:t>
    </dgm:pt>
    <dgm:pt modelId="{0FAAB817-54AB-40A9-81F4-9418017B5709}">
      <dgm:prSet/>
      <dgm:spPr/>
      <dgm:t>
        <a:bodyPr/>
        <a:lstStyle/>
        <a:p>
          <a:r>
            <a:rPr lang="pt-BR" b="1" dirty="0"/>
            <a:t>É necessário priorizar melhor as populações vulneráveis com necessidades de cuidados essenciais na região</a:t>
          </a:r>
          <a:r>
            <a:rPr lang="pt-BR" dirty="0"/>
            <a:t>. Existem muitas formas de vulnerabilidade – e estas podem ser exploradas de forma abrangente  incluindo  os seguintes factores ( Local de residência,  Raça/cultura, Ocupação,  Gênero/sexo,  Religião,  Educação,  Condição socioeconômica e  Capital social) Estes representam os principais fatores de vulnerabilidade na região, tornando-se crítico que todos sejam explorados ao identificar e direcionar a vulnerabilidade</a:t>
          </a:r>
          <a:endParaRPr lang="en-US" dirty="0"/>
        </a:p>
      </dgm:t>
    </dgm:pt>
    <dgm:pt modelId="{DC8A7F0B-FFD7-44BC-B22D-F41596C97F1B}" type="parTrans" cxnId="{A8B6C92C-0EA4-4960-A54D-18ACB5D27944}">
      <dgm:prSet/>
      <dgm:spPr/>
      <dgm:t>
        <a:bodyPr/>
        <a:lstStyle/>
        <a:p>
          <a:endParaRPr lang="en-US"/>
        </a:p>
      </dgm:t>
    </dgm:pt>
    <dgm:pt modelId="{2FF2176E-EEC0-4A4C-A9AB-7516D3F3ED94}" type="sibTrans" cxnId="{A8B6C92C-0EA4-4960-A54D-18ACB5D27944}">
      <dgm:prSet/>
      <dgm:spPr/>
      <dgm:t>
        <a:bodyPr/>
        <a:lstStyle/>
        <a:p>
          <a:endParaRPr lang="en-US"/>
        </a:p>
      </dgm:t>
    </dgm:pt>
    <dgm:pt modelId="{4B5955BA-E35E-4AD0-9683-1853C31F7955}">
      <dgm:prSet/>
      <dgm:spPr/>
      <dgm:t>
        <a:bodyPr/>
        <a:lstStyle/>
        <a:p>
          <a:r>
            <a:rPr lang="pt-BR" b="1"/>
            <a:t>É necessário enfatizar às ações em comparação com a intenção declarada</a:t>
          </a:r>
          <a:r>
            <a:rPr lang="pt-BR"/>
            <a:t>. A proliferação de plataformas em que as intenções são declaradas, mas sem seguimento, está a minar o foco na implementação.  Aumentar oinvestimento no planeamento operacional, no apoio à implementação e na monitoria das ações.</a:t>
          </a:r>
          <a:endParaRPr lang="en-US"/>
        </a:p>
      </dgm:t>
    </dgm:pt>
    <dgm:pt modelId="{11297F57-73AD-410D-97D4-EC3D1A65AFBB}" type="parTrans" cxnId="{18EAEE56-847F-416B-A44E-8110850C923F}">
      <dgm:prSet/>
      <dgm:spPr/>
      <dgm:t>
        <a:bodyPr/>
        <a:lstStyle/>
        <a:p>
          <a:endParaRPr lang="en-US"/>
        </a:p>
      </dgm:t>
    </dgm:pt>
    <dgm:pt modelId="{388E7053-DA5B-4631-9B40-9D4FADB2C25D}" type="sibTrans" cxnId="{18EAEE56-847F-416B-A44E-8110850C923F}">
      <dgm:prSet/>
      <dgm:spPr/>
      <dgm:t>
        <a:bodyPr/>
        <a:lstStyle/>
        <a:p>
          <a:endParaRPr lang="en-US"/>
        </a:p>
      </dgm:t>
    </dgm:pt>
    <dgm:pt modelId="{4714C8CB-2F11-444F-90DA-B07CBDCE26E2}">
      <dgm:prSet/>
      <dgm:spPr/>
      <dgm:t>
        <a:bodyPr/>
        <a:lstStyle/>
        <a:p>
          <a:r>
            <a:rPr lang="pt-BR" b="1"/>
            <a:t>No plano estratégico, são necessárias inovações na mobilização de recursos para as ações dos CSP</a:t>
          </a:r>
          <a:r>
            <a:rPr lang="pt-BR"/>
            <a:t>. Existem múltiplas abordagens teóricas sem evidência de impacto na disponibilidade de recursos e sustentabilidade que foram iniciadas ao longo dos anos – mais focadas na conveniência política. Os dados atuais na região sugerem que os países devem concentrar-se no aumento dos recursos públicos e na eficiência da sua gestão como a forma mais eficaz de angariar os recursos necessários.</a:t>
          </a:r>
          <a:endParaRPr lang="en-US"/>
        </a:p>
      </dgm:t>
    </dgm:pt>
    <dgm:pt modelId="{05AF7D1A-D25A-4D35-A9D5-AD812C217636}" type="parTrans" cxnId="{45773270-04FC-40C1-8D09-4447AB3A8B27}">
      <dgm:prSet/>
      <dgm:spPr/>
      <dgm:t>
        <a:bodyPr/>
        <a:lstStyle/>
        <a:p>
          <a:endParaRPr lang="en-US"/>
        </a:p>
      </dgm:t>
    </dgm:pt>
    <dgm:pt modelId="{5FA9813F-C3EE-486B-91D7-1AE54140CC86}" type="sibTrans" cxnId="{45773270-04FC-40C1-8D09-4447AB3A8B27}">
      <dgm:prSet/>
      <dgm:spPr/>
      <dgm:t>
        <a:bodyPr/>
        <a:lstStyle/>
        <a:p>
          <a:endParaRPr lang="en-US"/>
        </a:p>
      </dgm:t>
    </dgm:pt>
    <dgm:pt modelId="{815B69E5-6ED9-45C5-9536-65C21EFA976A}">
      <dgm:prSet/>
      <dgm:spPr/>
      <dgm:t>
        <a:bodyPr/>
        <a:lstStyle/>
        <a:p>
          <a:r>
            <a:rPr lang="pt-BR" b="1"/>
            <a:t>Os países precisam priorizar ações entre as alavancas operacionais, em comparação com componentes dos CSP ou alavancas estratégicas</a:t>
          </a:r>
          <a:r>
            <a:rPr lang="pt-BR"/>
            <a:t>. Esta é a área temática dos CSP com evidência de influência positiva não só na obtenção de resultados em saúde, mas também na melhoria nas demais áreas temáticas dos CSP. Especificamente, ações para melhor geração e utilizacao de pesquisa operacional, soluções digitais, força de trabalho dos CSP  e engajamento do setor privado acelerarão melhor o movimento em direção à abordagem dos CSP na região.</a:t>
          </a:r>
          <a:endParaRPr lang="en-US"/>
        </a:p>
      </dgm:t>
    </dgm:pt>
    <dgm:pt modelId="{7F00B24D-BB19-4565-9017-723443A93D9D}" type="parTrans" cxnId="{114D2D82-045F-4B47-8EB3-B2D7D92096D1}">
      <dgm:prSet/>
      <dgm:spPr/>
      <dgm:t>
        <a:bodyPr/>
        <a:lstStyle/>
        <a:p>
          <a:endParaRPr lang="en-US"/>
        </a:p>
      </dgm:t>
    </dgm:pt>
    <dgm:pt modelId="{00713324-AE64-4EB2-99EB-A7E229D4BC84}" type="sibTrans" cxnId="{114D2D82-045F-4B47-8EB3-B2D7D92096D1}">
      <dgm:prSet/>
      <dgm:spPr/>
      <dgm:t>
        <a:bodyPr/>
        <a:lstStyle/>
        <a:p>
          <a:endParaRPr lang="en-US"/>
        </a:p>
      </dgm:t>
    </dgm:pt>
    <dgm:pt modelId="{F103CE89-C0E1-4313-8D7C-EBFB268E85DC}">
      <dgm:prSet/>
      <dgm:spPr/>
      <dgm:t>
        <a:bodyPr/>
        <a:lstStyle/>
        <a:p>
          <a:r>
            <a:rPr lang="pt-BR" b="1"/>
            <a:t>A região deve considerar um programa específico para atingir os Estados insulares, </a:t>
          </a:r>
          <a:r>
            <a:rPr lang="pt-BR"/>
            <a:t>dada a sua natureza e desafios peculiares. As barreiras físicas existentes exigem que a aplicação de alguns dos componentes e alavancas seja especificamente adaptada para que seja eficaz.</a:t>
          </a:r>
          <a:endParaRPr lang="en-US"/>
        </a:p>
      </dgm:t>
    </dgm:pt>
    <dgm:pt modelId="{8FC19A13-DD31-4C17-A55D-7F93228CD9D9}" type="parTrans" cxnId="{53DF83A8-60A5-4C57-8344-6EFE5948EB3D}">
      <dgm:prSet/>
      <dgm:spPr/>
      <dgm:t>
        <a:bodyPr/>
        <a:lstStyle/>
        <a:p>
          <a:endParaRPr lang="en-US"/>
        </a:p>
      </dgm:t>
    </dgm:pt>
    <dgm:pt modelId="{93104482-6D7D-4A58-853D-81122B3BE62D}" type="sibTrans" cxnId="{53DF83A8-60A5-4C57-8344-6EFE5948EB3D}">
      <dgm:prSet/>
      <dgm:spPr/>
      <dgm:t>
        <a:bodyPr/>
        <a:lstStyle/>
        <a:p>
          <a:endParaRPr lang="en-US"/>
        </a:p>
      </dgm:t>
    </dgm:pt>
    <dgm:pt modelId="{4EFA36CB-7340-4D64-BB90-22E48B1E22DD}" type="pres">
      <dgm:prSet presAssocID="{4B7F4D34-FA30-43E0-9BC6-45769671B517}" presName="diagram" presStyleCnt="0">
        <dgm:presLayoutVars>
          <dgm:dir/>
          <dgm:resizeHandles val="exact"/>
        </dgm:presLayoutVars>
      </dgm:prSet>
      <dgm:spPr/>
    </dgm:pt>
    <dgm:pt modelId="{F00690DC-F1A5-4DBD-8655-CAE57E7DF223}" type="pres">
      <dgm:prSet presAssocID="{C7A28217-BBD7-43FC-A1AA-BD71D182D7AD}" presName="node" presStyleLbl="node1" presStyleIdx="0" presStyleCnt="6">
        <dgm:presLayoutVars>
          <dgm:bulletEnabled val="1"/>
        </dgm:presLayoutVars>
      </dgm:prSet>
      <dgm:spPr/>
    </dgm:pt>
    <dgm:pt modelId="{C7D7254F-A9E6-490A-A35C-1C83B54420A9}" type="pres">
      <dgm:prSet presAssocID="{DBC9A525-1E41-4222-AA0F-44EEFB0F440A}" presName="sibTrans" presStyleCnt="0"/>
      <dgm:spPr/>
    </dgm:pt>
    <dgm:pt modelId="{0E73D04D-A8FB-4B1A-BA1C-3FBD4D6EDB39}" type="pres">
      <dgm:prSet presAssocID="{0FAAB817-54AB-40A9-81F4-9418017B5709}" presName="node" presStyleLbl="node1" presStyleIdx="1" presStyleCnt="6">
        <dgm:presLayoutVars>
          <dgm:bulletEnabled val="1"/>
        </dgm:presLayoutVars>
      </dgm:prSet>
      <dgm:spPr/>
    </dgm:pt>
    <dgm:pt modelId="{2DBEA938-EA98-42F3-8F5B-BD175D143959}" type="pres">
      <dgm:prSet presAssocID="{2FF2176E-EEC0-4A4C-A9AB-7516D3F3ED94}" presName="sibTrans" presStyleCnt="0"/>
      <dgm:spPr/>
    </dgm:pt>
    <dgm:pt modelId="{FB5ED4CD-2607-41C8-A31D-D55ABEA2D9D7}" type="pres">
      <dgm:prSet presAssocID="{4B5955BA-E35E-4AD0-9683-1853C31F7955}" presName="node" presStyleLbl="node1" presStyleIdx="2" presStyleCnt="6">
        <dgm:presLayoutVars>
          <dgm:bulletEnabled val="1"/>
        </dgm:presLayoutVars>
      </dgm:prSet>
      <dgm:spPr/>
    </dgm:pt>
    <dgm:pt modelId="{B37D2FD6-D822-4C01-AA93-D9756B1EC7F3}" type="pres">
      <dgm:prSet presAssocID="{388E7053-DA5B-4631-9B40-9D4FADB2C25D}" presName="sibTrans" presStyleCnt="0"/>
      <dgm:spPr/>
    </dgm:pt>
    <dgm:pt modelId="{AE34AECB-B83B-43E0-86CB-458DDBFEE2E8}" type="pres">
      <dgm:prSet presAssocID="{4714C8CB-2F11-444F-90DA-B07CBDCE26E2}" presName="node" presStyleLbl="node1" presStyleIdx="3" presStyleCnt="6">
        <dgm:presLayoutVars>
          <dgm:bulletEnabled val="1"/>
        </dgm:presLayoutVars>
      </dgm:prSet>
      <dgm:spPr/>
    </dgm:pt>
    <dgm:pt modelId="{A13EF03E-EF38-413C-95E8-003E7E97C31A}" type="pres">
      <dgm:prSet presAssocID="{5FA9813F-C3EE-486B-91D7-1AE54140CC86}" presName="sibTrans" presStyleCnt="0"/>
      <dgm:spPr/>
    </dgm:pt>
    <dgm:pt modelId="{F5EE59F1-1C4B-4AC8-858D-1B1B61AFA918}" type="pres">
      <dgm:prSet presAssocID="{815B69E5-6ED9-45C5-9536-65C21EFA976A}" presName="node" presStyleLbl="node1" presStyleIdx="4" presStyleCnt="6">
        <dgm:presLayoutVars>
          <dgm:bulletEnabled val="1"/>
        </dgm:presLayoutVars>
      </dgm:prSet>
      <dgm:spPr/>
    </dgm:pt>
    <dgm:pt modelId="{6D713EC3-C145-4F75-9577-D8331B1A8DD1}" type="pres">
      <dgm:prSet presAssocID="{00713324-AE64-4EB2-99EB-A7E229D4BC84}" presName="sibTrans" presStyleCnt="0"/>
      <dgm:spPr/>
    </dgm:pt>
    <dgm:pt modelId="{53563A66-062D-47C6-86D5-A9A8FE7301A1}" type="pres">
      <dgm:prSet presAssocID="{F103CE89-C0E1-4313-8D7C-EBFB268E85DC}" presName="node" presStyleLbl="node1" presStyleIdx="5" presStyleCnt="6">
        <dgm:presLayoutVars>
          <dgm:bulletEnabled val="1"/>
        </dgm:presLayoutVars>
      </dgm:prSet>
      <dgm:spPr/>
    </dgm:pt>
  </dgm:ptLst>
  <dgm:cxnLst>
    <dgm:cxn modelId="{3803311F-9BF6-4874-B852-A9A23758E7D8}" type="presOf" srcId="{F103CE89-C0E1-4313-8D7C-EBFB268E85DC}" destId="{53563A66-062D-47C6-86D5-A9A8FE7301A1}" srcOrd="0" destOrd="0" presId="urn:microsoft.com/office/officeart/2005/8/layout/default"/>
    <dgm:cxn modelId="{A8B6C92C-0EA4-4960-A54D-18ACB5D27944}" srcId="{4B7F4D34-FA30-43E0-9BC6-45769671B517}" destId="{0FAAB817-54AB-40A9-81F4-9418017B5709}" srcOrd="1" destOrd="0" parTransId="{DC8A7F0B-FFD7-44BC-B22D-F41596C97F1B}" sibTransId="{2FF2176E-EEC0-4A4C-A9AB-7516D3F3ED94}"/>
    <dgm:cxn modelId="{45773270-04FC-40C1-8D09-4447AB3A8B27}" srcId="{4B7F4D34-FA30-43E0-9BC6-45769671B517}" destId="{4714C8CB-2F11-444F-90DA-B07CBDCE26E2}" srcOrd="3" destOrd="0" parTransId="{05AF7D1A-D25A-4D35-A9D5-AD812C217636}" sibTransId="{5FA9813F-C3EE-486B-91D7-1AE54140CC86}"/>
    <dgm:cxn modelId="{18EAEE56-847F-416B-A44E-8110850C923F}" srcId="{4B7F4D34-FA30-43E0-9BC6-45769671B517}" destId="{4B5955BA-E35E-4AD0-9683-1853C31F7955}" srcOrd="2" destOrd="0" parTransId="{11297F57-73AD-410D-97D4-EC3D1A65AFBB}" sibTransId="{388E7053-DA5B-4631-9B40-9D4FADB2C25D}"/>
    <dgm:cxn modelId="{114D2D82-045F-4B47-8EB3-B2D7D92096D1}" srcId="{4B7F4D34-FA30-43E0-9BC6-45769671B517}" destId="{815B69E5-6ED9-45C5-9536-65C21EFA976A}" srcOrd="4" destOrd="0" parTransId="{7F00B24D-BB19-4565-9017-723443A93D9D}" sibTransId="{00713324-AE64-4EB2-99EB-A7E229D4BC84}"/>
    <dgm:cxn modelId="{86021C85-9B0E-477B-B6C1-8208ED8F8ADB}" type="presOf" srcId="{815B69E5-6ED9-45C5-9536-65C21EFA976A}" destId="{F5EE59F1-1C4B-4AC8-858D-1B1B61AFA918}" srcOrd="0" destOrd="0" presId="urn:microsoft.com/office/officeart/2005/8/layout/default"/>
    <dgm:cxn modelId="{72CD8C92-87B2-4D94-8BE2-7F57A371CDAD}" type="presOf" srcId="{4B7F4D34-FA30-43E0-9BC6-45769671B517}" destId="{4EFA36CB-7340-4D64-BB90-22E48B1E22DD}" srcOrd="0" destOrd="0" presId="urn:microsoft.com/office/officeart/2005/8/layout/default"/>
    <dgm:cxn modelId="{53DF83A8-60A5-4C57-8344-6EFE5948EB3D}" srcId="{4B7F4D34-FA30-43E0-9BC6-45769671B517}" destId="{F103CE89-C0E1-4313-8D7C-EBFB268E85DC}" srcOrd="5" destOrd="0" parTransId="{8FC19A13-DD31-4C17-A55D-7F93228CD9D9}" sibTransId="{93104482-6D7D-4A58-853D-81122B3BE62D}"/>
    <dgm:cxn modelId="{CE4B6FA9-710E-490E-96F9-9C846006A930}" type="presOf" srcId="{0FAAB817-54AB-40A9-81F4-9418017B5709}" destId="{0E73D04D-A8FB-4B1A-BA1C-3FBD4D6EDB39}" srcOrd="0" destOrd="0" presId="urn:microsoft.com/office/officeart/2005/8/layout/default"/>
    <dgm:cxn modelId="{CD8015B4-4E40-4AB8-85BC-7936AAED7A5A}" srcId="{4B7F4D34-FA30-43E0-9BC6-45769671B517}" destId="{C7A28217-BBD7-43FC-A1AA-BD71D182D7AD}" srcOrd="0" destOrd="0" parTransId="{F2C8F8C8-3FFB-4478-AF86-E68FE81E5D3E}" sibTransId="{DBC9A525-1E41-4222-AA0F-44EEFB0F440A}"/>
    <dgm:cxn modelId="{7F055BCC-58EB-4E82-B83B-48FA6E3DD9A4}" type="presOf" srcId="{4B5955BA-E35E-4AD0-9683-1853C31F7955}" destId="{FB5ED4CD-2607-41C8-A31D-D55ABEA2D9D7}" srcOrd="0" destOrd="0" presId="urn:microsoft.com/office/officeart/2005/8/layout/default"/>
    <dgm:cxn modelId="{FCBB65CD-DB70-406B-B100-BC06D88C2248}" type="presOf" srcId="{4714C8CB-2F11-444F-90DA-B07CBDCE26E2}" destId="{AE34AECB-B83B-43E0-86CB-458DDBFEE2E8}" srcOrd="0" destOrd="0" presId="urn:microsoft.com/office/officeart/2005/8/layout/default"/>
    <dgm:cxn modelId="{C6676AD9-3CCC-48E8-8A5F-4ACCE3B22695}" type="presOf" srcId="{C7A28217-BBD7-43FC-A1AA-BD71D182D7AD}" destId="{F00690DC-F1A5-4DBD-8655-CAE57E7DF223}" srcOrd="0" destOrd="0" presId="urn:microsoft.com/office/officeart/2005/8/layout/default"/>
    <dgm:cxn modelId="{AC169DCA-684C-4B4B-8AF0-497545727027}" type="presParOf" srcId="{4EFA36CB-7340-4D64-BB90-22E48B1E22DD}" destId="{F00690DC-F1A5-4DBD-8655-CAE57E7DF223}" srcOrd="0" destOrd="0" presId="urn:microsoft.com/office/officeart/2005/8/layout/default"/>
    <dgm:cxn modelId="{7B3003EC-B32C-4A5D-B0CC-45B1EE758EE2}" type="presParOf" srcId="{4EFA36CB-7340-4D64-BB90-22E48B1E22DD}" destId="{C7D7254F-A9E6-490A-A35C-1C83B54420A9}" srcOrd="1" destOrd="0" presId="urn:microsoft.com/office/officeart/2005/8/layout/default"/>
    <dgm:cxn modelId="{BB9638F1-3CB2-4B58-AE0C-E0C1FC6920C6}" type="presParOf" srcId="{4EFA36CB-7340-4D64-BB90-22E48B1E22DD}" destId="{0E73D04D-A8FB-4B1A-BA1C-3FBD4D6EDB39}" srcOrd="2" destOrd="0" presId="urn:microsoft.com/office/officeart/2005/8/layout/default"/>
    <dgm:cxn modelId="{994DB6CE-3939-4581-B1A9-3451D6958C68}" type="presParOf" srcId="{4EFA36CB-7340-4D64-BB90-22E48B1E22DD}" destId="{2DBEA938-EA98-42F3-8F5B-BD175D143959}" srcOrd="3" destOrd="0" presId="urn:microsoft.com/office/officeart/2005/8/layout/default"/>
    <dgm:cxn modelId="{1D1A35D8-C9C0-4E46-807F-B53ABC7B3C3A}" type="presParOf" srcId="{4EFA36CB-7340-4D64-BB90-22E48B1E22DD}" destId="{FB5ED4CD-2607-41C8-A31D-D55ABEA2D9D7}" srcOrd="4" destOrd="0" presId="urn:microsoft.com/office/officeart/2005/8/layout/default"/>
    <dgm:cxn modelId="{7A3159A7-9276-48D5-8AAA-674F43E96D80}" type="presParOf" srcId="{4EFA36CB-7340-4D64-BB90-22E48B1E22DD}" destId="{B37D2FD6-D822-4C01-AA93-D9756B1EC7F3}" srcOrd="5" destOrd="0" presId="urn:microsoft.com/office/officeart/2005/8/layout/default"/>
    <dgm:cxn modelId="{FCBD5353-DE8A-43FE-AEAE-EC4589A2D6AB}" type="presParOf" srcId="{4EFA36CB-7340-4D64-BB90-22E48B1E22DD}" destId="{AE34AECB-B83B-43E0-86CB-458DDBFEE2E8}" srcOrd="6" destOrd="0" presId="urn:microsoft.com/office/officeart/2005/8/layout/default"/>
    <dgm:cxn modelId="{3B3DC89B-B644-42BA-85B7-11B1D7A7BD07}" type="presParOf" srcId="{4EFA36CB-7340-4D64-BB90-22E48B1E22DD}" destId="{A13EF03E-EF38-413C-95E8-003E7E97C31A}" srcOrd="7" destOrd="0" presId="urn:microsoft.com/office/officeart/2005/8/layout/default"/>
    <dgm:cxn modelId="{7DBA7226-97F4-45F4-893C-5ED5517B66E1}" type="presParOf" srcId="{4EFA36CB-7340-4D64-BB90-22E48B1E22DD}" destId="{F5EE59F1-1C4B-4AC8-858D-1B1B61AFA918}" srcOrd="8" destOrd="0" presId="urn:microsoft.com/office/officeart/2005/8/layout/default"/>
    <dgm:cxn modelId="{A0ECA098-A333-48EB-8875-C1E8E4F895EF}" type="presParOf" srcId="{4EFA36CB-7340-4D64-BB90-22E48B1E22DD}" destId="{6D713EC3-C145-4F75-9577-D8331B1A8DD1}" srcOrd="9" destOrd="0" presId="urn:microsoft.com/office/officeart/2005/8/layout/default"/>
    <dgm:cxn modelId="{19043AFB-CCCC-4466-B3A9-2110F21E0F43}" type="presParOf" srcId="{4EFA36CB-7340-4D64-BB90-22E48B1E22DD}" destId="{53563A66-062D-47C6-86D5-A9A8FE7301A1}"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4EAE3-6999-48A7-BA05-5BDE8CC33B32}">
      <dsp:nvSpPr>
        <dsp:cNvPr id="0" name=""/>
        <dsp:cNvSpPr/>
      </dsp:nvSpPr>
      <dsp:spPr>
        <a:xfrm rot="5400000">
          <a:off x="382760" y="1959678"/>
          <a:ext cx="3066464" cy="3694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29CFA-E537-4CBA-B7B7-9947E64093FF}">
      <dsp:nvSpPr>
        <dsp:cNvPr id="0" name=""/>
        <dsp:cNvSpPr/>
      </dsp:nvSpPr>
      <dsp:spPr>
        <a:xfrm>
          <a:off x="1088619" y="3320"/>
          <a:ext cx="4105400" cy="24632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Reafirmar o seu compromisso com a expansão gradual da rede de serviços do primeiro nível de atenção, tendo em conta os critérios geográficos, demográficos e de equidade, incluindo recursos humanos e equipamento essencial, de forma a facilitar o acesso e utilização de serviços preventivos e curativos dos indivíduos, das famílias e das comunidades</a:t>
          </a:r>
          <a:endParaRPr lang="en-US" sz="1600" kern="1200" dirty="0"/>
        </a:p>
      </dsp:txBody>
      <dsp:txXfrm>
        <a:off x="1160765" y="75466"/>
        <a:ext cx="3961108" cy="2318948"/>
      </dsp:txXfrm>
    </dsp:sp>
    <dsp:sp modelId="{C9AD96A9-357A-4AC2-BEB8-50C5629BEA1E}">
      <dsp:nvSpPr>
        <dsp:cNvPr id="0" name=""/>
        <dsp:cNvSpPr/>
      </dsp:nvSpPr>
      <dsp:spPr>
        <a:xfrm>
          <a:off x="1922285" y="3499203"/>
          <a:ext cx="5447596" cy="3694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3DFA6E-025B-471B-9503-1A2A41EAC8D5}">
      <dsp:nvSpPr>
        <dsp:cNvPr id="0" name=""/>
        <dsp:cNvSpPr/>
      </dsp:nvSpPr>
      <dsp:spPr>
        <a:xfrm>
          <a:off x="1088619" y="3082370"/>
          <a:ext cx="4105400" cy="24632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Enfatizar a vontade política de continuar a aumentar de forma sustentável o financiamento para a função saúde de forma equitativa nos três níveis do Serviço Nacional de Saúde, com foco nos Cuidados de Saúde Primários</a:t>
          </a:r>
          <a:endParaRPr lang="en-US" sz="1600" kern="1200" dirty="0"/>
        </a:p>
      </dsp:txBody>
      <dsp:txXfrm>
        <a:off x="1160765" y="3154516"/>
        <a:ext cx="3961108" cy="2318948"/>
      </dsp:txXfrm>
    </dsp:sp>
    <dsp:sp modelId="{BB10AC3E-635F-4BEC-AF72-7EED2E03FAC4}">
      <dsp:nvSpPr>
        <dsp:cNvPr id="0" name=""/>
        <dsp:cNvSpPr/>
      </dsp:nvSpPr>
      <dsp:spPr>
        <a:xfrm rot="16200000">
          <a:off x="5842942" y="1959678"/>
          <a:ext cx="3066464" cy="36948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247D79-7551-4E7F-B39E-AA553C23E24D}">
      <dsp:nvSpPr>
        <dsp:cNvPr id="0" name=""/>
        <dsp:cNvSpPr/>
      </dsp:nvSpPr>
      <dsp:spPr>
        <a:xfrm>
          <a:off x="6548801" y="3082370"/>
          <a:ext cx="4105400" cy="24632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Assegurar a alocação mensal a nível municipal de fundos operacionais desconcentrados na linha orçamental dos Cuidados de Saúde Primários, tendo em conta os critérios de densidade populacional, de dispersão e isolamento, de capacidade instalada em infraestruturas e meios e de gestão de recursos</a:t>
          </a:r>
          <a:endParaRPr lang="en-US" sz="1600" kern="1200" dirty="0"/>
        </a:p>
      </dsp:txBody>
      <dsp:txXfrm>
        <a:off x="6620947" y="3154516"/>
        <a:ext cx="3961108" cy="2318948"/>
      </dsp:txXfrm>
    </dsp:sp>
    <dsp:sp modelId="{EE3BB1B2-82FC-4ED0-9370-E2C5A4BD83FE}">
      <dsp:nvSpPr>
        <dsp:cNvPr id="0" name=""/>
        <dsp:cNvSpPr/>
      </dsp:nvSpPr>
      <dsp:spPr>
        <a:xfrm>
          <a:off x="6548801" y="3320"/>
          <a:ext cx="4105400" cy="246324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Encorajar as comunidades e a sociedade civil em geral para a participação activa e a utilização dos serviços promocionais, preventivos, curativos e de reabilitação à disposição nos Cuidados de Saúde Primários, visando o aumento da cobertura dos indicadores de saúde materna, infantil e infanto-juvenil, bem como dos ligados às grandes endemias e à melhoria das boas práticas de saúde e do ambiente</a:t>
          </a:r>
          <a:endParaRPr lang="en-US" sz="1600" kern="1200" dirty="0"/>
        </a:p>
      </dsp:txBody>
      <dsp:txXfrm>
        <a:off x="6620947" y="75466"/>
        <a:ext cx="3961108" cy="2318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79284-6B25-435C-AF43-7B5CBE37F31D}">
      <dsp:nvSpPr>
        <dsp:cNvPr id="0" name=""/>
        <dsp:cNvSpPr/>
      </dsp:nvSpPr>
      <dsp:spPr>
        <a:xfrm>
          <a:off x="0" y="789689"/>
          <a:ext cx="10888579"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Criar o ambiente favorável aos Cuidados Primários de Saúde e da Cobertura Universal de Saúde </a:t>
          </a:r>
          <a:endParaRPr lang="en-US" sz="2000" kern="1200"/>
        </a:p>
      </dsp:txBody>
      <dsp:txXfrm>
        <a:off x="23988" y="813677"/>
        <a:ext cx="10840603" cy="443424"/>
      </dsp:txXfrm>
    </dsp:sp>
    <dsp:sp modelId="{E1620F60-C40C-407F-AC74-F4514F08FD2D}">
      <dsp:nvSpPr>
        <dsp:cNvPr id="0" name=""/>
        <dsp:cNvSpPr/>
      </dsp:nvSpPr>
      <dsp:spPr>
        <a:xfrm>
          <a:off x="0" y="1281089"/>
          <a:ext cx="10888579" cy="95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71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pt-BR" sz="1600" kern="1200"/>
            <a:t>Tomar medidas urgentes para atualizar e validar o Plano Nacional de Desenvolvimento Sanitário (PNDS) que reforçará o quadro legal e político da prestação de cuidados de primários  de saúde, consubstanciado pela lei de base da saúde, políticas, estratégias e planos, e mecanismos de funcionamento para a sua implementação, avaliação e revisão;</a:t>
          </a:r>
          <a:endParaRPr lang="en-US" sz="1600" kern="1200"/>
        </a:p>
      </dsp:txBody>
      <dsp:txXfrm>
        <a:off x="0" y="1281089"/>
        <a:ext cx="10888579" cy="952200"/>
      </dsp:txXfrm>
    </dsp:sp>
    <dsp:sp modelId="{17EB2EBB-46EC-4E6D-8051-B80450599761}">
      <dsp:nvSpPr>
        <dsp:cNvPr id="0" name=""/>
        <dsp:cNvSpPr/>
      </dsp:nvSpPr>
      <dsp:spPr>
        <a:xfrm>
          <a:off x="0" y="2233289"/>
          <a:ext cx="10888579"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Cadeia de abastecimento de medicamentos, vacinas e insumos médicos </a:t>
          </a:r>
          <a:endParaRPr lang="en-US" sz="2000" kern="1200"/>
        </a:p>
      </dsp:txBody>
      <dsp:txXfrm>
        <a:off x="23988" y="2257277"/>
        <a:ext cx="10840603" cy="443424"/>
      </dsp:txXfrm>
    </dsp:sp>
    <dsp:sp modelId="{D414987B-A248-426A-8A3E-51B6D557C0F4}">
      <dsp:nvSpPr>
        <dsp:cNvPr id="0" name=""/>
        <dsp:cNvSpPr/>
      </dsp:nvSpPr>
      <dsp:spPr>
        <a:xfrm>
          <a:off x="0" y="2782289"/>
          <a:ext cx="10888579"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Recursos humanos para uma prestação eficaz de cuidados de saúde </a:t>
          </a:r>
          <a:endParaRPr lang="en-US" sz="2000" kern="1200"/>
        </a:p>
      </dsp:txBody>
      <dsp:txXfrm>
        <a:off x="23988" y="2806277"/>
        <a:ext cx="10840603" cy="443424"/>
      </dsp:txXfrm>
    </dsp:sp>
    <dsp:sp modelId="{CE05C9EC-1525-4317-8E25-E49B3D737AB0}">
      <dsp:nvSpPr>
        <dsp:cNvPr id="0" name=""/>
        <dsp:cNvSpPr/>
      </dsp:nvSpPr>
      <dsp:spPr>
        <a:xfrm>
          <a:off x="0" y="3331289"/>
          <a:ext cx="10888579"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Engajamento comunitário </a:t>
          </a:r>
          <a:endParaRPr lang="en-US" sz="2000" kern="1200"/>
        </a:p>
      </dsp:txBody>
      <dsp:txXfrm>
        <a:off x="23988" y="3355277"/>
        <a:ext cx="10840603" cy="443424"/>
      </dsp:txXfrm>
    </dsp:sp>
    <dsp:sp modelId="{56844F38-4988-4B67-BFC2-7E6705333BE3}">
      <dsp:nvSpPr>
        <dsp:cNvPr id="0" name=""/>
        <dsp:cNvSpPr/>
      </dsp:nvSpPr>
      <dsp:spPr>
        <a:xfrm>
          <a:off x="0" y="3880289"/>
          <a:ext cx="10888579" cy="491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dirty="0"/>
            <a:t>Financiamento sustentável dos Cuidados de Saúde Primários</a:t>
          </a:r>
          <a:endParaRPr lang="en-US" sz="2000" kern="1200" dirty="0"/>
        </a:p>
      </dsp:txBody>
      <dsp:txXfrm>
        <a:off x="23988" y="3904277"/>
        <a:ext cx="10840603" cy="443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E186D-98E6-400A-AC26-84FB4C50D641}">
      <dsp:nvSpPr>
        <dsp:cNvPr id="0" name=""/>
        <dsp:cNvSpPr/>
      </dsp:nvSpPr>
      <dsp:spPr>
        <a:xfrm>
          <a:off x="0" y="415268"/>
          <a:ext cx="5181600" cy="1731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dirty="0"/>
            <a:t>Analise do ponto de situação das alavancas e componentes dos CSP  atraves da implementação de uma ferramenta qualitativa estruturada compilada por informantes-chave de cada país.</a:t>
          </a:r>
          <a:endParaRPr lang="en-US" sz="2000" kern="1200" dirty="0"/>
        </a:p>
      </dsp:txBody>
      <dsp:txXfrm>
        <a:off x="84530" y="499798"/>
        <a:ext cx="5012540" cy="1562540"/>
      </dsp:txXfrm>
    </dsp:sp>
    <dsp:sp modelId="{81D4ADDE-5E6F-4A70-970B-87B9184EEE5D}">
      <dsp:nvSpPr>
        <dsp:cNvPr id="0" name=""/>
        <dsp:cNvSpPr/>
      </dsp:nvSpPr>
      <dsp:spPr>
        <a:xfrm>
          <a:off x="0" y="2204469"/>
          <a:ext cx="5181600" cy="1731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dirty="0"/>
            <a:t>Os informantes-chave são profissionais  conhecedores do estado geral dos CSP no país e incluíam representantes do Governo e de Parceiros</a:t>
          </a:r>
          <a:endParaRPr lang="en-US" sz="2000" kern="1200" dirty="0"/>
        </a:p>
      </dsp:txBody>
      <dsp:txXfrm>
        <a:off x="84530" y="2288999"/>
        <a:ext cx="5012540" cy="1562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434B9-52DD-46DC-B35D-487B95D6BE94}">
      <dsp:nvSpPr>
        <dsp:cNvPr id="0" name=""/>
        <dsp:cNvSpPr/>
      </dsp:nvSpPr>
      <dsp:spPr>
        <a:xfrm>
          <a:off x="0" y="124527"/>
          <a:ext cx="5755640" cy="10705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a:t>O empoderamento da comunidade está tem  menos progressos, em comparação com outras componentes. Isto pode dever-se ao facto de confundir o envolvimento/participação da comunidade com o empoderamento durante a implementação</a:t>
          </a:r>
          <a:endParaRPr lang="en-US" sz="1500" kern="1200"/>
        </a:p>
      </dsp:txBody>
      <dsp:txXfrm>
        <a:off x="52260" y="176787"/>
        <a:ext cx="5651120" cy="966030"/>
      </dsp:txXfrm>
    </dsp:sp>
    <dsp:sp modelId="{925462D6-6350-40A4-B5AE-66148FD4E8E3}">
      <dsp:nvSpPr>
        <dsp:cNvPr id="0" name=""/>
        <dsp:cNvSpPr/>
      </dsp:nvSpPr>
      <dsp:spPr>
        <a:xfrm>
          <a:off x="0" y="1238277"/>
          <a:ext cx="5755640" cy="10705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dirty="0"/>
            <a:t>A priorização das populações vulneráveis está tendo  menor progresso, em comparação com outros atributos, como área geográfica coberta, serviços cobertos ou coortes etárias cobertas. </a:t>
          </a:r>
          <a:endParaRPr lang="en-US" sz="1500" kern="1200" dirty="0"/>
        </a:p>
      </dsp:txBody>
      <dsp:txXfrm>
        <a:off x="52260" y="1290537"/>
        <a:ext cx="5651120" cy="966030"/>
      </dsp:txXfrm>
    </dsp:sp>
    <dsp:sp modelId="{862CCF9C-B136-4C88-8CD5-C516A48D0A42}">
      <dsp:nvSpPr>
        <dsp:cNvPr id="0" name=""/>
        <dsp:cNvSpPr/>
      </dsp:nvSpPr>
      <dsp:spPr>
        <a:xfrm>
          <a:off x="0" y="2352027"/>
          <a:ext cx="5755640" cy="10705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dirty="0"/>
            <a:t>As alavancas dos CSP têm uma variação de 19 a 28 por cento entre as ações pretendidas e o que está a ser implementado. A mobilização de recursos com uma redução significativa (28%) entre a intenção e a prática</a:t>
          </a:r>
          <a:endParaRPr lang="en-US" sz="1500" kern="1200" dirty="0"/>
        </a:p>
      </dsp:txBody>
      <dsp:txXfrm>
        <a:off x="52260" y="2404287"/>
        <a:ext cx="5651120" cy="966030"/>
      </dsp:txXfrm>
    </dsp:sp>
    <dsp:sp modelId="{E94FC176-38D3-4D92-B634-E394D5296591}">
      <dsp:nvSpPr>
        <dsp:cNvPr id="0" name=""/>
        <dsp:cNvSpPr/>
      </dsp:nvSpPr>
      <dsp:spPr>
        <a:xfrm>
          <a:off x="0" y="3422577"/>
          <a:ext cx="5755640"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742"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a:p>
          <a:pPr marL="171450" lvl="1" indent="-171450" algn="l" defTabSz="711200">
            <a:lnSpc>
              <a:spcPct val="90000"/>
            </a:lnSpc>
            <a:spcBef>
              <a:spcPct val="0"/>
            </a:spcBef>
            <a:spcAft>
              <a:spcPct val="20000"/>
            </a:spcAft>
            <a:buChar char="•"/>
          </a:pPr>
          <a:r>
            <a:rPr lang="pt-BR" sz="1600" b="1" kern="1200" dirty="0"/>
            <a:t>Das 4 alavancas estratégicas, a mobilização de recursos é classificada como um progresso significativamente menor em comparação com as outras (compromisso político, envolvimento da comunidade e governança</a:t>
          </a:r>
          <a:r>
            <a:rPr lang="pt-BR" sz="1600" b="1" i="0" kern="1200" baseline="0" dirty="0"/>
            <a:t>)</a:t>
          </a:r>
          <a:endParaRPr lang="en-US" sz="1600" b="1" kern="1200" dirty="0"/>
        </a:p>
      </dsp:txBody>
      <dsp:txXfrm>
        <a:off x="0" y="3422577"/>
        <a:ext cx="5755640" cy="1210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690DC-F1A5-4DBD-8655-CAE57E7DF223}">
      <dsp:nvSpPr>
        <dsp:cNvPr id="0" name=""/>
        <dsp:cNvSpPr/>
      </dsp:nvSpPr>
      <dsp:spPr>
        <a:xfrm>
          <a:off x="0" y="246380"/>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a:t>É necessário dar  mais atenção ao reforço da capacitação dos beneficiários</a:t>
          </a:r>
          <a:r>
            <a:rPr lang="pt-BR" sz="1100" kern="1200"/>
            <a:t>. Não se trata de prestar serviços à comunidade, mas sim de desenvolver a capacidade inerente dos indivíduos/famílias para agirem no interesse do seu próprio bem-estar. Esta recomendação aprofunda o enfoque centrado na pessoa que é defendido através da Cobertura Universal de Saúde e melhora a justificação para serviços essenciais em todo o continuum de serviços de saúde para cada grupo etário que são definidos pelos beneficiários pretendidos</a:t>
          </a:r>
          <a:endParaRPr lang="en-US" sz="1100" kern="1200"/>
        </a:p>
      </dsp:txBody>
      <dsp:txXfrm>
        <a:off x="0" y="246380"/>
        <a:ext cx="3286125" cy="1971675"/>
      </dsp:txXfrm>
    </dsp:sp>
    <dsp:sp modelId="{0E73D04D-A8FB-4B1A-BA1C-3FBD4D6EDB39}">
      <dsp:nvSpPr>
        <dsp:cNvPr id="0" name=""/>
        <dsp:cNvSpPr/>
      </dsp:nvSpPr>
      <dsp:spPr>
        <a:xfrm>
          <a:off x="3614737" y="246380"/>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dirty="0"/>
            <a:t>É necessário priorizar melhor as populações vulneráveis com necessidades de cuidados essenciais na região</a:t>
          </a:r>
          <a:r>
            <a:rPr lang="pt-BR" sz="1100" kern="1200" dirty="0"/>
            <a:t>. Existem muitas formas de vulnerabilidade – e estas podem ser exploradas de forma abrangente  incluindo  os seguintes factores ( Local de residência,  Raça/cultura, Ocupação,  Gênero/sexo,  Religião,  Educação,  Condição socioeconômica e  Capital social) Estes representam os principais fatores de vulnerabilidade na região, tornando-se crítico que todos sejam explorados ao identificar e direcionar a vulnerabilidade</a:t>
          </a:r>
          <a:endParaRPr lang="en-US" sz="1100" kern="1200" dirty="0"/>
        </a:p>
      </dsp:txBody>
      <dsp:txXfrm>
        <a:off x="3614737" y="246380"/>
        <a:ext cx="3286125" cy="1971675"/>
      </dsp:txXfrm>
    </dsp:sp>
    <dsp:sp modelId="{FB5ED4CD-2607-41C8-A31D-D55ABEA2D9D7}">
      <dsp:nvSpPr>
        <dsp:cNvPr id="0" name=""/>
        <dsp:cNvSpPr/>
      </dsp:nvSpPr>
      <dsp:spPr>
        <a:xfrm>
          <a:off x="7229475" y="246380"/>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a:t>É necessário enfatizar às ações em comparação com a intenção declarada</a:t>
          </a:r>
          <a:r>
            <a:rPr lang="pt-BR" sz="1100" kern="1200"/>
            <a:t>. A proliferação de plataformas em que as intenções são declaradas, mas sem seguimento, está a minar o foco na implementação.  Aumentar oinvestimento no planeamento operacional, no apoio à implementação e na monitoria das ações.</a:t>
          </a:r>
          <a:endParaRPr lang="en-US" sz="1100" kern="1200"/>
        </a:p>
      </dsp:txBody>
      <dsp:txXfrm>
        <a:off x="7229475" y="246380"/>
        <a:ext cx="3286125" cy="1971675"/>
      </dsp:txXfrm>
    </dsp:sp>
    <dsp:sp modelId="{AE34AECB-B83B-43E0-86CB-458DDBFEE2E8}">
      <dsp:nvSpPr>
        <dsp:cNvPr id="0" name=""/>
        <dsp:cNvSpPr/>
      </dsp:nvSpPr>
      <dsp:spPr>
        <a:xfrm>
          <a:off x="0" y="254666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a:t>No plano estratégico, são necessárias inovações na mobilização de recursos para as ações dos CSP</a:t>
          </a:r>
          <a:r>
            <a:rPr lang="pt-BR" sz="1100" kern="1200"/>
            <a:t>. Existem múltiplas abordagens teóricas sem evidência de impacto na disponibilidade de recursos e sustentabilidade que foram iniciadas ao longo dos anos – mais focadas na conveniência política. Os dados atuais na região sugerem que os países devem concentrar-se no aumento dos recursos públicos e na eficiência da sua gestão como a forma mais eficaz de angariar os recursos necessários.</a:t>
          </a:r>
          <a:endParaRPr lang="en-US" sz="1100" kern="1200"/>
        </a:p>
      </dsp:txBody>
      <dsp:txXfrm>
        <a:off x="0" y="2546667"/>
        <a:ext cx="3286125" cy="1971675"/>
      </dsp:txXfrm>
    </dsp:sp>
    <dsp:sp modelId="{F5EE59F1-1C4B-4AC8-858D-1B1B61AFA918}">
      <dsp:nvSpPr>
        <dsp:cNvPr id="0" name=""/>
        <dsp:cNvSpPr/>
      </dsp:nvSpPr>
      <dsp:spPr>
        <a:xfrm>
          <a:off x="3614737" y="254666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a:t>Os países precisam priorizar ações entre as alavancas operacionais, em comparação com componentes dos CSP ou alavancas estratégicas</a:t>
          </a:r>
          <a:r>
            <a:rPr lang="pt-BR" sz="1100" kern="1200"/>
            <a:t>. Esta é a área temática dos CSP com evidência de influência positiva não só na obtenção de resultados em saúde, mas também na melhoria nas demais áreas temáticas dos CSP. Especificamente, ações para melhor geração e utilizacao de pesquisa operacional, soluções digitais, força de trabalho dos CSP  e engajamento do setor privado acelerarão melhor o movimento em direção à abordagem dos CSP na região.</a:t>
          </a:r>
          <a:endParaRPr lang="en-US" sz="1100" kern="1200"/>
        </a:p>
      </dsp:txBody>
      <dsp:txXfrm>
        <a:off x="3614737" y="2546667"/>
        <a:ext cx="3286125" cy="1971675"/>
      </dsp:txXfrm>
    </dsp:sp>
    <dsp:sp modelId="{53563A66-062D-47C6-86D5-A9A8FE7301A1}">
      <dsp:nvSpPr>
        <dsp:cNvPr id="0" name=""/>
        <dsp:cNvSpPr/>
      </dsp:nvSpPr>
      <dsp:spPr>
        <a:xfrm>
          <a:off x="7229475" y="254666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pt-BR" sz="1100" b="1" kern="1200"/>
            <a:t>A região deve considerar um programa específico para atingir os Estados insulares, </a:t>
          </a:r>
          <a:r>
            <a:rPr lang="pt-BR" sz="1100" kern="1200"/>
            <a:t>dada a sua natureza e desafios peculiares. As barreiras físicas existentes exigem que a aplicação de alguns dos componentes e alavancas seja especificamente adaptada para que seja eficaz.</a:t>
          </a:r>
          <a:endParaRPr lang="en-US" sz="1100" kern="1200"/>
        </a:p>
      </dsp:txBody>
      <dsp:txXfrm>
        <a:off x="7229475" y="2546667"/>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6DA72-17A4-4CB9-BF36-22465262396E}"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A30CF-7D57-4C88-BDB7-A987843E9E06}" type="slidenum">
              <a:rPr lang="en-US" smtClean="0"/>
              <a:t>‹#›</a:t>
            </a:fld>
            <a:endParaRPr lang="en-US"/>
          </a:p>
        </p:txBody>
      </p:sp>
    </p:spTree>
    <p:extLst>
      <p:ext uri="{BB962C8B-B14F-4D97-AF65-F5344CB8AC3E}">
        <p14:creationId xmlns:p14="http://schemas.microsoft.com/office/powerpoint/2010/main" val="1174303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1A30CF-7D57-4C88-BDB7-A987843E9E06}" type="slidenum">
              <a:rPr lang="en-US" smtClean="0"/>
              <a:t>1</a:t>
            </a:fld>
            <a:endParaRPr lang="en-US"/>
          </a:p>
        </p:txBody>
      </p:sp>
    </p:spTree>
    <p:extLst>
      <p:ext uri="{BB962C8B-B14F-4D97-AF65-F5344CB8AC3E}">
        <p14:creationId xmlns:p14="http://schemas.microsoft.com/office/powerpoint/2010/main" val="134967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90000"/>
              </a:lnSpc>
              <a:spcBef>
                <a:spcPct val="0"/>
              </a:spcBef>
              <a:spcAft>
                <a:spcPts val="0"/>
              </a:spcAft>
              <a:buClrTx/>
              <a:buSzTx/>
              <a:buFontTx/>
              <a:buNone/>
              <a:tabLst/>
              <a:defRPr/>
            </a:pPr>
            <a:r>
              <a:rPr kumimoji="0" lang="pt-PT" sz="1200" b="1" i="0" u="none" strike="noStrike" kern="1200" cap="none" spc="0" normalizeH="0" baseline="0" noProof="0" dirty="0">
                <a:ln>
                  <a:noFill/>
                </a:ln>
                <a:solidFill>
                  <a:srgbClr val="31489F"/>
                </a:solidFill>
                <a:effectLst/>
                <a:uLnTx/>
                <a:uFillTx/>
                <a:latin typeface="Calibri Light" panose="020F0302020204030204"/>
                <a:ea typeface="+mn-ea"/>
                <a:cs typeface="+mn-cs"/>
              </a:rPr>
              <a:t>A Revitalização dos Cuidados  de Saúde Primários: é baseada em 4 princípios</a:t>
            </a:r>
          </a:p>
          <a:p>
            <a:pPr marL="0" marR="0" lvl="0" indent="0" algn="l" defTabSz="931774" rtl="0" eaLnBrk="1" fontAlgn="auto" latinLnBrk="0" hangingPunct="1">
              <a:lnSpc>
                <a:spcPct val="90000"/>
              </a:lnSpc>
              <a:spcBef>
                <a:spcPts val="1019"/>
              </a:spcBef>
              <a:spcAft>
                <a:spcPts val="0"/>
              </a:spcAft>
              <a:buClrTx/>
              <a:buSzTx/>
              <a:buFontTx/>
              <a:buNone/>
              <a:tabLst/>
              <a:defRPr/>
            </a:pPr>
            <a:r>
              <a:rPr kumimoji="0" lang="en-US" sz="1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Cobertura</a:t>
            </a:r>
            <a:r>
              <a:rPr kumimoji="0" 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Universal de Saúde</a:t>
            </a:r>
            <a:r>
              <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Garantir</a:t>
            </a:r>
            <a:r>
              <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pt-BR"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que todas as pessoas, em todos os lugares, possam aceder aos serviços de saúde essenciais e de qualidade, sem enfrentar dificuldades financeiras . Assim, ninguém deveria ter que escolher entre uma boa saúde e outras necessidades da vida. A abordagem de cuidados de saúde primários continua a ser o veiculo  principal abordagem para enfrentar os desafios de saúde e bem-estar.</a:t>
            </a:r>
            <a:endPar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31774" rtl="0" eaLnBrk="1" fontAlgn="auto" latinLnBrk="0" hangingPunct="1">
              <a:lnSpc>
                <a:spcPct val="90000"/>
              </a:lnSpc>
              <a:spcBef>
                <a:spcPts val="1019"/>
              </a:spcBef>
              <a:spcAft>
                <a:spcPts val="0"/>
              </a:spcAft>
              <a:buClrTx/>
              <a:buSzTx/>
              <a:buFontTx/>
              <a:buNone/>
              <a:tabLst/>
              <a:defRPr/>
            </a:pPr>
            <a:r>
              <a:rPr kumimoji="0" lang="en-US" sz="1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Serviços</a:t>
            </a:r>
            <a:r>
              <a:rPr kumimoji="0" 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centrados</a:t>
            </a:r>
            <a:r>
              <a:rPr kumimoji="0" 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nas</a:t>
            </a:r>
            <a:r>
              <a:rPr kumimoji="0" lang="en-US"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populações</a:t>
            </a:r>
            <a:r>
              <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pt-BR"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Os Sistemas de saúde podem ser reorientados para melhor responder às necessidades das pessoas através de pontos de prestaçãã  integrados nas comunidades. Por exemplo, as Policlínicas em Cuba ajudaram a dar aos cubanos uma das maiores esperanças de vida de qualquer País em desenvolvimento no mundo.</a:t>
            </a:r>
            <a:endPar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31774" rtl="0" eaLnBrk="1" fontAlgn="auto" latinLnBrk="0" hangingPunct="1">
              <a:lnSpc>
                <a:spcPct val="90000"/>
              </a:lnSpc>
              <a:spcBef>
                <a:spcPts val="1019"/>
              </a:spcBef>
              <a:spcAft>
                <a:spcPts val="0"/>
              </a:spcAft>
              <a:buClrTx/>
              <a:buSzTx/>
              <a:buFontTx/>
              <a:buNone/>
              <a:tabLst/>
              <a:defRPr/>
            </a:pPr>
            <a:r>
              <a:rPr kumimoji="0" lang="en-US" sz="1200" b="1"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Politicas</a:t>
            </a:r>
            <a:r>
              <a:rPr kumimoji="0" lang="en-US" sz="1200" b="1" i="1"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200" b="1"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Públicas</a:t>
            </a:r>
            <a:r>
              <a:rPr kumimoji="0" lang="en-US" sz="1200" b="1" i="1"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200" b="1"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Saudaveis</a:t>
            </a:r>
            <a:r>
              <a:rPr kumimoji="0" lang="en-US" sz="1200" b="1" i="1"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pt-BR"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Muito do que impacta a saúde em geral está fora da influência do sector de saúde. Ministérios do Comércio,  Ambiente, Educação, Água e outros têm seu impacto na saúde. A OMS acredita que eles devem fazer parte da discussão e que uma abordagem ãde saúde em todas as políticas precisa ser amplamente integrada.</a:t>
            </a:r>
            <a:endPar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31774" rtl="0" eaLnBrk="1" fontAlgn="auto" latinLnBrk="0" hangingPunct="1">
              <a:lnSpc>
                <a:spcPct val="90000"/>
              </a:lnSpc>
              <a:spcBef>
                <a:spcPts val="1019"/>
              </a:spcBef>
              <a:spcAft>
                <a:spcPts val="0"/>
              </a:spcAft>
              <a:buClrTx/>
              <a:buSzTx/>
              <a:buFontTx/>
              <a:buNone/>
              <a:tabLst/>
              <a:defRPr/>
            </a:pPr>
            <a:r>
              <a:rPr kumimoji="0" lang="en-US" sz="1200" b="1"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Liderança</a:t>
            </a:r>
            <a:r>
              <a:rPr kumimoji="0" lang="en-US"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pt-BR"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Os sistemas de saúde existentes não progredirão naturalmente para modelos  mais justos, eficientes e eficazes . A liderança é essencial  para trazer todos segmentos da sociedade, agregando  aqueles não envolvidos tradicionalmente em saúde, incluindo a sociedade civil, sector privado e  comunidades.</a:t>
            </a:r>
          </a:p>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dirty="0">
                <a:ln>
                  <a:noFill/>
                </a:ln>
                <a:solidFill>
                  <a:prstClr val="black"/>
                </a:solidFill>
                <a:effectLst/>
                <a:uLnTx/>
                <a:uFillTx/>
                <a:latin typeface="Calibri" panose="020F0502020204030204"/>
                <a:ea typeface="+mn-ea"/>
                <a:cs typeface="+mn-cs"/>
              </a:rPr>
              <a:t>O PHC é crucial para a consecução dos objetivos UHC e SDG, bem como para os objetivos do Triplo Bilião da 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US" dirty="0"/>
          </a:p>
        </p:txBody>
      </p:sp>
      <p:sp>
        <p:nvSpPr>
          <p:cNvPr id="4" name="Slide Number Placeholder 3"/>
          <p:cNvSpPr>
            <a:spLocks noGrp="1"/>
          </p:cNvSpPr>
          <p:nvPr>
            <p:ph type="sldNum" sz="quarter" idx="5"/>
          </p:nvPr>
        </p:nvSpPr>
        <p:spPr/>
        <p:txBody>
          <a:bodyPr/>
          <a:lstStyle/>
          <a:p>
            <a:fld id="{F71A30CF-7D57-4C88-BDB7-A987843E9E06}" type="slidenum">
              <a:rPr lang="en-US" smtClean="0"/>
              <a:t>4</a:t>
            </a:fld>
            <a:endParaRPr lang="en-US"/>
          </a:p>
        </p:txBody>
      </p:sp>
    </p:spTree>
    <p:extLst>
      <p:ext uri="{BB962C8B-B14F-4D97-AF65-F5344CB8AC3E}">
        <p14:creationId xmlns:p14="http://schemas.microsoft.com/office/powerpoint/2010/main" val="119809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0207" y="4473892"/>
            <a:ext cx="6674069" cy="4680618"/>
          </a:xfrm>
        </p:spPr>
        <p:txBody>
          <a:bodyPr/>
          <a:lstStyle/>
          <a:p>
            <a:pPr defTabSz="931774">
              <a:defRPr/>
            </a:pPr>
            <a:r>
              <a:rPr lang="pt-PT" sz="1100" dirty="0"/>
              <a:t>De forma a traduzir estes compromissos em ação, um quadro operacional dos CSP foi elaborado, e inclui 3 abordagens, alguns </a:t>
            </a:r>
            <a:r>
              <a:rPr lang="pt-PT" sz="1100" dirty="0" err="1"/>
              <a:t>factores</a:t>
            </a:r>
            <a:r>
              <a:rPr lang="pt-PT" sz="1100" dirty="0"/>
              <a:t> impulsionadores/alavancas e 3 Resultados:</a:t>
            </a:r>
          </a:p>
          <a:p>
            <a:r>
              <a:rPr lang="pt-PT" sz="1100" dirty="0">
                <a:solidFill>
                  <a:srgbClr val="3C4245"/>
                </a:solidFill>
                <a:ea typeface="Times New Roman" panose="02020603050405020304" pitchFamily="18" charset="0"/>
              </a:rPr>
              <a:t>CSP implica três componentes/abordagens inter-relacionadas e sinergéticas, incluindo: </a:t>
            </a:r>
            <a:endParaRPr lang="en-US" sz="1100" dirty="0">
              <a:ea typeface="Times New Roman" panose="02020603050405020304" pitchFamily="18" charset="0"/>
            </a:endParaRPr>
          </a:p>
          <a:p>
            <a:pPr marL="349415" indent="-349415">
              <a:buFont typeface="+mj-lt"/>
              <a:buAutoNum type="arabicPeriod"/>
            </a:pPr>
            <a:r>
              <a:rPr lang="pt-PT" sz="1100" dirty="0">
                <a:solidFill>
                  <a:srgbClr val="3C4245"/>
                </a:solidFill>
                <a:ea typeface="Times New Roman" panose="02020603050405020304" pitchFamily="18" charset="0"/>
              </a:rPr>
              <a:t>serviços de saúde integrados abrangentes que incluem os cuidados de saúde essenciais, bem como outros bens de saúde pública que potenciam os cuidados de saúde; </a:t>
            </a:r>
            <a:endParaRPr lang="en-US" sz="1100" dirty="0">
              <a:ea typeface="Times New Roman" panose="02020603050405020304" pitchFamily="18" charset="0"/>
            </a:endParaRPr>
          </a:p>
          <a:p>
            <a:pPr marL="349415" indent="-349415" defTabSz="931774">
              <a:buFont typeface="+mj-lt"/>
              <a:buAutoNum type="arabicPeriod"/>
              <a:defRPr/>
            </a:pPr>
            <a:r>
              <a:rPr lang="pt-PT" sz="1100" dirty="0">
                <a:solidFill>
                  <a:srgbClr val="3C4245"/>
                </a:solidFill>
                <a:ea typeface="Calibri" panose="020F0502020204030204" pitchFamily="34" charset="0"/>
              </a:rPr>
              <a:t>envolvimento e capacitação de indivíduos, famílias e comunidades para uma maior participação social e um maior autocuidado e autoconfiança na saúde</a:t>
            </a:r>
          </a:p>
          <a:p>
            <a:pPr marL="349415" indent="-349415">
              <a:buFont typeface="+mj-lt"/>
              <a:buAutoNum type="arabicPeriod"/>
            </a:pPr>
            <a:r>
              <a:rPr lang="pt-PT" sz="1100" dirty="0">
                <a:solidFill>
                  <a:srgbClr val="3C4245"/>
                </a:solidFill>
                <a:ea typeface="Times New Roman" panose="02020603050405020304" pitchFamily="18" charset="0"/>
              </a:rPr>
              <a:t>políticas e </a:t>
            </a:r>
            <a:r>
              <a:rPr lang="pt-PT" sz="1100" dirty="0" err="1">
                <a:solidFill>
                  <a:srgbClr val="3C4245"/>
                </a:solidFill>
                <a:ea typeface="Times New Roman" panose="02020603050405020304" pitchFamily="18" charset="0"/>
              </a:rPr>
              <a:t>acções</a:t>
            </a:r>
            <a:r>
              <a:rPr lang="pt-PT" sz="1100" dirty="0">
                <a:solidFill>
                  <a:srgbClr val="3C4245"/>
                </a:solidFill>
                <a:ea typeface="Times New Roman" panose="02020603050405020304" pitchFamily="18" charset="0"/>
              </a:rPr>
              <a:t> </a:t>
            </a:r>
            <a:r>
              <a:rPr lang="pt-PT" sz="1100" dirty="0" err="1">
                <a:solidFill>
                  <a:srgbClr val="3C4245"/>
                </a:solidFill>
                <a:ea typeface="Times New Roman" panose="02020603050405020304" pitchFamily="18" charset="0"/>
              </a:rPr>
              <a:t>multi-sectoriais</a:t>
            </a:r>
            <a:r>
              <a:rPr lang="pt-PT" sz="1100" dirty="0">
                <a:solidFill>
                  <a:srgbClr val="3C4245"/>
                </a:solidFill>
                <a:ea typeface="Times New Roman" panose="02020603050405020304" pitchFamily="18" charset="0"/>
              </a:rPr>
              <a:t> para abordar os determinantes da saúde a montante e mais vastos; e o </a:t>
            </a:r>
          </a:p>
          <a:p>
            <a:r>
              <a:rPr lang="pt-PT" sz="1100" dirty="0">
                <a:solidFill>
                  <a:srgbClr val="3C4245"/>
                </a:solidFill>
                <a:ea typeface="Times New Roman" panose="02020603050405020304" pitchFamily="18" charset="0"/>
              </a:rPr>
              <a:t>E os resultados que podem ser obtidos são: </a:t>
            </a:r>
          </a:p>
          <a:p>
            <a:pPr marL="524123" indent="-524123">
              <a:buFont typeface="+mj-lt"/>
              <a:buAutoNum type="arabicParenR"/>
            </a:pPr>
            <a:r>
              <a:rPr lang="pt-PT" sz="1100" dirty="0"/>
              <a:t>Melhoria no acesso, utilização e qualidade dos serviços</a:t>
            </a:r>
          </a:p>
          <a:p>
            <a:pPr marL="524123" indent="-524123">
              <a:buFont typeface="+mj-lt"/>
              <a:buAutoNum type="arabicParenR"/>
            </a:pPr>
            <a:r>
              <a:rPr lang="pt-PT" sz="1100" dirty="0"/>
              <a:t>Melhoria na participação, literacia em saúde e procura de cuidados </a:t>
            </a:r>
          </a:p>
          <a:p>
            <a:pPr marL="524123" indent="-524123">
              <a:buFont typeface="+mj-lt"/>
              <a:buAutoNum type="arabicParenR"/>
            </a:pPr>
            <a:r>
              <a:rPr lang="pt-PT" sz="1100" dirty="0"/>
              <a:t>Melhoria nos Determinantes da saúde </a:t>
            </a:r>
            <a:endParaRPr lang="en-GB" sz="1100" dirty="0"/>
          </a:p>
          <a:p>
            <a:r>
              <a:rPr lang="pt-PT" sz="1100" dirty="0">
                <a:solidFill>
                  <a:srgbClr val="3C4245"/>
                </a:solidFill>
                <a:ea typeface="Times New Roman" panose="02020603050405020304" pitchFamily="18" charset="0"/>
              </a:rPr>
              <a:t>Mas para esta audiência, au gostaria de salientar a importância das alavancas, dos </a:t>
            </a:r>
            <a:r>
              <a:rPr lang="pt-PT" sz="1100" dirty="0" err="1">
                <a:solidFill>
                  <a:srgbClr val="3C4245"/>
                </a:solidFill>
                <a:ea typeface="Times New Roman" panose="02020603050405020304" pitchFamily="18" charset="0"/>
              </a:rPr>
              <a:t>factores</a:t>
            </a:r>
            <a:r>
              <a:rPr lang="pt-PT" sz="1100" dirty="0">
                <a:solidFill>
                  <a:srgbClr val="3C4245"/>
                </a:solidFill>
                <a:ea typeface="Times New Roman" panose="02020603050405020304" pitchFamily="18" charset="0"/>
              </a:rPr>
              <a:t> impulsionadores, principalmente as estratégicas, que dependem na sua maioria dos decisores a todos os níveis, mas também do engajamento efetivo de todos os atores aqui presentes;</a:t>
            </a:r>
          </a:p>
          <a:p>
            <a:pPr marL="228600" indent="-228600">
              <a:buAutoNum type="arabicPeriod"/>
            </a:pPr>
            <a:r>
              <a:rPr lang="pt-PT" sz="1100" dirty="0">
                <a:solidFill>
                  <a:srgbClr val="3C4245"/>
                </a:solidFill>
                <a:ea typeface="Times New Roman" panose="02020603050405020304" pitchFamily="18" charset="0"/>
              </a:rPr>
              <a:t>Engajamento/compromisso politico e liderança</a:t>
            </a:r>
          </a:p>
          <a:p>
            <a:pPr marL="228600" indent="-228600">
              <a:buAutoNum type="arabicPeriod"/>
            </a:pPr>
            <a:r>
              <a:rPr lang="pt-PT" sz="1100" dirty="0">
                <a:solidFill>
                  <a:srgbClr val="3C4245"/>
                </a:solidFill>
                <a:ea typeface="Times New Roman" panose="02020603050405020304" pitchFamily="18" charset="0"/>
              </a:rPr>
              <a:t>Governação e quadros políticos</a:t>
            </a:r>
          </a:p>
          <a:p>
            <a:pPr marL="228600" indent="-228600">
              <a:buAutoNum type="arabicPeriod"/>
            </a:pPr>
            <a:r>
              <a:rPr lang="pt-PT" sz="1100" dirty="0">
                <a:solidFill>
                  <a:srgbClr val="3C4245"/>
                </a:solidFill>
                <a:ea typeface="Times New Roman" panose="02020603050405020304" pitchFamily="18" charset="0"/>
              </a:rPr>
              <a:t>Financiamento e alocação de recursos</a:t>
            </a:r>
          </a:p>
          <a:p>
            <a:pPr marL="228600" indent="-228600">
              <a:buAutoNum type="arabicPeriod"/>
            </a:pPr>
            <a:r>
              <a:rPr lang="pt-PT" sz="1100" dirty="0">
                <a:solidFill>
                  <a:srgbClr val="3C4245"/>
                </a:solidFill>
                <a:ea typeface="Times New Roman" panose="02020603050405020304" pitchFamily="18" charset="0"/>
              </a:rPr>
              <a:t>Engajamento das comunidades e outros </a:t>
            </a:r>
            <a:r>
              <a:rPr lang="pt-PT" sz="1100" dirty="0" err="1">
                <a:solidFill>
                  <a:srgbClr val="3C4245"/>
                </a:solidFill>
                <a:ea typeface="Times New Roman" panose="02020603050405020304" pitchFamily="18" charset="0"/>
              </a:rPr>
              <a:t>actores</a:t>
            </a:r>
            <a:endParaRPr lang="pt-PT" sz="1100" dirty="0">
              <a:solidFill>
                <a:srgbClr val="3C4245"/>
              </a:solidFill>
              <a:ea typeface="Times New Roman" panose="02020603050405020304" pitchFamily="18" charset="0"/>
            </a:endParaRPr>
          </a:p>
          <a:p>
            <a:pPr marL="349415" indent="-349415">
              <a:buFont typeface="+mj-lt"/>
              <a:buAutoNum type="arabicPeriod"/>
            </a:pPr>
            <a:endParaRPr lang="en-US" sz="1100" dirty="0">
              <a:ea typeface="Times New Roman" panose="02020603050405020304" pitchFamily="18" charset="0"/>
            </a:endParaRPr>
          </a:p>
          <a:p>
            <a:pPr defTabSz="931774">
              <a:defRPr/>
            </a:pPr>
            <a:r>
              <a:rPr lang="pt-PT" sz="1100" dirty="0">
                <a:solidFill>
                  <a:srgbClr val="3C4245"/>
                </a:solidFill>
                <a:ea typeface="Times New Roman" panose="02020603050405020304" pitchFamily="18" charset="0"/>
              </a:rPr>
              <a:t>Para tornar a saúde para todos uma realidade, ou seja para alcançar a CUS, precisamos de: </a:t>
            </a:r>
          </a:p>
          <a:p>
            <a:pPr marL="349415" indent="-349415" defTabSz="931774">
              <a:buFontTx/>
              <a:buAutoNum type="arabicParenBoth"/>
              <a:defRPr/>
            </a:pPr>
            <a:r>
              <a:rPr lang="pt-PT" sz="1100" dirty="0">
                <a:solidFill>
                  <a:srgbClr val="3C4245"/>
                </a:solidFill>
                <a:ea typeface="Times New Roman" panose="02020603050405020304" pitchFamily="18" charset="0"/>
              </a:rPr>
              <a:t>indivíduos e comunidades que tenham </a:t>
            </a:r>
            <a:r>
              <a:rPr lang="pt-PT" sz="1100" b="1" dirty="0">
                <a:solidFill>
                  <a:srgbClr val="3C4245"/>
                </a:solidFill>
                <a:ea typeface="Times New Roman" panose="02020603050405020304" pitchFamily="18" charset="0"/>
              </a:rPr>
              <a:t>acesso</a:t>
            </a:r>
            <a:r>
              <a:rPr lang="pt-PT" sz="1100" dirty="0">
                <a:solidFill>
                  <a:srgbClr val="3C4245"/>
                </a:solidFill>
                <a:ea typeface="Times New Roman" panose="02020603050405020304" pitchFamily="18" charset="0"/>
              </a:rPr>
              <a:t> a serviços de saúde de alta qualidade para que possam cuidar da sua própria saúde e da saúde das suas famílias; </a:t>
            </a:r>
          </a:p>
          <a:p>
            <a:pPr marL="349415" indent="-349415" defTabSz="931774">
              <a:buFontTx/>
              <a:buAutoNum type="arabicParenBoth"/>
              <a:defRPr/>
            </a:pPr>
            <a:r>
              <a:rPr lang="pt-PT" sz="1100" b="1" dirty="0">
                <a:solidFill>
                  <a:srgbClr val="3C4245"/>
                </a:solidFill>
                <a:ea typeface="Times New Roman" panose="02020603050405020304" pitchFamily="18" charset="0"/>
              </a:rPr>
              <a:t>Serviços de saúde </a:t>
            </a:r>
            <a:r>
              <a:rPr lang="pt-PT" sz="1100" dirty="0">
                <a:solidFill>
                  <a:srgbClr val="3C4245"/>
                </a:solidFill>
                <a:ea typeface="Times New Roman" panose="02020603050405020304" pitchFamily="18" charset="0"/>
              </a:rPr>
              <a:t>que prestem cuidados de qualidade, centrados nas pessoas; </a:t>
            </a:r>
          </a:p>
          <a:p>
            <a:pPr marL="349415" indent="-349415" defTabSz="931774">
              <a:buFontTx/>
              <a:buAutoNum type="arabicParenBoth"/>
              <a:defRPr/>
            </a:pPr>
            <a:r>
              <a:rPr lang="pt-PT" sz="1100" dirty="0">
                <a:solidFill>
                  <a:srgbClr val="3C4245"/>
                </a:solidFill>
                <a:ea typeface="Times New Roman" panose="02020603050405020304" pitchFamily="18" charset="0"/>
              </a:rPr>
              <a:t>e decisores políticos empenhados em </a:t>
            </a:r>
            <a:r>
              <a:rPr lang="pt-PT" sz="1100" b="1" dirty="0">
                <a:solidFill>
                  <a:srgbClr val="3C4245"/>
                </a:solidFill>
                <a:ea typeface="Times New Roman" panose="02020603050405020304" pitchFamily="18" charset="0"/>
              </a:rPr>
              <a:t>investir</a:t>
            </a:r>
            <a:r>
              <a:rPr lang="pt-PT" sz="1100" dirty="0">
                <a:solidFill>
                  <a:srgbClr val="3C4245"/>
                </a:solidFill>
                <a:ea typeface="Times New Roman" panose="02020603050405020304" pitchFamily="18" charset="0"/>
              </a:rPr>
              <a:t> na cobertura universal da saúde, para retirar todas as barreiras financeiras ao acesso aos serviços</a:t>
            </a:r>
            <a:endParaRPr lang="en-US" sz="1100" dirty="0">
              <a:ea typeface="Times New Roman" panose="02020603050405020304" pitchFamily="18" charset="0"/>
            </a:endParaRPr>
          </a:p>
          <a:p>
            <a:pPr defTabSz="931774">
              <a:defRPr/>
            </a:pPr>
            <a:endParaRPr lang="pt-PT" sz="1100" dirty="0">
              <a:solidFill>
                <a:srgbClr val="3C4245"/>
              </a:solidFill>
              <a:ea typeface="Times New Roman" panose="02020603050405020304" pitchFamily="18" charset="0"/>
            </a:endParaRPr>
          </a:p>
          <a:p>
            <a:endParaRPr lang="en-US" sz="1100" dirty="0"/>
          </a:p>
          <a:p>
            <a:endParaRPr lang="en-US" sz="1100" dirty="0"/>
          </a:p>
        </p:txBody>
      </p:sp>
      <p:sp>
        <p:nvSpPr>
          <p:cNvPr id="4" name="Slide Number Placeholder 3"/>
          <p:cNvSpPr>
            <a:spLocks noGrp="1"/>
          </p:cNvSpPr>
          <p:nvPr>
            <p:ph type="sldNum" sz="quarter" idx="5"/>
          </p:nvPr>
        </p:nvSpPr>
        <p:spPr/>
        <p:txBody>
          <a:bodyPr/>
          <a:lstStyle/>
          <a:p>
            <a:pPr defTabSz="931774">
              <a:defRPr/>
            </a:pPr>
            <a:fld id="{92F06F13-7C61-4346-8468-213F606915E7}" type="slidenum">
              <a:rPr lang="en-CH">
                <a:solidFill>
                  <a:prstClr val="black"/>
                </a:solidFill>
                <a:latin typeface="Calibri" panose="020F0502020204030204"/>
              </a:rPr>
              <a:pPr defTabSz="931774">
                <a:defRPr/>
              </a:pPr>
              <a:t>11</a:t>
            </a:fld>
            <a:endParaRPr lang="en-CH">
              <a:solidFill>
                <a:prstClr val="black"/>
              </a:solidFill>
              <a:latin typeface="Calibri" panose="020F0502020204030204"/>
            </a:endParaRPr>
          </a:p>
        </p:txBody>
      </p:sp>
    </p:spTree>
    <p:extLst>
      <p:ext uri="{BB962C8B-B14F-4D97-AF65-F5344CB8AC3E}">
        <p14:creationId xmlns:p14="http://schemas.microsoft.com/office/powerpoint/2010/main" val="56026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1A30CF-7D57-4C88-BDB7-A987843E9E06}" type="slidenum">
              <a:rPr lang="en-US" smtClean="0"/>
              <a:t>12</a:t>
            </a:fld>
            <a:endParaRPr lang="en-US"/>
          </a:p>
        </p:txBody>
      </p:sp>
    </p:spTree>
    <p:extLst>
      <p:ext uri="{BB962C8B-B14F-4D97-AF65-F5344CB8AC3E}">
        <p14:creationId xmlns:p14="http://schemas.microsoft.com/office/powerpoint/2010/main" val="399420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1A30CF-7D57-4C88-BDB7-A987843E9E06}" type="slidenum">
              <a:rPr lang="en-US" smtClean="0"/>
              <a:t>13</a:t>
            </a:fld>
            <a:endParaRPr lang="en-US"/>
          </a:p>
        </p:txBody>
      </p:sp>
    </p:spTree>
    <p:extLst>
      <p:ext uri="{BB962C8B-B14F-4D97-AF65-F5344CB8AC3E}">
        <p14:creationId xmlns:p14="http://schemas.microsoft.com/office/powerpoint/2010/main" val="348012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Média global  para o indice 3.8.1 situa-se em 68%</a:t>
            </a:r>
          </a:p>
          <a:p>
            <a:r>
              <a:rPr lang="pt-BR" dirty="0"/>
              <a:t>	4 paises com cobertura  de saude inferior a 50%, Angola, Guine Bissau, Guine Equatorial  e Moçambique</a:t>
            </a:r>
          </a:p>
          <a:p>
            <a:endParaRPr lang="pt-BR" dirty="0"/>
          </a:p>
          <a:p>
            <a:r>
              <a:rPr lang="pt-BR" dirty="0"/>
              <a:t>	2 Paises com cobertura  superior a 75% e bom progresso para o alcance do ODS 3</a:t>
            </a:r>
          </a:p>
          <a:p>
            <a:endParaRPr lang="en-US" dirty="0"/>
          </a:p>
        </p:txBody>
      </p:sp>
      <p:sp>
        <p:nvSpPr>
          <p:cNvPr id="4" name="Slide Number Placeholder 3"/>
          <p:cNvSpPr>
            <a:spLocks noGrp="1"/>
          </p:cNvSpPr>
          <p:nvPr>
            <p:ph type="sldNum" sz="quarter" idx="5"/>
          </p:nvPr>
        </p:nvSpPr>
        <p:spPr/>
        <p:txBody>
          <a:bodyPr/>
          <a:lstStyle/>
          <a:p>
            <a:fld id="{F71A30CF-7D57-4C88-BDB7-A987843E9E06}" type="slidenum">
              <a:rPr lang="en-US" smtClean="0"/>
              <a:t>17</a:t>
            </a:fld>
            <a:endParaRPr lang="en-US"/>
          </a:p>
        </p:txBody>
      </p:sp>
    </p:spTree>
    <p:extLst>
      <p:ext uri="{BB962C8B-B14F-4D97-AF65-F5344CB8AC3E}">
        <p14:creationId xmlns:p14="http://schemas.microsoft.com/office/powerpoint/2010/main" val="22377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D98BA-127C-5DCD-DDB2-09B549E9D972}"/>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866C2E93-F697-B8ED-C7B9-A64A4B59B4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CA5482EB-644B-C7A9-DF4F-9ADDAF9B422E}"/>
              </a:ext>
            </a:extLst>
          </p:cNvPr>
          <p:cNvSpPr>
            <a:spLocks noGrp="1"/>
          </p:cNvSpPr>
          <p:nvPr>
            <p:ph type="dt" sz="half" idx="10"/>
          </p:nvPr>
        </p:nvSpPr>
        <p:spPr/>
        <p:txBody>
          <a:bodyPr/>
          <a:lstStyle/>
          <a:p>
            <a:fld id="{A584B078-8B94-4AC4-9D29-5FE27E343454}" type="datetimeFigureOut">
              <a:rPr lang="pt-PT" smtClean="0"/>
              <a:t>17/11/2024</a:t>
            </a:fld>
            <a:endParaRPr lang="pt-PT"/>
          </a:p>
        </p:txBody>
      </p:sp>
      <p:sp>
        <p:nvSpPr>
          <p:cNvPr id="5" name="Marcador de Posição do Rodapé 4">
            <a:extLst>
              <a:ext uri="{FF2B5EF4-FFF2-40B4-BE49-F238E27FC236}">
                <a16:creationId xmlns:a16="http://schemas.microsoft.com/office/drawing/2014/main" id="{42327AE8-EFA7-AA2D-D879-4D826690446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DDC0365-974C-B6F3-3921-038CE7AD3A5E}"/>
              </a:ext>
            </a:extLst>
          </p:cNvPr>
          <p:cNvSpPr>
            <a:spLocks noGrp="1"/>
          </p:cNvSpPr>
          <p:nvPr>
            <p:ph type="sldNum" sz="quarter" idx="12"/>
          </p:nvPr>
        </p:nvSpPr>
        <p:spPr/>
        <p:txBody>
          <a:bodyPr/>
          <a:lstStyle/>
          <a:p>
            <a:fld id="{64233C71-52DD-4267-A1C7-475D8020D150}" type="slidenum">
              <a:rPr lang="pt-PT" smtClean="0"/>
              <a:t>‹#›</a:t>
            </a:fld>
            <a:endParaRPr lang="pt-PT"/>
          </a:p>
        </p:txBody>
      </p:sp>
    </p:spTree>
    <p:extLst>
      <p:ext uri="{BB962C8B-B14F-4D97-AF65-F5344CB8AC3E}">
        <p14:creationId xmlns:p14="http://schemas.microsoft.com/office/powerpoint/2010/main" val="304052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38693-DDBD-B343-8701-ACC976ABFB74}"/>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4FD0DB84-8AEB-0BEF-4BD5-9D79DF872C53}"/>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E31B9C1-5EB0-AB61-9F51-2763562B0466}"/>
              </a:ext>
            </a:extLst>
          </p:cNvPr>
          <p:cNvSpPr>
            <a:spLocks noGrp="1"/>
          </p:cNvSpPr>
          <p:nvPr>
            <p:ph type="dt" sz="half" idx="10"/>
          </p:nvPr>
        </p:nvSpPr>
        <p:spPr/>
        <p:txBody>
          <a:bodyPr/>
          <a:lstStyle/>
          <a:p>
            <a:fld id="{A584B078-8B94-4AC4-9D29-5FE27E343454}" type="datetimeFigureOut">
              <a:rPr lang="pt-PT" smtClean="0"/>
              <a:t>17/11/2024</a:t>
            </a:fld>
            <a:endParaRPr lang="pt-PT"/>
          </a:p>
        </p:txBody>
      </p:sp>
      <p:sp>
        <p:nvSpPr>
          <p:cNvPr id="5" name="Marcador de Posição do Rodapé 4">
            <a:extLst>
              <a:ext uri="{FF2B5EF4-FFF2-40B4-BE49-F238E27FC236}">
                <a16:creationId xmlns:a16="http://schemas.microsoft.com/office/drawing/2014/main" id="{D89D4687-2400-64BB-9BAD-DAE2E8583798}"/>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4C82733-E598-05D7-76C5-BD19C332AF0C}"/>
              </a:ext>
            </a:extLst>
          </p:cNvPr>
          <p:cNvSpPr>
            <a:spLocks noGrp="1"/>
          </p:cNvSpPr>
          <p:nvPr>
            <p:ph type="sldNum" sz="quarter" idx="12"/>
          </p:nvPr>
        </p:nvSpPr>
        <p:spPr/>
        <p:txBody>
          <a:bodyPr/>
          <a:lstStyle/>
          <a:p>
            <a:fld id="{64233C71-52DD-4267-A1C7-475D8020D150}" type="slidenum">
              <a:rPr lang="pt-PT" smtClean="0"/>
              <a:t>‹#›</a:t>
            </a:fld>
            <a:endParaRPr lang="pt-PT"/>
          </a:p>
        </p:txBody>
      </p:sp>
    </p:spTree>
    <p:extLst>
      <p:ext uri="{BB962C8B-B14F-4D97-AF65-F5344CB8AC3E}">
        <p14:creationId xmlns:p14="http://schemas.microsoft.com/office/powerpoint/2010/main" val="155989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F616B34-DD9E-20A2-ED17-42391BAFA760}"/>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8C858ECF-753E-E0D4-7850-93E09C0C28DB}"/>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D99D89A-82A7-63FD-6168-F089FE2C6340}"/>
              </a:ext>
            </a:extLst>
          </p:cNvPr>
          <p:cNvSpPr>
            <a:spLocks noGrp="1"/>
          </p:cNvSpPr>
          <p:nvPr>
            <p:ph type="dt" sz="half" idx="10"/>
          </p:nvPr>
        </p:nvSpPr>
        <p:spPr/>
        <p:txBody>
          <a:bodyPr/>
          <a:lstStyle/>
          <a:p>
            <a:fld id="{A584B078-8B94-4AC4-9D29-5FE27E343454}" type="datetimeFigureOut">
              <a:rPr lang="pt-PT" smtClean="0"/>
              <a:t>17/11/2024</a:t>
            </a:fld>
            <a:endParaRPr lang="pt-PT"/>
          </a:p>
        </p:txBody>
      </p:sp>
      <p:sp>
        <p:nvSpPr>
          <p:cNvPr id="5" name="Marcador de Posição do Rodapé 4">
            <a:extLst>
              <a:ext uri="{FF2B5EF4-FFF2-40B4-BE49-F238E27FC236}">
                <a16:creationId xmlns:a16="http://schemas.microsoft.com/office/drawing/2014/main" id="{9BE1F346-8861-0E23-5C3D-6E49A8E53B5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67284B68-7BD8-4D94-D637-1CB7BF95581E}"/>
              </a:ext>
            </a:extLst>
          </p:cNvPr>
          <p:cNvSpPr>
            <a:spLocks noGrp="1"/>
          </p:cNvSpPr>
          <p:nvPr>
            <p:ph type="sldNum" sz="quarter" idx="12"/>
          </p:nvPr>
        </p:nvSpPr>
        <p:spPr/>
        <p:txBody>
          <a:bodyPr/>
          <a:lstStyle/>
          <a:p>
            <a:fld id="{64233C71-52DD-4267-A1C7-475D8020D150}" type="slidenum">
              <a:rPr lang="pt-PT" smtClean="0"/>
              <a:t>‹#›</a:t>
            </a:fld>
            <a:endParaRPr lang="pt-PT"/>
          </a:p>
        </p:txBody>
      </p:sp>
    </p:spTree>
    <p:extLst>
      <p:ext uri="{BB962C8B-B14F-4D97-AF65-F5344CB8AC3E}">
        <p14:creationId xmlns:p14="http://schemas.microsoft.com/office/powerpoint/2010/main" val="22392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grams">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E157FA25-480D-134D-B4CE-8E418DDBDEE2}"/>
              </a:ext>
            </a:extLst>
          </p:cNvPr>
          <p:cNvSpPr txBox="1">
            <a:spLocks/>
          </p:cNvSpPr>
          <p:nvPr userDrawn="1"/>
        </p:nvSpPr>
        <p:spPr>
          <a:xfrm>
            <a:off x="8910661" y="62368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13F5D"/>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FABCC1-4FD1-724D-8FB9-A4318C96FB33}" type="slidenum">
              <a:rPr lang="en-GB" smtClean="0"/>
              <a:pPr/>
              <a:t>‹#›</a:t>
            </a:fld>
            <a:endParaRPr lang="en-GB"/>
          </a:p>
        </p:txBody>
      </p:sp>
      <p:sp>
        <p:nvSpPr>
          <p:cNvPr id="17" name="Text Placeholder 16">
            <a:extLst>
              <a:ext uri="{FF2B5EF4-FFF2-40B4-BE49-F238E27FC236}">
                <a16:creationId xmlns:a16="http://schemas.microsoft.com/office/drawing/2014/main" id="{8B848DC2-E499-6A4D-A174-D42E689DF8E2}"/>
              </a:ext>
            </a:extLst>
          </p:cNvPr>
          <p:cNvSpPr>
            <a:spLocks noGrp="1"/>
          </p:cNvSpPr>
          <p:nvPr>
            <p:ph type="body" sz="quarter" idx="10" hasCustomPrompt="1"/>
          </p:nvPr>
        </p:nvSpPr>
        <p:spPr>
          <a:xfrm>
            <a:off x="861093" y="509006"/>
            <a:ext cx="10676502" cy="854075"/>
          </a:xfrm>
        </p:spPr>
        <p:txBody>
          <a:bodyPr>
            <a:normAutofit/>
          </a:bodyPr>
          <a:lstStyle>
            <a:lvl1pPr marL="0" indent="0">
              <a:buNone/>
              <a:defRPr sz="5000" b="1">
                <a:solidFill>
                  <a:srgbClr val="013F5D"/>
                </a:solidFill>
                <a:latin typeface="Trebuchet MS" panose="020B0703020202090204" pitchFamily="34" charset="0"/>
              </a:defRPr>
            </a:lvl1pPr>
          </a:lstStyle>
          <a:p>
            <a:pPr lvl="0"/>
            <a:r>
              <a:rPr lang="en-GB"/>
              <a:t>Title here</a:t>
            </a:r>
          </a:p>
        </p:txBody>
      </p:sp>
      <p:sp>
        <p:nvSpPr>
          <p:cNvPr id="11" name="Rectangle 10">
            <a:extLst>
              <a:ext uri="{FF2B5EF4-FFF2-40B4-BE49-F238E27FC236}">
                <a16:creationId xmlns:a16="http://schemas.microsoft.com/office/drawing/2014/main" id="{59926C6E-3152-9041-ABC4-695950337911}"/>
              </a:ext>
            </a:extLst>
          </p:cNvPr>
          <p:cNvSpPr/>
          <p:nvPr userDrawn="1"/>
        </p:nvSpPr>
        <p:spPr>
          <a:xfrm>
            <a:off x="0" y="-4816"/>
            <a:ext cx="270344" cy="6876000"/>
          </a:xfrm>
          <a:prstGeom prst="rect">
            <a:avLst/>
          </a:prstGeom>
          <a:solidFill>
            <a:srgbClr val="238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5" name="Straight Connector 14">
            <a:extLst>
              <a:ext uri="{FF2B5EF4-FFF2-40B4-BE49-F238E27FC236}">
                <a16:creationId xmlns:a16="http://schemas.microsoft.com/office/drawing/2014/main" id="{52ABB24A-1029-F546-B8F4-959F02284445}"/>
              </a:ext>
            </a:extLst>
          </p:cNvPr>
          <p:cNvCxnSpPr/>
          <p:nvPr userDrawn="1"/>
        </p:nvCxnSpPr>
        <p:spPr>
          <a:xfrm>
            <a:off x="931985" y="1410950"/>
            <a:ext cx="10621107" cy="0"/>
          </a:xfrm>
          <a:prstGeom prst="line">
            <a:avLst/>
          </a:prstGeom>
          <a:ln w="12700">
            <a:solidFill>
              <a:srgbClr val="013F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99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D3A73B-1111-1BBD-B104-F7D2D06FD01B}"/>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C81F3BD-31C7-9CC7-0ED1-0E960F0FC7AD}"/>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14ADA5DA-499F-800E-E0A7-EC19515142F6}"/>
              </a:ext>
            </a:extLst>
          </p:cNvPr>
          <p:cNvSpPr>
            <a:spLocks noGrp="1"/>
          </p:cNvSpPr>
          <p:nvPr>
            <p:ph type="dt" sz="half" idx="10"/>
          </p:nvPr>
        </p:nvSpPr>
        <p:spPr/>
        <p:txBody>
          <a:bodyPr/>
          <a:lstStyle/>
          <a:p>
            <a:fld id="{A584B078-8B94-4AC4-9D29-5FE27E343454}" type="datetimeFigureOut">
              <a:rPr lang="pt-PT" smtClean="0"/>
              <a:t>17/11/2024</a:t>
            </a:fld>
            <a:endParaRPr lang="pt-PT"/>
          </a:p>
        </p:txBody>
      </p:sp>
      <p:sp>
        <p:nvSpPr>
          <p:cNvPr id="5" name="Marcador de Posição do Rodapé 4">
            <a:extLst>
              <a:ext uri="{FF2B5EF4-FFF2-40B4-BE49-F238E27FC236}">
                <a16:creationId xmlns:a16="http://schemas.microsoft.com/office/drawing/2014/main" id="{8E173866-1150-8A36-950D-477F1C0AE6CA}"/>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97072DE-6CA2-D122-CDC7-AE670E1908E8}"/>
              </a:ext>
            </a:extLst>
          </p:cNvPr>
          <p:cNvSpPr>
            <a:spLocks noGrp="1"/>
          </p:cNvSpPr>
          <p:nvPr>
            <p:ph type="sldNum" sz="quarter" idx="12"/>
          </p:nvPr>
        </p:nvSpPr>
        <p:spPr/>
        <p:txBody>
          <a:bodyPr/>
          <a:lstStyle/>
          <a:p>
            <a:fld id="{64233C71-52DD-4267-A1C7-475D8020D150}" type="slidenum">
              <a:rPr lang="pt-PT" smtClean="0"/>
              <a:t>‹#›</a:t>
            </a:fld>
            <a:endParaRPr lang="pt-PT"/>
          </a:p>
        </p:txBody>
      </p:sp>
    </p:spTree>
    <p:extLst>
      <p:ext uri="{BB962C8B-B14F-4D97-AF65-F5344CB8AC3E}">
        <p14:creationId xmlns:p14="http://schemas.microsoft.com/office/powerpoint/2010/main" val="292675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16023B-2029-2790-6BE5-3A639BBCBEBB}"/>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500ABCF9-0DA8-B8A4-2CF8-0F83BD6C5E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1EEE90E1-7D75-0C19-D837-56044BC951A2}"/>
              </a:ext>
            </a:extLst>
          </p:cNvPr>
          <p:cNvSpPr>
            <a:spLocks noGrp="1"/>
          </p:cNvSpPr>
          <p:nvPr>
            <p:ph type="dt" sz="half" idx="10"/>
          </p:nvPr>
        </p:nvSpPr>
        <p:spPr/>
        <p:txBody>
          <a:bodyPr/>
          <a:lstStyle/>
          <a:p>
            <a:fld id="{A584B078-8B94-4AC4-9D29-5FE27E343454}" type="datetimeFigureOut">
              <a:rPr lang="pt-PT" smtClean="0"/>
              <a:t>17/11/2024</a:t>
            </a:fld>
            <a:endParaRPr lang="pt-PT"/>
          </a:p>
        </p:txBody>
      </p:sp>
      <p:sp>
        <p:nvSpPr>
          <p:cNvPr id="5" name="Marcador de Posição do Rodapé 4">
            <a:extLst>
              <a:ext uri="{FF2B5EF4-FFF2-40B4-BE49-F238E27FC236}">
                <a16:creationId xmlns:a16="http://schemas.microsoft.com/office/drawing/2014/main" id="{3390CB88-B59D-8DDA-A119-A20AC351FA6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6DD42D9E-74EA-AD11-AEC3-374604BCD796}"/>
              </a:ext>
            </a:extLst>
          </p:cNvPr>
          <p:cNvSpPr>
            <a:spLocks noGrp="1"/>
          </p:cNvSpPr>
          <p:nvPr>
            <p:ph type="sldNum" sz="quarter" idx="12"/>
          </p:nvPr>
        </p:nvSpPr>
        <p:spPr/>
        <p:txBody>
          <a:bodyPr/>
          <a:lstStyle/>
          <a:p>
            <a:fld id="{64233C71-52DD-4267-A1C7-475D8020D150}" type="slidenum">
              <a:rPr lang="pt-PT" smtClean="0"/>
              <a:t>‹#›</a:t>
            </a:fld>
            <a:endParaRPr lang="pt-PT"/>
          </a:p>
        </p:txBody>
      </p:sp>
    </p:spTree>
    <p:extLst>
      <p:ext uri="{BB962C8B-B14F-4D97-AF65-F5344CB8AC3E}">
        <p14:creationId xmlns:p14="http://schemas.microsoft.com/office/powerpoint/2010/main" val="10388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DAD94-D25C-3DB2-29A5-0409A51875DE}"/>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AE5B9B24-0D67-133A-7EE0-DA89107B6E75}"/>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4119DD06-70FB-A6C7-60FE-9748DB330A37}"/>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D1EE5C01-83A3-32CA-66C5-929647B92891}"/>
              </a:ext>
            </a:extLst>
          </p:cNvPr>
          <p:cNvSpPr>
            <a:spLocks noGrp="1"/>
          </p:cNvSpPr>
          <p:nvPr>
            <p:ph type="dt" sz="half" idx="10"/>
          </p:nvPr>
        </p:nvSpPr>
        <p:spPr/>
        <p:txBody>
          <a:bodyPr/>
          <a:lstStyle/>
          <a:p>
            <a:fld id="{A584B078-8B94-4AC4-9D29-5FE27E343454}" type="datetimeFigureOut">
              <a:rPr lang="pt-PT" smtClean="0"/>
              <a:t>17/11/2024</a:t>
            </a:fld>
            <a:endParaRPr lang="pt-PT"/>
          </a:p>
        </p:txBody>
      </p:sp>
      <p:sp>
        <p:nvSpPr>
          <p:cNvPr id="6" name="Marcador de Posição do Rodapé 5">
            <a:extLst>
              <a:ext uri="{FF2B5EF4-FFF2-40B4-BE49-F238E27FC236}">
                <a16:creationId xmlns:a16="http://schemas.microsoft.com/office/drawing/2014/main" id="{83800CAD-E74A-330D-F5EC-EA18095B5412}"/>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B8CFE7C3-087F-B5F6-A339-98295122DFC5}"/>
              </a:ext>
            </a:extLst>
          </p:cNvPr>
          <p:cNvSpPr>
            <a:spLocks noGrp="1"/>
          </p:cNvSpPr>
          <p:nvPr>
            <p:ph type="sldNum" sz="quarter" idx="12"/>
          </p:nvPr>
        </p:nvSpPr>
        <p:spPr/>
        <p:txBody>
          <a:bodyPr/>
          <a:lstStyle/>
          <a:p>
            <a:fld id="{64233C71-52DD-4267-A1C7-475D8020D150}" type="slidenum">
              <a:rPr lang="pt-PT" smtClean="0"/>
              <a:t>‹#›</a:t>
            </a:fld>
            <a:endParaRPr lang="pt-PT"/>
          </a:p>
        </p:txBody>
      </p:sp>
    </p:spTree>
    <p:extLst>
      <p:ext uri="{BB962C8B-B14F-4D97-AF65-F5344CB8AC3E}">
        <p14:creationId xmlns:p14="http://schemas.microsoft.com/office/powerpoint/2010/main" val="55981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8C22B-097D-DB83-DEF9-89D8459BB0AF}"/>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900A1AF-E32B-E97E-E6E0-1CE0D44950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F1B2299A-CF91-E123-597D-4F887643A78E}"/>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0A993E43-FD53-8B5C-36E1-07B3AE585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421D2E4E-8D06-E509-AF94-8A92055DE1FC}"/>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E7BBED85-57FB-FB35-7FBB-0637CEBF27F0}"/>
              </a:ext>
            </a:extLst>
          </p:cNvPr>
          <p:cNvSpPr>
            <a:spLocks noGrp="1"/>
          </p:cNvSpPr>
          <p:nvPr>
            <p:ph type="dt" sz="half" idx="10"/>
          </p:nvPr>
        </p:nvSpPr>
        <p:spPr/>
        <p:txBody>
          <a:bodyPr/>
          <a:lstStyle/>
          <a:p>
            <a:fld id="{A584B078-8B94-4AC4-9D29-5FE27E343454}" type="datetimeFigureOut">
              <a:rPr lang="pt-PT" smtClean="0"/>
              <a:t>17/11/2024</a:t>
            </a:fld>
            <a:endParaRPr lang="pt-PT"/>
          </a:p>
        </p:txBody>
      </p:sp>
      <p:sp>
        <p:nvSpPr>
          <p:cNvPr id="8" name="Marcador de Posição do Rodapé 7">
            <a:extLst>
              <a:ext uri="{FF2B5EF4-FFF2-40B4-BE49-F238E27FC236}">
                <a16:creationId xmlns:a16="http://schemas.microsoft.com/office/drawing/2014/main" id="{A2BD421B-4A73-A479-A6DF-ADB8BB79397A}"/>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D3F7CB64-A069-A080-2FDB-8681008B2D2A}"/>
              </a:ext>
            </a:extLst>
          </p:cNvPr>
          <p:cNvSpPr>
            <a:spLocks noGrp="1"/>
          </p:cNvSpPr>
          <p:nvPr>
            <p:ph type="sldNum" sz="quarter" idx="12"/>
          </p:nvPr>
        </p:nvSpPr>
        <p:spPr/>
        <p:txBody>
          <a:bodyPr/>
          <a:lstStyle/>
          <a:p>
            <a:fld id="{64233C71-52DD-4267-A1C7-475D8020D150}" type="slidenum">
              <a:rPr lang="pt-PT" smtClean="0"/>
              <a:t>‹#›</a:t>
            </a:fld>
            <a:endParaRPr lang="pt-PT"/>
          </a:p>
        </p:txBody>
      </p:sp>
    </p:spTree>
    <p:extLst>
      <p:ext uri="{BB962C8B-B14F-4D97-AF65-F5344CB8AC3E}">
        <p14:creationId xmlns:p14="http://schemas.microsoft.com/office/powerpoint/2010/main" val="352906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33931-AAE2-2EE5-AB99-75909FAE307A}"/>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5572C20A-D7E2-A2EB-01B2-0C12E3FB8B0A}"/>
              </a:ext>
            </a:extLst>
          </p:cNvPr>
          <p:cNvSpPr>
            <a:spLocks noGrp="1"/>
          </p:cNvSpPr>
          <p:nvPr>
            <p:ph type="dt" sz="half" idx="10"/>
          </p:nvPr>
        </p:nvSpPr>
        <p:spPr/>
        <p:txBody>
          <a:bodyPr/>
          <a:lstStyle/>
          <a:p>
            <a:fld id="{A584B078-8B94-4AC4-9D29-5FE27E343454}" type="datetimeFigureOut">
              <a:rPr lang="pt-PT" smtClean="0"/>
              <a:t>17/11/2024</a:t>
            </a:fld>
            <a:endParaRPr lang="pt-PT"/>
          </a:p>
        </p:txBody>
      </p:sp>
      <p:sp>
        <p:nvSpPr>
          <p:cNvPr id="4" name="Marcador de Posição do Rodapé 3">
            <a:extLst>
              <a:ext uri="{FF2B5EF4-FFF2-40B4-BE49-F238E27FC236}">
                <a16:creationId xmlns:a16="http://schemas.microsoft.com/office/drawing/2014/main" id="{B28F542A-1F60-0F37-04D7-9F6AA1D909B7}"/>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1719EC14-9B8A-CE3B-9A28-391DC62483E1}"/>
              </a:ext>
            </a:extLst>
          </p:cNvPr>
          <p:cNvSpPr>
            <a:spLocks noGrp="1"/>
          </p:cNvSpPr>
          <p:nvPr>
            <p:ph type="sldNum" sz="quarter" idx="12"/>
          </p:nvPr>
        </p:nvSpPr>
        <p:spPr/>
        <p:txBody>
          <a:bodyPr/>
          <a:lstStyle/>
          <a:p>
            <a:fld id="{64233C71-52DD-4267-A1C7-475D8020D150}" type="slidenum">
              <a:rPr lang="pt-PT" smtClean="0"/>
              <a:t>‹#›</a:t>
            </a:fld>
            <a:endParaRPr lang="pt-PT"/>
          </a:p>
        </p:txBody>
      </p:sp>
    </p:spTree>
    <p:extLst>
      <p:ext uri="{BB962C8B-B14F-4D97-AF65-F5344CB8AC3E}">
        <p14:creationId xmlns:p14="http://schemas.microsoft.com/office/powerpoint/2010/main" val="133073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4FFDE790-0445-7CD5-9640-51D9BADFE731}"/>
              </a:ext>
            </a:extLst>
          </p:cNvPr>
          <p:cNvSpPr>
            <a:spLocks noGrp="1"/>
          </p:cNvSpPr>
          <p:nvPr>
            <p:ph type="dt" sz="half" idx="10"/>
          </p:nvPr>
        </p:nvSpPr>
        <p:spPr/>
        <p:txBody>
          <a:bodyPr/>
          <a:lstStyle/>
          <a:p>
            <a:fld id="{A584B078-8B94-4AC4-9D29-5FE27E343454}" type="datetimeFigureOut">
              <a:rPr lang="pt-PT" smtClean="0"/>
              <a:t>17/11/2024</a:t>
            </a:fld>
            <a:endParaRPr lang="pt-PT"/>
          </a:p>
        </p:txBody>
      </p:sp>
      <p:sp>
        <p:nvSpPr>
          <p:cNvPr id="3" name="Marcador de Posição do Rodapé 2">
            <a:extLst>
              <a:ext uri="{FF2B5EF4-FFF2-40B4-BE49-F238E27FC236}">
                <a16:creationId xmlns:a16="http://schemas.microsoft.com/office/drawing/2014/main" id="{34207E67-86AD-FA60-01C8-7DF3A36D19D2}"/>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BF9D22F3-10A8-738A-8EBD-14A0771EE341}"/>
              </a:ext>
            </a:extLst>
          </p:cNvPr>
          <p:cNvSpPr>
            <a:spLocks noGrp="1"/>
          </p:cNvSpPr>
          <p:nvPr>
            <p:ph type="sldNum" sz="quarter" idx="12"/>
          </p:nvPr>
        </p:nvSpPr>
        <p:spPr/>
        <p:txBody>
          <a:bodyPr/>
          <a:lstStyle/>
          <a:p>
            <a:fld id="{64233C71-52DD-4267-A1C7-475D8020D150}" type="slidenum">
              <a:rPr lang="pt-PT" smtClean="0"/>
              <a:t>‹#›</a:t>
            </a:fld>
            <a:endParaRPr lang="pt-PT"/>
          </a:p>
        </p:txBody>
      </p:sp>
    </p:spTree>
    <p:extLst>
      <p:ext uri="{BB962C8B-B14F-4D97-AF65-F5344CB8AC3E}">
        <p14:creationId xmlns:p14="http://schemas.microsoft.com/office/powerpoint/2010/main" val="4227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8FF64-7019-AC8B-A168-7585B1DE3A99}"/>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83C0BE13-F193-6900-323A-41FBC349BB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53A29B27-AAEA-C962-7AE6-97E92D59D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714A9743-1714-B443-40B4-386F3FE6470A}"/>
              </a:ext>
            </a:extLst>
          </p:cNvPr>
          <p:cNvSpPr>
            <a:spLocks noGrp="1"/>
          </p:cNvSpPr>
          <p:nvPr>
            <p:ph type="dt" sz="half" idx="10"/>
          </p:nvPr>
        </p:nvSpPr>
        <p:spPr/>
        <p:txBody>
          <a:bodyPr/>
          <a:lstStyle/>
          <a:p>
            <a:fld id="{A584B078-8B94-4AC4-9D29-5FE27E343454}" type="datetimeFigureOut">
              <a:rPr lang="pt-PT" smtClean="0"/>
              <a:t>17/11/2024</a:t>
            </a:fld>
            <a:endParaRPr lang="pt-PT"/>
          </a:p>
        </p:txBody>
      </p:sp>
      <p:sp>
        <p:nvSpPr>
          <p:cNvPr id="6" name="Marcador de Posição do Rodapé 5">
            <a:extLst>
              <a:ext uri="{FF2B5EF4-FFF2-40B4-BE49-F238E27FC236}">
                <a16:creationId xmlns:a16="http://schemas.microsoft.com/office/drawing/2014/main" id="{61C34A69-DAC1-EBA8-22BD-366AF165234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E64E2D65-E91B-A6B2-F801-393000B846AA}"/>
              </a:ext>
            </a:extLst>
          </p:cNvPr>
          <p:cNvSpPr>
            <a:spLocks noGrp="1"/>
          </p:cNvSpPr>
          <p:nvPr>
            <p:ph type="sldNum" sz="quarter" idx="12"/>
          </p:nvPr>
        </p:nvSpPr>
        <p:spPr/>
        <p:txBody>
          <a:bodyPr/>
          <a:lstStyle/>
          <a:p>
            <a:fld id="{64233C71-52DD-4267-A1C7-475D8020D150}" type="slidenum">
              <a:rPr lang="pt-PT" smtClean="0"/>
              <a:t>‹#›</a:t>
            </a:fld>
            <a:endParaRPr lang="pt-PT"/>
          </a:p>
        </p:txBody>
      </p:sp>
    </p:spTree>
    <p:extLst>
      <p:ext uri="{BB962C8B-B14F-4D97-AF65-F5344CB8AC3E}">
        <p14:creationId xmlns:p14="http://schemas.microsoft.com/office/powerpoint/2010/main" val="405455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4EB68-E71D-37B2-BCC0-BD50F4AFA7B8}"/>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F720FD79-BA66-E9D5-4213-CC3233DE76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6169BFAA-22CE-1B6A-382A-125399402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023A6BAC-EA25-1343-65F0-5C00D708CF62}"/>
              </a:ext>
            </a:extLst>
          </p:cNvPr>
          <p:cNvSpPr>
            <a:spLocks noGrp="1"/>
          </p:cNvSpPr>
          <p:nvPr>
            <p:ph type="dt" sz="half" idx="10"/>
          </p:nvPr>
        </p:nvSpPr>
        <p:spPr/>
        <p:txBody>
          <a:bodyPr/>
          <a:lstStyle/>
          <a:p>
            <a:fld id="{A584B078-8B94-4AC4-9D29-5FE27E343454}" type="datetimeFigureOut">
              <a:rPr lang="pt-PT" smtClean="0"/>
              <a:t>17/11/2024</a:t>
            </a:fld>
            <a:endParaRPr lang="pt-PT"/>
          </a:p>
        </p:txBody>
      </p:sp>
      <p:sp>
        <p:nvSpPr>
          <p:cNvPr id="6" name="Marcador de Posição do Rodapé 5">
            <a:extLst>
              <a:ext uri="{FF2B5EF4-FFF2-40B4-BE49-F238E27FC236}">
                <a16:creationId xmlns:a16="http://schemas.microsoft.com/office/drawing/2014/main" id="{34675EDC-CC84-7BA8-1C34-75AA24CC86E7}"/>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6F7B5687-3720-F2EB-D4B0-AE9BEA0BFC44}"/>
              </a:ext>
            </a:extLst>
          </p:cNvPr>
          <p:cNvSpPr>
            <a:spLocks noGrp="1"/>
          </p:cNvSpPr>
          <p:nvPr>
            <p:ph type="sldNum" sz="quarter" idx="12"/>
          </p:nvPr>
        </p:nvSpPr>
        <p:spPr/>
        <p:txBody>
          <a:bodyPr/>
          <a:lstStyle/>
          <a:p>
            <a:fld id="{64233C71-52DD-4267-A1C7-475D8020D150}" type="slidenum">
              <a:rPr lang="pt-PT" smtClean="0"/>
              <a:t>‹#›</a:t>
            </a:fld>
            <a:endParaRPr lang="pt-PT"/>
          </a:p>
        </p:txBody>
      </p:sp>
    </p:spTree>
    <p:extLst>
      <p:ext uri="{BB962C8B-B14F-4D97-AF65-F5344CB8AC3E}">
        <p14:creationId xmlns:p14="http://schemas.microsoft.com/office/powerpoint/2010/main" val="198104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5000"/>
            <a:lum/>
          </a:blip>
          <a:srcRect/>
          <a:stretch>
            <a:fillRect l="11000" t="2000" r="40000" b="23000"/>
          </a:stretch>
        </a:blipFill>
        <a:effectLst/>
      </p:bgPr>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8E01F123-DB1E-551F-7019-C9ACE343A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F1466F9A-4D5A-D470-CBC7-32B067BEE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C2934C2-18E8-3404-9387-B241E2FE0D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84B078-8B94-4AC4-9D29-5FE27E343454}" type="datetimeFigureOut">
              <a:rPr lang="pt-PT" smtClean="0"/>
              <a:t>17/11/2024</a:t>
            </a:fld>
            <a:endParaRPr lang="pt-PT"/>
          </a:p>
        </p:txBody>
      </p:sp>
      <p:sp>
        <p:nvSpPr>
          <p:cNvPr id="5" name="Marcador de Posição do Rodapé 4">
            <a:extLst>
              <a:ext uri="{FF2B5EF4-FFF2-40B4-BE49-F238E27FC236}">
                <a16:creationId xmlns:a16="http://schemas.microsoft.com/office/drawing/2014/main" id="{60A5E933-1AB3-C668-1430-030ABF71C6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D3C03219-C2DA-245E-F321-C3CD844F06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233C71-52DD-4267-A1C7-475D8020D150}" type="slidenum">
              <a:rPr lang="pt-PT" smtClean="0"/>
              <a:t>‹#›</a:t>
            </a:fld>
            <a:endParaRPr lang="pt-PT"/>
          </a:p>
        </p:txBody>
      </p:sp>
    </p:spTree>
    <p:extLst>
      <p:ext uri="{BB962C8B-B14F-4D97-AF65-F5344CB8AC3E}">
        <p14:creationId xmlns:p14="http://schemas.microsoft.com/office/powerpoint/2010/main" val="2484986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g"/><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4000" t="1000" r="41000" b="-13000"/>
          </a:stretch>
        </a:blip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495F4B-0113-75A3-5E49-CD99274CEBD8}"/>
              </a:ext>
            </a:extLst>
          </p:cNvPr>
          <p:cNvSpPr>
            <a:spLocks noGrp="1" noRot="1" noMove="1" noResize="1" noEditPoints="1" noAdjustHandles="1" noChangeArrowheads="1" noChangeShapeType="1"/>
          </p:cNvSpPr>
          <p:nvPr>
            <p:ph type="ctrTitle"/>
          </p:nvPr>
        </p:nvSpPr>
        <p:spPr>
          <a:xfrm>
            <a:off x="699715" y="5635366"/>
            <a:ext cx="7091299" cy="898581"/>
          </a:xfrm>
        </p:spPr>
        <p:txBody>
          <a:bodyPr anchor="ctr">
            <a:normAutofit/>
          </a:bodyPr>
          <a:lstStyle/>
          <a:p>
            <a:pPr algn="l"/>
            <a:r>
              <a:rPr lang="pt-BR" sz="2800" dirty="0">
                <a:solidFill>
                  <a:srgbClr val="FFFFFF"/>
                </a:solidFill>
              </a:rPr>
              <a:t>Seminário Internacional Cuidados de Saúde Primários (CSP) nos Estados-membros da CPLP</a:t>
            </a:r>
            <a:endParaRPr lang="pt-PT" sz="2800" dirty="0">
              <a:solidFill>
                <a:srgbClr val="FFFFFF"/>
              </a:solidFill>
            </a:endParaRPr>
          </a:p>
        </p:txBody>
      </p:sp>
      <p:sp>
        <p:nvSpPr>
          <p:cNvPr id="58" name="Rectangle 5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8A64BBD8-62DF-235D-7B88-D19830BE5E02}"/>
              </a:ext>
            </a:extLst>
          </p:cNvPr>
          <p:cNvSpPr>
            <a:spLocks noGrp="1" noRot="1" noMove="1" noResize="1" noEditPoints="1" noAdjustHandles="1" noChangeArrowheads="1" noChangeShapeType="1"/>
          </p:cNvSpPr>
          <p:nvPr>
            <p:ph type="subTitle" idx="1"/>
          </p:nvPr>
        </p:nvSpPr>
        <p:spPr>
          <a:xfrm>
            <a:off x="8571507" y="5669430"/>
            <a:ext cx="3291839" cy="830453"/>
          </a:xfrm>
        </p:spPr>
        <p:txBody>
          <a:bodyPr anchor="ctr">
            <a:normAutofit fontScale="92500" lnSpcReduction="10000"/>
          </a:bodyPr>
          <a:lstStyle/>
          <a:p>
            <a:pPr algn="l"/>
            <a:r>
              <a:rPr lang="en-US" sz="2000" dirty="0">
                <a:solidFill>
                  <a:srgbClr val="FFFFFF"/>
                </a:solidFill>
              </a:rPr>
              <a:t>Eva </a:t>
            </a:r>
            <a:r>
              <a:rPr lang="en-US" sz="2000" dirty="0" err="1">
                <a:solidFill>
                  <a:srgbClr val="FFFFFF"/>
                </a:solidFill>
              </a:rPr>
              <a:t>Pascoal,</a:t>
            </a:r>
            <a:r>
              <a:rPr lang="en-US" sz="2000" dirty="0">
                <a:solidFill>
                  <a:srgbClr val="FFFFFF"/>
                </a:solidFill>
              </a:rPr>
              <a:t> Health Planning  Advisor, UHC Team lead, OMS </a:t>
            </a:r>
            <a:r>
              <a:rPr lang="en-US" sz="2000" dirty="0" err="1">
                <a:solidFill>
                  <a:srgbClr val="FFFFFF"/>
                </a:solidFill>
              </a:rPr>
              <a:t>Guine</a:t>
            </a:r>
            <a:r>
              <a:rPr lang="en-US" sz="2000" dirty="0">
                <a:solidFill>
                  <a:srgbClr val="FFFFFF"/>
                </a:solidFill>
              </a:rPr>
              <a:t> Bissau</a:t>
            </a:r>
          </a:p>
        </p:txBody>
      </p:sp>
      <p:pic>
        <p:nvPicPr>
          <p:cNvPr id="47" name="Imagem 46" descr="Uma imagem com texto, Tipo de letra, logótipo, Gráficos&#10;&#10;Descrição gerada automaticamente">
            <a:extLst>
              <a:ext uri="{FF2B5EF4-FFF2-40B4-BE49-F238E27FC236}">
                <a16:creationId xmlns:a16="http://schemas.microsoft.com/office/drawing/2014/main" id="{CBB9AD0B-D981-BD5F-0508-13EDD7DA9A4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r="2178" b="-3"/>
          <a:stretch/>
        </p:blipFill>
        <p:spPr>
          <a:xfrm>
            <a:off x="9982903" y="273545"/>
            <a:ext cx="2016765" cy="2626409"/>
          </a:xfrm>
          <a:prstGeom prst="rect">
            <a:avLst/>
          </a:prstGeom>
        </p:spPr>
      </p:pic>
    </p:spTree>
    <p:extLst>
      <p:ext uri="{BB962C8B-B14F-4D97-AF65-F5344CB8AC3E}">
        <p14:creationId xmlns:p14="http://schemas.microsoft.com/office/powerpoint/2010/main" val="18815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F032-7EF2-14AE-E966-3E4A93C2F971}"/>
              </a:ext>
            </a:extLst>
          </p:cNvPr>
          <p:cNvSpPr>
            <a:spLocks noGrp="1"/>
          </p:cNvSpPr>
          <p:nvPr>
            <p:ph type="title"/>
          </p:nvPr>
        </p:nvSpPr>
        <p:spPr/>
        <p:txBody>
          <a:bodyPr>
            <a:normAutofit/>
          </a:bodyPr>
          <a:lstStyle/>
          <a:p>
            <a:r>
              <a:rPr lang="en-US" sz="3600" dirty="0" err="1"/>
              <a:t>Análise</a:t>
            </a:r>
            <a:r>
              <a:rPr lang="en-US" sz="3600" dirty="0"/>
              <a:t> </a:t>
            </a:r>
            <a:r>
              <a:rPr lang="en-US" sz="3600" dirty="0" err="1"/>
              <a:t>recente</a:t>
            </a:r>
            <a:r>
              <a:rPr lang="en-US" sz="3600" dirty="0"/>
              <a:t> do </a:t>
            </a:r>
            <a:r>
              <a:rPr lang="en-US" sz="3600" dirty="0" err="1"/>
              <a:t>Observatorio</a:t>
            </a:r>
            <a:r>
              <a:rPr lang="en-US" sz="3600" dirty="0"/>
              <a:t> </a:t>
            </a:r>
            <a:r>
              <a:rPr lang="en-US" sz="3600" dirty="0" err="1"/>
              <a:t>Integrado</a:t>
            </a:r>
            <a:r>
              <a:rPr lang="en-US" sz="3600" dirty="0"/>
              <a:t> </a:t>
            </a:r>
            <a:r>
              <a:rPr lang="en-US" sz="3600" dirty="0" err="1"/>
              <a:t>Africano</a:t>
            </a:r>
            <a:r>
              <a:rPr lang="en-US" sz="3600" dirty="0"/>
              <a:t> de Saúde </a:t>
            </a:r>
          </a:p>
        </p:txBody>
      </p:sp>
      <p:sp>
        <p:nvSpPr>
          <p:cNvPr id="3" name="Content Placeholder 2">
            <a:extLst>
              <a:ext uri="{FF2B5EF4-FFF2-40B4-BE49-F238E27FC236}">
                <a16:creationId xmlns:a16="http://schemas.microsoft.com/office/drawing/2014/main" id="{8E97F25D-C22D-3AC4-A195-A0DF47F8BBB2}"/>
              </a:ext>
            </a:extLst>
          </p:cNvPr>
          <p:cNvSpPr>
            <a:spLocks noGrp="1"/>
          </p:cNvSpPr>
          <p:nvPr>
            <p:ph sz="half" idx="1"/>
          </p:nvPr>
        </p:nvSpPr>
        <p:spPr/>
        <p:txBody>
          <a:bodyPr>
            <a:normAutofit/>
          </a:bodyPr>
          <a:lstStyle/>
          <a:p>
            <a:pPr marL="0" indent="0">
              <a:buNone/>
            </a:pPr>
            <a:r>
              <a:rPr lang="pt-BR" b="1" dirty="0"/>
              <a:t>Objectivo: </a:t>
            </a:r>
            <a:r>
              <a:rPr lang="pt-BR" dirty="0"/>
              <a:t>Compreender o ponto de situação dos países em relação as diferentes componentes que constroem a abordagem revitalizada dos CSP  e formular recomendações  para alinhar seus sistemas com as acções necessárias para implementação</a:t>
            </a:r>
          </a:p>
        </p:txBody>
      </p:sp>
      <p:graphicFrame>
        <p:nvGraphicFramePr>
          <p:cNvPr id="7" name="Content Placeholder 4">
            <a:extLst>
              <a:ext uri="{FF2B5EF4-FFF2-40B4-BE49-F238E27FC236}">
                <a16:creationId xmlns:a16="http://schemas.microsoft.com/office/drawing/2014/main" id="{83EBA80A-C542-69BA-5B24-72356B18B6F0}"/>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728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56C88-1704-6D46-8DD5-8BA98D56A9D7}"/>
              </a:ext>
            </a:extLst>
          </p:cNvPr>
          <p:cNvSpPr>
            <a:spLocks noGrp="1"/>
          </p:cNvSpPr>
          <p:nvPr>
            <p:ph type="body" sz="quarter" idx="10"/>
          </p:nvPr>
        </p:nvSpPr>
        <p:spPr>
          <a:xfrm>
            <a:off x="847627" y="546231"/>
            <a:ext cx="10676502" cy="854075"/>
          </a:xfrm>
        </p:spPr>
        <p:txBody>
          <a:bodyPr>
            <a:normAutofit/>
          </a:bodyPr>
          <a:lstStyle/>
          <a:p>
            <a:pPr algn="ctr"/>
            <a:r>
              <a:rPr lang="pt-PT" sz="3600" dirty="0"/>
              <a:t>Quadro Operacional dos CSP</a:t>
            </a:r>
          </a:p>
        </p:txBody>
      </p:sp>
      <p:pic>
        <p:nvPicPr>
          <p:cNvPr id="4" name="Picture 3">
            <a:extLst>
              <a:ext uri="{FF2B5EF4-FFF2-40B4-BE49-F238E27FC236}">
                <a16:creationId xmlns:a16="http://schemas.microsoft.com/office/drawing/2014/main" id="{E0F58DAA-AE4A-4663-BAD4-F4C2A3C62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18" y="1486176"/>
            <a:ext cx="11145720" cy="4862817"/>
          </a:xfrm>
          <a:prstGeom prst="rect">
            <a:avLst/>
          </a:prstGeom>
        </p:spPr>
      </p:pic>
      <p:sp>
        <p:nvSpPr>
          <p:cNvPr id="6" name="Rectangle 5">
            <a:extLst>
              <a:ext uri="{FF2B5EF4-FFF2-40B4-BE49-F238E27FC236}">
                <a16:creationId xmlns:a16="http://schemas.microsoft.com/office/drawing/2014/main" id="{778E61B6-5AF1-43EF-AE49-E6B5852C7901}"/>
              </a:ext>
            </a:extLst>
          </p:cNvPr>
          <p:cNvSpPr/>
          <p:nvPr/>
        </p:nvSpPr>
        <p:spPr>
          <a:xfrm>
            <a:off x="956154" y="2893512"/>
            <a:ext cx="2277650" cy="95197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500" b="1" dirty="0">
                <a:solidFill>
                  <a:schemeClr val="bg1"/>
                </a:solidFill>
              </a:rPr>
              <a:t>Serviços de saúde integrados com ênfase nos cuidados primários e funções essenciais de saúde pública </a:t>
            </a:r>
            <a:endParaRPr lang="en-GB" sz="1500" dirty="0">
              <a:solidFill>
                <a:schemeClr val="bg1"/>
              </a:solidFill>
            </a:endParaRPr>
          </a:p>
          <a:p>
            <a:pPr algn="ctr"/>
            <a:endParaRPr lang="en-GB" sz="1500" b="1" dirty="0">
              <a:solidFill>
                <a:schemeClr val="bg1"/>
              </a:solidFill>
            </a:endParaRPr>
          </a:p>
        </p:txBody>
      </p:sp>
      <p:sp>
        <p:nvSpPr>
          <p:cNvPr id="7" name="Rectangle 6">
            <a:extLst>
              <a:ext uri="{FF2B5EF4-FFF2-40B4-BE49-F238E27FC236}">
                <a16:creationId xmlns:a16="http://schemas.microsoft.com/office/drawing/2014/main" id="{D37DF7B7-53F6-4986-B42C-ABA563B97DB1}"/>
              </a:ext>
            </a:extLst>
          </p:cNvPr>
          <p:cNvSpPr/>
          <p:nvPr/>
        </p:nvSpPr>
        <p:spPr>
          <a:xfrm>
            <a:off x="1066800" y="3962392"/>
            <a:ext cx="2167004" cy="951978"/>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t>Pessoas e comunidades empoderadas</a:t>
            </a:r>
            <a:endParaRPr lang="en-GB" sz="1200" b="1" dirty="0">
              <a:solidFill>
                <a:schemeClr val="tx1"/>
              </a:solidFill>
            </a:endParaRPr>
          </a:p>
        </p:txBody>
      </p:sp>
      <p:sp>
        <p:nvSpPr>
          <p:cNvPr id="8" name="Rectangle 7">
            <a:extLst>
              <a:ext uri="{FF2B5EF4-FFF2-40B4-BE49-F238E27FC236}">
                <a16:creationId xmlns:a16="http://schemas.microsoft.com/office/drawing/2014/main" id="{036D68FD-D8A6-4956-B690-52A99CCCADF7}"/>
              </a:ext>
            </a:extLst>
          </p:cNvPr>
          <p:cNvSpPr/>
          <p:nvPr/>
        </p:nvSpPr>
        <p:spPr>
          <a:xfrm>
            <a:off x="1018784" y="5104346"/>
            <a:ext cx="2167004" cy="9519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t>Política e ação multissetoriais </a:t>
            </a:r>
            <a:endParaRPr lang="en-GB" b="1" dirty="0"/>
          </a:p>
        </p:txBody>
      </p:sp>
      <p:sp>
        <p:nvSpPr>
          <p:cNvPr id="9" name="Rectangle 8">
            <a:extLst>
              <a:ext uri="{FF2B5EF4-FFF2-40B4-BE49-F238E27FC236}">
                <a16:creationId xmlns:a16="http://schemas.microsoft.com/office/drawing/2014/main" id="{958C3A68-ACD5-46C4-BDA4-3F93D5C4CC34}"/>
              </a:ext>
            </a:extLst>
          </p:cNvPr>
          <p:cNvSpPr/>
          <p:nvPr/>
        </p:nvSpPr>
        <p:spPr>
          <a:xfrm>
            <a:off x="1033398" y="1866378"/>
            <a:ext cx="2167004" cy="5386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t>ABORDAGEM CSP</a:t>
            </a:r>
            <a:endParaRPr lang="en-GB" b="1" dirty="0"/>
          </a:p>
        </p:txBody>
      </p:sp>
      <p:sp>
        <p:nvSpPr>
          <p:cNvPr id="10" name="Rectangle 9">
            <a:extLst>
              <a:ext uri="{FF2B5EF4-FFF2-40B4-BE49-F238E27FC236}">
                <a16:creationId xmlns:a16="http://schemas.microsoft.com/office/drawing/2014/main" id="{7C26FB05-C1A0-4729-B427-2074E96256DA}"/>
              </a:ext>
            </a:extLst>
          </p:cNvPr>
          <p:cNvSpPr/>
          <p:nvPr/>
        </p:nvSpPr>
        <p:spPr>
          <a:xfrm>
            <a:off x="4317298" y="1843414"/>
            <a:ext cx="2167004" cy="5386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b="1" dirty="0"/>
              <a:t>ALAVANCA DOS CSP </a:t>
            </a:r>
            <a:endParaRPr lang="en-GB" b="1" dirty="0"/>
          </a:p>
        </p:txBody>
      </p:sp>
      <p:sp>
        <p:nvSpPr>
          <p:cNvPr id="11" name="Rectangle 10">
            <a:extLst>
              <a:ext uri="{FF2B5EF4-FFF2-40B4-BE49-F238E27FC236}">
                <a16:creationId xmlns:a16="http://schemas.microsoft.com/office/drawing/2014/main" id="{53B4FEB4-5991-4BE8-8EC9-C02F2F2A66BF}"/>
              </a:ext>
            </a:extLst>
          </p:cNvPr>
          <p:cNvSpPr/>
          <p:nvPr/>
        </p:nvSpPr>
        <p:spPr>
          <a:xfrm>
            <a:off x="7363204" y="1870554"/>
            <a:ext cx="2167004" cy="5386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t>RESULTADOS CSP</a:t>
            </a:r>
            <a:endParaRPr lang="en-GB" b="1" dirty="0"/>
          </a:p>
        </p:txBody>
      </p:sp>
      <p:sp>
        <p:nvSpPr>
          <p:cNvPr id="12" name="Rectangle 11">
            <a:extLst>
              <a:ext uri="{FF2B5EF4-FFF2-40B4-BE49-F238E27FC236}">
                <a16:creationId xmlns:a16="http://schemas.microsoft.com/office/drawing/2014/main" id="{BF0CCA4C-9118-4E2F-9DF7-4E00E8336F2E}"/>
              </a:ext>
            </a:extLst>
          </p:cNvPr>
          <p:cNvSpPr/>
          <p:nvPr/>
        </p:nvSpPr>
        <p:spPr>
          <a:xfrm>
            <a:off x="7371554" y="2832970"/>
            <a:ext cx="2277650" cy="951978"/>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t>Melhor acesso, utilização e qualidade </a:t>
            </a:r>
            <a:endParaRPr lang="en-GB" b="1" dirty="0"/>
          </a:p>
          <a:p>
            <a:pPr algn="ctr"/>
            <a:endParaRPr lang="en-GB" sz="1400" b="1" dirty="0">
              <a:solidFill>
                <a:schemeClr val="bg1"/>
              </a:solidFill>
            </a:endParaRPr>
          </a:p>
        </p:txBody>
      </p:sp>
      <p:sp>
        <p:nvSpPr>
          <p:cNvPr id="13" name="Rectangle 12">
            <a:extLst>
              <a:ext uri="{FF2B5EF4-FFF2-40B4-BE49-F238E27FC236}">
                <a16:creationId xmlns:a16="http://schemas.microsoft.com/office/drawing/2014/main" id="{78D57FEE-F13C-49DD-B3D8-D13B0E20CEEA}"/>
              </a:ext>
            </a:extLst>
          </p:cNvPr>
          <p:cNvSpPr/>
          <p:nvPr/>
        </p:nvSpPr>
        <p:spPr>
          <a:xfrm>
            <a:off x="7469674" y="3977006"/>
            <a:ext cx="2167004" cy="951978"/>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t>Melhor participação, literacia em saúde e procura de cuidados </a:t>
            </a:r>
            <a:endParaRPr lang="en-GB" sz="1200" b="1" dirty="0">
              <a:solidFill>
                <a:schemeClr val="tx1"/>
              </a:solidFill>
            </a:endParaRPr>
          </a:p>
        </p:txBody>
      </p:sp>
      <p:sp>
        <p:nvSpPr>
          <p:cNvPr id="14" name="Rectangle 13">
            <a:extLst>
              <a:ext uri="{FF2B5EF4-FFF2-40B4-BE49-F238E27FC236}">
                <a16:creationId xmlns:a16="http://schemas.microsoft.com/office/drawing/2014/main" id="{E1CC0750-037F-41CF-9BC8-592DF22EE615}"/>
              </a:ext>
            </a:extLst>
          </p:cNvPr>
          <p:cNvSpPr/>
          <p:nvPr/>
        </p:nvSpPr>
        <p:spPr>
          <a:xfrm>
            <a:off x="7434184" y="5118960"/>
            <a:ext cx="2167004" cy="9519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t>Determinantes da saúde melhorados</a:t>
            </a:r>
            <a:endParaRPr lang="en-GB" b="1" dirty="0"/>
          </a:p>
        </p:txBody>
      </p:sp>
      <p:sp>
        <p:nvSpPr>
          <p:cNvPr id="15" name="Rectangle 14">
            <a:extLst>
              <a:ext uri="{FF2B5EF4-FFF2-40B4-BE49-F238E27FC236}">
                <a16:creationId xmlns:a16="http://schemas.microsoft.com/office/drawing/2014/main" id="{5338AE2E-23CB-4EC5-AB12-6E28DA3A9CBA}"/>
              </a:ext>
            </a:extLst>
          </p:cNvPr>
          <p:cNvSpPr/>
          <p:nvPr/>
        </p:nvSpPr>
        <p:spPr>
          <a:xfrm rot="16200000">
            <a:off x="2899583" y="4884199"/>
            <a:ext cx="2043645" cy="5386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500" b="1" dirty="0"/>
              <a:t>Alavancas operacionais </a:t>
            </a:r>
            <a:endParaRPr lang="en-GB" sz="1500" b="1" dirty="0"/>
          </a:p>
        </p:txBody>
      </p:sp>
      <p:sp>
        <p:nvSpPr>
          <p:cNvPr id="16" name="Rectangle 15">
            <a:extLst>
              <a:ext uri="{FF2B5EF4-FFF2-40B4-BE49-F238E27FC236}">
                <a16:creationId xmlns:a16="http://schemas.microsoft.com/office/drawing/2014/main" id="{179BCB2D-AF32-41C3-BC09-EE089FE3ABE5}"/>
              </a:ext>
            </a:extLst>
          </p:cNvPr>
          <p:cNvSpPr/>
          <p:nvPr/>
        </p:nvSpPr>
        <p:spPr>
          <a:xfrm rot="16200000">
            <a:off x="3321679" y="3185593"/>
            <a:ext cx="1265120" cy="3928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500" b="1" dirty="0"/>
              <a:t>Alavancas estrategicas</a:t>
            </a:r>
            <a:endParaRPr lang="en-GB" sz="1500" b="1" dirty="0"/>
          </a:p>
        </p:txBody>
      </p:sp>
      <p:sp>
        <p:nvSpPr>
          <p:cNvPr id="17" name="Rectangle 16">
            <a:extLst>
              <a:ext uri="{FF2B5EF4-FFF2-40B4-BE49-F238E27FC236}">
                <a16:creationId xmlns:a16="http://schemas.microsoft.com/office/drawing/2014/main" id="{6E5D3F04-A063-4B74-B21D-066AD4D2FC2F}"/>
              </a:ext>
            </a:extLst>
          </p:cNvPr>
          <p:cNvSpPr/>
          <p:nvPr/>
        </p:nvSpPr>
        <p:spPr>
          <a:xfrm>
            <a:off x="10296395" y="2761989"/>
            <a:ext cx="1102290" cy="3613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t>Saude para todos </a:t>
            </a:r>
            <a:endParaRPr lang="en-GB" sz="1400" b="1" dirty="0"/>
          </a:p>
        </p:txBody>
      </p:sp>
      <p:sp>
        <p:nvSpPr>
          <p:cNvPr id="18" name="Rectangle 17">
            <a:extLst>
              <a:ext uri="{FF2B5EF4-FFF2-40B4-BE49-F238E27FC236}">
                <a16:creationId xmlns:a16="http://schemas.microsoft.com/office/drawing/2014/main" id="{64B9F4E3-B381-434F-B538-BDBD20994637}"/>
              </a:ext>
            </a:extLst>
          </p:cNvPr>
          <p:cNvSpPr/>
          <p:nvPr/>
        </p:nvSpPr>
        <p:spPr>
          <a:xfrm>
            <a:off x="10323535" y="5321719"/>
            <a:ext cx="1102290" cy="8894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a:t>Cobertura universal de saúde </a:t>
            </a:r>
            <a:endParaRPr lang="en-GB" sz="1600" b="1" dirty="0"/>
          </a:p>
        </p:txBody>
      </p:sp>
    </p:spTree>
    <p:extLst>
      <p:ext uri="{BB962C8B-B14F-4D97-AF65-F5344CB8AC3E}">
        <p14:creationId xmlns:p14="http://schemas.microsoft.com/office/powerpoint/2010/main" val="235611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C16E78-352A-446F-5B5F-51A9E0DAD520}"/>
              </a:ext>
            </a:extLst>
          </p:cNvPr>
          <p:cNvSpPr>
            <a:spLocks noGrp="1"/>
          </p:cNvSpPr>
          <p:nvPr>
            <p:ph type="title"/>
          </p:nvPr>
        </p:nvSpPr>
        <p:spPr/>
        <p:txBody>
          <a:bodyPr/>
          <a:lstStyle/>
          <a:p>
            <a:r>
              <a:rPr lang="pt-BR" dirty="0"/>
              <a:t>Estado geral da abordagem dos CSP na região</a:t>
            </a:r>
            <a:endParaRPr lang="en-US" dirty="0"/>
          </a:p>
        </p:txBody>
      </p:sp>
      <p:sp>
        <p:nvSpPr>
          <p:cNvPr id="6" name="Text Placeholder 5">
            <a:extLst>
              <a:ext uri="{FF2B5EF4-FFF2-40B4-BE49-F238E27FC236}">
                <a16:creationId xmlns:a16="http://schemas.microsoft.com/office/drawing/2014/main" id="{3CFBB362-C41D-282D-2515-68065CEE34D5}"/>
              </a:ext>
            </a:extLst>
          </p:cNvPr>
          <p:cNvSpPr>
            <a:spLocks noGrp="1"/>
          </p:cNvSpPr>
          <p:nvPr>
            <p:ph type="body" idx="1"/>
          </p:nvPr>
        </p:nvSpPr>
        <p:spPr>
          <a:xfrm>
            <a:off x="536735" y="1356043"/>
            <a:ext cx="4932681" cy="823912"/>
          </a:xfrm>
        </p:spPr>
        <p:txBody>
          <a:bodyPr>
            <a:normAutofit/>
          </a:bodyPr>
          <a:lstStyle/>
          <a:p>
            <a:pPr algn="ctr"/>
            <a:r>
              <a:rPr lang="en-GB" sz="2000" dirty="0">
                <a:latin typeface="Aptos" panose="020B0004020202020204" pitchFamily="34" charset="0"/>
                <a:ea typeface="Aptos" panose="020B0004020202020204" pitchFamily="34" charset="0"/>
                <a:cs typeface="Times New Roman" panose="02020603050405020304" pitchFamily="18" charset="0"/>
              </a:rPr>
              <a:t>Ponto de </a:t>
            </a:r>
            <a:r>
              <a:rPr lang="en-GB" sz="2000" dirty="0" err="1">
                <a:latin typeface="Aptos" panose="020B0004020202020204" pitchFamily="34" charset="0"/>
                <a:ea typeface="Aptos" panose="020B0004020202020204" pitchFamily="34" charset="0"/>
                <a:cs typeface="Times New Roman" panose="02020603050405020304" pitchFamily="18" charset="0"/>
              </a:rPr>
              <a:t>situação</a:t>
            </a:r>
            <a:r>
              <a:rPr lang="en-GB" sz="2000" dirty="0">
                <a:latin typeface="Aptos" panose="020B0004020202020204" pitchFamily="34" charset="0"/>
                <a:ea typeface="Aptos" panose="020B0004020202020204" pitchFamily="34" charset="0"/>
                <a:cs typeface="Times New Roman" panose="02020603050405020304" pitchFamily="18" charset="0"/>
              </a:rPr>
              <a:t> das </a:t>
            </a:r>
            <a:r>
              <a:rPr lang="en-GB" sz="2000" dirty="0" err="1">
                <a:latin typeface="Aptos" panose="020B0004020202020204" pitchFamily="34" charset="0"/>
                <a:ea typeface="Aptos" panose="020B0004020202020204" pitchFamily="34" charset="0"/>
                <a:cs typeface="Times New Roman" panose="02020603050405020304" pitchFamily="18" charset="0"/>
              </a:rPr>
              <a:t>componentes</a:t>
            </a:r>
            <a:r>
              <a:rPr lang="en-GB" sz="2000" dirty="0">
                <a:latin typeface="Aptos" panose="020B0004020202020204" pitchFamily="34" charset="0"/>
                <a:ea typeface="Aptos" panose="020B0004020202020204" pitchFamily="34" charset="0"/>
                <a:cs typeface="Times New Roman" panose="02020603050405020304" pitchFamily="18" charset="0"/>
              </a:rPr>
              <a:t> dos CSP</a:t>
            </a:r>
            <a:endParaRPr lang="en-US" sz="2000" dirty="0"/>
          </a:p>
        </p:txBody>
      </p:sp>
      <p:sp>
        <p:nvSpPr>
          <p:cNvPr id="7" name="Text Placeholder 6">
            <a:extLst>
              <a:ext uri="{FF2B5EF4-FFF2-40B4-BE49-F238E27FC236}">
                <a16:creationId xmlns:a16="http://schemas.microsoft.com/office/drawing/2014/main" id="{B4167E91-6C60-BF90-500B-F8EE771F1555}"/>
              </a:ext>
            </a:extLst>
          </p:cNvPr>
          <p:cNvSpPr>
            <a:spLocks noGrp="1"/>
          </p:cNvSpPr>
          <p:nvPr>
            <p:ph type="body" sz="quarter" idx="3"/>
          </p:nvPr>
        </p:nvSpPr>
        <p:spPr>
          <a:xfrm>
            <a:off x="6297453" y="1498283"/>
            <a:ext cx="4932681" cy="823912"/>
          </a:xfrm>
        </p:spPr>
        <p:txBody>
          <a:bodyPr>
            <a:normAutofit/>
          </a:bodyPr>
          <a:lstStyle/>
          <a:p>
            <a:pPr algn="ctr"/>
            <a:r>
              <a:rPr lang="en-US" sz="2000" dirty="0"/>
              <a:t>Ponto de </a:t>
            </a:r>
            <a:r>
              <a:rPr lang="en-US" sz="2000" dirty="0" err="1"/>
              <a:t>situação</a:t>
            </a:r>
            <a:r>
              <a:rPr lang="en-US" sz="2000" dirty="0"/>
              <a:t> das </a:t>
            </a:r>
            <a:r>
              <a:rPr lang="en-US" sz="2000" dirty="0" err="1"/>
              <a:t>alvancas</a:t>
            </a:r>
            <a:r>
              <a:rPr lang="en-US" sz="2000" dirty="0"/>
              <a:t> “levers” </a:t>
            </a:r>
            <a:r>
              <a:rPr lang="en-US" sz="2000" dirty="0" err="1"/>
              <a:t>estratégicas</a:t>
            </a:r>
            <a:r>
              <a:rPr lang="en-US" sz="2000" dirty="0"/>
              <a:t> dos CSP</a:t>
            </a:r>
          </a:p>
        </p:txBody>
      </p:sp>
      <p:graphicFrame>
        <p:nvGraphicFramePr>
          <p:cNvPr id="9" name="Content Placeholder 8">
            <a:extLst>
              <a:ext uri="{FF2B5EF4-FFF2-40B4-BE49-F238E27FC236}">
                <a16:creationId xmlns:a16="http://schemas.microsoft.com/office/drawing/2014/main" id="{0F0337F7-B08A-168C-6B97-A6CB8E741B2A}"/>
              </a:ext>
            </a:extLst>
          </p:cNvPr>
          <p:cNvGraphicFramePr>
            <a:graphicFrameLocks noGrp="1"/>
          </p:cNvGraphicFramePr>
          <p:nvPr>
            <p:ph sz="half" idx="2"/>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BC874584-8B94-E605-0D3B-A34C6AC4CDB2}"/>
              </a:ext>
            </a:extLst>
          </p:cNvPr>
          <p:cNvGraphicFramePr>
            <a:graphicFrameLocks noGrp="1"/>
          </p:cNvGraphicFramePr>
          <p:nvPr>
            <p:ph sz="quarter" idx="4"/>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349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7E5377-1902-3D5B-EF7E-1DD699C1B360}"/>
              </a:ext>
            </a:extLst>
          </p:cNvPr>
          <p:cNvSpPr>
            <a:spLocks noGrp="1"/>
          </p:cNvSpPr>
          <p:nvPr>
            <p:ph type="title"/>
          </p:nvPr>
        </p:nvSpPr>
        <p:spPr>
          <a:xfrm>
            <a:off x="1706880" y="435611"/>
            <a:ext cx="9646920" cy="702309"/>
          </a:xfrm>
        </p:spPr>
        <p:txBody>
          <a:bodyPr>
            <a:normAutofit fontScale="90000"/>
          </a:bodyPr>
          <a:lstStyle/>
          <a:p>
            <a:br>
              <a:rPr lang="pt-BR" dirty="0"/>
            </a:br>
            <a:r>
              <a:rPr lang="pt-BR" dirty="0"/>
              <a:t>Estado das alavancas operacionais dos CSP</a:t>
            </a:r>
            <a:br>
              <a:rPr lang="pt-BR" dirty="0"/>
            </a:br>
            <a:endParaRPr lang="en-US" dirty="0"/>
          </a:p>
        </p:txBody>
      </p:sp>
      <p:graphicFrame>
        <p:nvGraphicFramePr>
          <p:cNvPr id="9" name="Content Placeholder 8">
            <a:extLst>
              <a:ext uri="{FF2B5EF4-FFF2-40B4-BE49-F238E27FC236}">
                <a16:creationId xmlns:a16="http://schemas.microsoft.com/office/drawing/2014/main" id="{BDD81CA8-2C48-40E1-BA2D-2DD16DB8E03F}"/>
              </a:ext>
            </a:extLst>
          </p:cNvPr>
          <p:cNvGraphicFramePr>
            <a:graphicFrameLocks noGrp="1"/>
          </p:cNvGraphicFramePr>
          <p:nvPr>
            <p:ph idx="1"/>
          </p:nvPr>
        </p:nvGraphicFramePr>
        <p:xfrm>
          <a:off x="838200" y="1330325"/>
          <a:ext cx="10515600" cy="4846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457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6012-2B5C-8CBF-6A3D-2382BFF89E45}"/>
              </a:ext>
            </a:extLst>
          </p:cNvPr>
          <p:cNvSpPr>
            <a:spLocks noGrp="1"/>
          </p:cNvSpPr>
          <p:nvPr>
            <p:ph type="title"/>
          </p:nvPr>
        </p:nvSpPr>
        <p:spPr>
          <a:xfrm>
            <a:off x="838200" y="365125"/>
            <a:ext cx="10515600" cy="1006475"/>
          </a:xfrm>
        </p:spPr>
        <p:txBody>
          <a:bodyPr>
            <a:normAutofit/>
          </a:bodyPr>
          <a:lstStyle/>
          <a:p>
            <a:r>
              <a:rPr lang="en-US" sz="3200" dirty="0" err="1"/>
              <a:t>Componentes</a:t>
            </a:r>
            <a:r>
              <a:rPr lang="en-US" sz="3200" dirty="0"/>
              <a:t> dos CSP </a:t>
            </a:r>
            <a:r>
              <a:rPr lang="en-US" sz="3200" dirty="0" err="1"/>
              <a:t>por</a:t>
            </a:r>
            <a:r>
              <a:rPr lang="en-US" sz="3200" dirty="0"/>
              <a:t> Pais na </a:t>
            </a:r>
            <a:r>
              <a:rPr lang="en-US" sz="3200" dirty="0" err="1"/>
              <a:t>Região</a:t>
            </a:r>
            <a:r>
              <a:rPr lang="en-US" sz="3200" dirty="0"/>
              <a:t> Africana da OMS</a:t>
            </a:r>
          </a:p>
        </p:txBody>
      </p:sp>
      <p:graphicFrame>
        <p:nvGraphicFramePr>
          <p:cNvPr id="4" name="Content Placeholder 3">
            <a:extLst>
              <a:ext uri="{FF2B5EF4-FFF2-40B4-BE49-F238E27FC236}">
                <a16:creationId xmlns:a16="http://schemas.microsoft.com/office/drawing/2014/main" id="{33C4141F-0F6B-FCD9-B703-750585D1A5F1}"/>
              </a:ext>
            </a:extLst>
          </p:cNvPr>
          <p:cNvGraphicFramePr>
            <a:graphicFrameLocks noGrp="1"/>
          </p:cNvGraphicFramePr>
          <p:nvPr>
            <p:ph idx="1"/>
            <p:extLst>
              <p:ext uri="{D42A27DB-BD31-4B8C-83A1-F6EECF244321}">
                <p14:modId xmlns:p14="http://schemas.microsoft.com/office/powerpoint/2010/main" val="2995796955"/>
              </p:ext>
            </p:extLst>
          </p:nvPr>
        </p:nvGraphicFramePr>
        <p:xfrm>
          <a:off x="666750" y="1524000"/>
          <a:ext cx="10991850" cy="5162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839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CBC4-F105-DCBC-2FAA-F528CFFE2131}"/>
              </a:ext>
            </a:extLst>
          </p:cNvPr>
          <p:cNvSpPr>
            <a:spLocks noGrp="1"/>
          </p:cNvSpPr>
          <p:nvPr>
            <p:ph type="title"/>
          </p:nvPr>
        </p:nvSpPr>
        <p:spPr>
          <a:xfrm>
            <a:off x="838200" y="365125"/>
            <a:ext cx="7828280" cy="1325563"/>
          </a:xfrm>
        </p:spPr>
        <p:txBody>
          <a:bodyPr/>
          <a:lstStyle/>
          <a:p>
            <a:r>
              <a:rPr lang="en-US"/>
              <a:t>Resultados preliminares </a:t>
            </a:r>
            <a:endParaRPr lang="en-US" dirty="0"/>
          </a:p>
        </p:txBody>
      </p:sp>
      <p:graphicFrame>
        <p:nvGraphicFramePr>
          <p:cNvPr id="13" name="Content Placeholder 2">
            <a:extLst>
              <a:ext uri="{FF2B5EF4-FFF2-40B4-BE49-F238E27FC236}">
                <a16:creationId xmlns:a16="http://schemas.microsoft.com/office/drawing/2014/main" id="{73CCBEE9-8B71-4C21-89F8-84BC378547B8}"/>
              </a:ext>
            </a:extLst>
          </p:cNvPr>
          <p:cNvGraphicFramePr>
            <a:graphicFrameLocks noGrp="1"/>
          </p:cNvGraphicFramePr>
          <p:nvPr>
            <p:ph sz="half" idx="1"/>
            <p:extLst>
              <p:ext uri="{D42A27DB-BD31-4B8C-83A1-F6EECF244321}">
                <p14:modId xmlns:p14="http://schemas.microsoft.com/office/powerpoint/2010/main" val="3334468857"/>
              </p:ext>
            </p:extLst>
          </p:nvPr>
        </p:nvGraphicFramePr>
        <p:xfrm>
          <a:off x="264160" y="1825624"/>
          <a:ext cx="5755640" cy="4758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CF4A2747-9C1D-4A31-1B84-50CDD2347223}"/>
              </a:ext>
            </a:extLst>
          </p:cNvPr>
          <p:cNvSpPr>
            <a:spLocks noGrp="1"/>
          </p:cNvSpPr>
          <p:nvPr>
            <p:ph sz="half" idx="2"/>
          </p:nvPr>
        </p:nvSpPr>
        <p:spPr>
          <a:xfrm>
            <a:off x="6172200" y="1825625"/>
            <a:ext cx="5755640" cy="4758054"/>
          </a:xfrm>
        </p:spPr>
        <p:txBody>
          <a:bodyPr>
            <a:normAutofit fontScale="62500" lnSpcReduction="20000"/>
          </a:bodyPr>
          <a:lstStyle/>
          <a:p>
            <a:r>
              <a:rPr lang="pt-BR" sz="2900" dirty="0"/>
              <a:t>As alavancas operacionais registaram progressos significativamente inferiores nos domínios da investigação, das tecnologias digitais, da forca de trabalho dos CSP e da participação do sector privado. Essas quatro áreas representam áreas de subinvestimento, que os países precisam priorizar</a:t>
            </a:r>
          </a:p>
          <a:p>
            <a:r>
              <a:rPr lang="pt-BR" sz="2900" dirty="0"/>
              <a:t>O estado de implementação da abordagem dos CSP não é afetado pelo rendimento ou pela dimensão do país. No entanto, os Estados insulares têm um nível significativamente inferior de aplicação da abordagem dos CSP</a:t>
            </a:r>
          </a:p>
          <a:p>
            <a:r>
              <a:rPr lang="pt-BR" sz="2900" dirty="0"/>
              <a:t>As componentes dos CSP, alavancas estratégicas e operacionais têm uma forte correlação entre si – sugerindo que as ações num parecem influenciar o progresso  noutro.</a:t>
            </a:r>
          </a:p>
          <a:p>
            <a:r>
              <a:rPr lang="pt-BR" sz="2900" dirty="0"/>
              <a:t>De todos os temas dos CSP  o avanço com as alavancas operacionais é o único significativamente associado à funcionalidade do sistema de saúde e, portanto, à obtenção de resultados em saúde</a:t>
            </a:r>
          </a:p>
          <a:p>
            <a:endParaRPr lang="en-US" sz="1800" dirty="0"/>
          </a:p>
        </p:txBody>
      </p:sp>
    </p:spTree>
    <p:extLst>
      <p:ext uri="{BB962C8B-B14F-4D97-AF65-F5344CB8AC3E}">
        <p14:creationId xmlns:p14="http://schemas.microsoft.com/office/powerpoint/2010/main" val="68871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11000" t="2000" r="40000" b="23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D03594-061B-E3A2-49D8-E516C2AF9191}"/>
              </a:ext>
            </a:extLst>
          </p:cNvPr>
          <p:cNvSpPr>
            <a:spLocks noGrp="1"/>
          </p:cNvSpPr>
          <p:nvPr>
            <p:ph type="title"/>
          </p:nvPr>
        </p:nvSpPr>
        <p:spPr>
          <a:xfrm>
            <a:off x="838200" y="365125"/>
            <a:ext cx="9370495" cy="1047115"/>
          </a:xfrm>
        </p:spPr>
        <p:txBody>
          <a:bodyPr>
            <a:normAutofit fontScale="90000"/>
          </a:bodyPr>
          <a:lstStyle/>
          <a:p>
            <a:r>
              <a:rPr lang="en-US" sz="3600" dirty="0" err="1"/>
              <a:t>Recomendações</a:t>
            </a:r>
            <a:r>
              <a:rPr lang="en-US" sz="3600" dirty="0"/>
              <a:t> </a:t>
            </a:r>
            <a:r>
              <a:rPr lang="en-US" sz="3600" dirty="0" err="1"/>
              <a:t>derivadas</a:t>
            </a:r>
            <a:r>
              <a:rPr lang="en-US" sz="3600" dirty="0"/>
              <a:t> da </a:t>
            </a:r>
            <a:r>
              <a:rPr lang="en-US" sz="3600" dirty="0" err="1"/>
              <a:t>analise</a:t>
            </a:r>
            <a:r>
              <a:rPr lang="en-US" sz="3600" dirty="0"/>
              <a:t> para </a:t>
            </a:r>
            <a:r>
              <a:rPr lang="en-US" sz="3600" dirty="0" err="1"/>
              <a:t>fortalecer</a:t>
            </a:r>
            <a:r>
              <a:rPr lang="en-US" sz="3600" dirty="0"/>
              <a:t> a </a:t>
            </a:r>
            <a:r>
              <a:rPr lang="en-US" sz="3600" dirty="0" err="1"/>
              <a:t>abordagem</a:t>
            </a:r>
            <a:r>
              <a:rPr lang="en-US" sz="3600" dirty="0"/>
              <a:t> dos CSP  </a:t>
            </a:r>
          </a:p>
        </p:txBody>
      </p:sp>
      <p:graphicFrame>
        <p:nvGraphicFramePr>
          <p:cNvPr id="6" name="Text Placeholder 1">
            <a:extLst>
              <a:ext uri="{FF2B5EF4-FFF2-40B4-BE49-F238E27FC236}">
                <a16:creationId xmlns:a16="http://schemas.microsoft.com/office/drawing/2014/main" id="{1142C67F-4D4D-200E-8259-4419305CC3E6}"/>
              </a:ext>
            </a:extLst>
          </p:cNvPr>
          <p:cNvGraphicFramePr>
            <a:graphicFrameLocks noGrp="1"/>
          </p:cNvGraphicFramePr>
          <p:nvPr>
            <p:ph idx="1"/>
            <p:extLst>
              <p:ext uri="{D42A27DB-BD31-4B8C-83A1-F6EECF244321}">
                <p14:modId xmlns:p14="http://schemas.microsoft.com/office/powerpoint/2010/main" val="276906741"/>
              </p:ext>
            </p:extLst>
          </p:nvPr>
        </p:nvGraphicFramePr>
        <p:xfrm>
          <a:off x="838200" y="1412240"/>
          <a:ext cx="10515600" cy="47647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433988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3000" t="4000" r="86000" b="77000"/>
          </a:stretch>
        </a:blipFill>
        <a:effectLst/>
      </p:bgPr>
    </p:bg>
    <p:spTree>
      <p:nvGrpSpPr>
        <p:cNvPr id="1" name=""/>
        <p:cNvGrpSpPr/>
        <p:nvPr/>
      </p:nvGrpSpPr>
      <p:grpSpPr>
        <a:xfrm>
          <a:off x="0" y="0"/>
          <a:ext cx="0" cy="0"/>
          <a:chOff x="0" y="0"/>
          <a:chExt cx="0" cy="0"/>
        </a:xfrm>
      </p:grpSpPr>
      <p:pic>
        <p:nvPicPr>
          <p:cNvPr id="3" name="Imagem 2" descr="Uma imagem com texto, Tipo de letra, logótipo, Gráficos&#10;&#10;Descrição gerada automaticamente">
            <a:extLst>
              <a:ext uri="{FF2B5EF4-FFF2-40B4-BE49-F238E27FC236}">
                <a16:creationId xmlns:a16="http://schemas.microsoft.com/office/drawing/2014/main" id="{834C6FCC-5E01-814E-8941-25C035D4C32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r="2" b="10725"/>
          <a:stretch/>
        </p:blipFill>
        <p:spPr>
          <a:xfrm>
            <a:off x="376698" y="5779323"/>
            <a:ext cx="781543" cy="888838"/>
          </a:xfrm>
          <a:prstGeom prst="rect">
            <a:avLst/>
          </a:prstGeom>
        </p:spPr>
      </p:pic>
      <p:sp>
        <p:nvSpPr>
          <p:cNvPr id="2" name="Title 1">
            <a:extLst>
              <a:ext uri="{FF2B5EF4-FFF2-40B4-BE49-F238E27FC236}">
                <a16:creationId xmlns:a16="http://schemas.microsoft.com/office/drawing/2014/main" id="{520D9E1C-4A9C-1E48-6473-230086C3998A}"/>
              </a:ext>
            </a:extLst>
          </p:cNvPr>
          <p:cNvSpPr>
            <a:spLocks noGrp="1"/>
          </p:cNvSpPr>
          <p:nvPr>
            <p:ph type="title"/>
          </p:nvPr>
        </p:nvSpPr>
        <p:spPr>
          <a:xfrm>
            <a:off x="965199" y="189839"/>
            <a:ext cx="9555091" cy="1024501"/>
          </a:xfrm>
        </p:spPr>
        <p:txBody>
          <a:bodyPr>
            <a:normAutofit fontScale="90000"/>
          </a:bodyPr>
          <a:lstStyle/>
          <a:p>
            <a:pPr algn="ctr"/>
            <a:br>
              <a:rPr lang="en-US" dirty="0"/>
            </a:br>
            <a:r>
              <a:rPr lang="en-US" dirty="0" err="1"/>
              <a:t>Cobertura</a:t>
            </a:r>
            <a:r>
              <a:rPr lang="en-US" dirty="0"/>
              <a:t> Universal de Saúde na CPLP</a:t>
            </a:r>
            <a:br>
              <a:rPr lang="en-US" dirty="0"/>
            </a:br>
            <a:endParaRPr lang="en-US" dirty="0"/>
          </a:p>
        </p:txBody>
      </p:sp>
      <p:graphicFrame>
        <p:nvGraphicFramePr>
          <p:cNvPr id="12" name="Content Placeholder 11">
            <a:extLst>
              <a:ext uri="{FF2B5EF4-FFF2-40B4-BE49-F238E27FC236}">
                <a16:creationId xmlns:a16="http://schemas.microsoft.com/office/drawing/2014/main" id="{C56B4CFF-396C-6D35-0085-4342B3221404}"/>
              </a:ext>
            </a:extLst>
          </p:cNvPr>
          <p:cNvGraphicFramePr>
            <a:graphicFrameLocks noGrp="1"/>
          </p:cNvGraphicFramePr>
          <p:nvPr>
            <p:ph sz="half" idx="2"/>
            <p:extLst>
              <p:ext uri="{D42A27DB-BD31-4B8C-83A1-F6EECF244321}">
                <p14:modId xmlns:p14="http://schemas.microsoft.com/office/powerpoint/2010/main" val="3795937310"/>
              </p:ext>
            </p:extLst>
          </p:nvPr>
        </p:nvGraphicFramePr>
        <p:xfrm>
          <a:off x="473710" y="1334190"/>
          <a:ext cx="7143750" cy="4189620"/>
        </p:xfrm>
        <a:graphic>
          <a:graphicData uri="http://schemas.openxmlformats.org/drawingml/2006/table">
            <a:tbl>
              <a:tblPr firstRow="1" firstCol="1" bandRow="1">
                <a:tableStyleId>{D27102A9-8310-4765-A935-A1911B00CA55}</a:tableStyleId>
              </a:tblPr>
              <a:tblGrid>
                <a:gridCol w="2188975">
                  <a:extLst>
                    <a:ext uri="{9D8B030D-6E8A-4147-A177-3AD203B41FA5}">
                      <a16:colId xmlns:a16="http://schemas.microsoft.com/office/drawing/2014/main" val="3767144569"/>
                    </a:ext>
                  </a:extLst>
                </a:gridCol>
                <a:gridCol w="1286763">
                  <a:extLst>
                    <a:ext uri="{9D8B030D-6E8A-4147-A177-3AD203B41FA5}">
                      <a16:colId xmlns:a16="http://schemas.microsoft.com/office/drawing/2014/main" val="1761506945"/>
                    </a:ext>
                  </a:extLst>
                </a:gridCol>
                <a:gridCol w="1508617">
                  <a:extLst>
                    <a:ext uri="{9D8B030D-6E8A-4147-A177-3AD203B41FA5}">
                      <a16:colId xmlns:a16="http://schemas.microsoft.com/office/drawing/2014/main" val="3028046038"/>
                    </a:ext>
                  </a:extLst>
                </a:gridCol>
                <a:gridCol w="2159395">
                  <a:extLst>
                    <a:ext uri="{9D8B030D-6E8A-4147-A177-3AD203B41FA5}">
                      <a16:colId xmlns:a16="http://schemas.microsoft.com/office/drawing/2014/main" val="2088913212"/>
                    </a:ext>
                  </a:extLst>
                </a:gridCol>
              </a:tblGrid>
              <a:tr h="0">
                <a:tc>
                  <a:txBody>
                    <a:bodyPr/>
                    <a:lstStyle/>
                    <a:p>
                      <a:pPr marL="0" marR="0" algn="ctr">
                        <a:lnSpc>
                          <a:spcPct val="107000"/>
                        </a:lnSpc>
                        <a:spcBef>
                          <a:spcPts val="0"/>
                        </a:spcBef>
                        <a:spcAft>
                          <a:spcPts val="0"/>
                        </a:spcAft>
                      </a:pPr>
                      <a:r>
                        <a:rPr lang="pt-BR" sz="2000" b="1" dirty="0">
                          <a:solidFill>
                            <a:srgbClr val="000000"/>
                          </a:solidFill>
                          <a:effectLst/>
                        </a:rPr>
                        <a:t>Pais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pt-BR" sz="2000" b="1" dirty="0">
                          <a:solidFill>
                            <a:srgbClr val="000000"/>
                          </a:solidFill>
                          <a:effectLst/>
                        </a:rPr>
                        <a:t>  2017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pt-BR" sz="2000" b="1" dirty="0">
                          <a:solidFill>
                            <a:srgbClr val="000000"/>
                          </a:solidFill>
                          <a:effectLst/>
                        </a:rPr>
                        <a:t>     2021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pt-BR" sz="2000" b="1" dirty="0">
                          <a:solidFill>
                            <a:srgbClr val="000000"/>
                          </a:solidFill>
                          <a:effectLst/>
                        </a:rPr>
                        <a:t>           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3740641"/>
                  </a:ext>
                </a:extLst>
              </a:tr>
              <a:tr h="404386">
                <a:tc>
                  <a:txBody>
                    <a:bodyPr/>
                    <a:lstStyle/>
                    <a:p>
                      <a:pPr marL="0" marR="0">
                        <a:lnSpc>
                          <a:spcPct val="107000"/>
                        </a:lnSpc>
                        <a:spcBef>
                          <a:spcPts val="0"/>
                        </a:spcBef>
                        <a:spcAft>
                          <a:spcPts val="0"/>
                        </a:spcAft>
                      </a:pPr>
                      <a:r>
                        <a:rPr lang="pt-BR" sz="2000" dirty="0">
                          <a:solidFill>
                            <a:srgbClr val="000000"/>
                          </a:solidFill>
                          <a:effectLst/>
                        </a:rPr>
                        <a:t>Angola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solidFill>
                            <a:srgbClr val="000000"/>
                          </a:solidFill>
                          <a:effectLst/>
                        </a:rPr>
                        <a:t>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solidFill>
                            <a:srgbClr val="000000"/>
                          </a:solidFill>
                          <a:effectLst/>
                        </a:rPr>
                        <a:t>39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solidFill>
                            <a:srgbClr val="000000"/>
                          </a:solidFill>
                          <a:effectLst/>
                        </a:rPr>
                        <a:t>37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7955547"/>
                  </a:ext>
                </a:extLst>
              </a:tr>
              <a:tr h="404386">
                <a:tc>
                  <a:txBody>
                    <a:bodyPr/>
                    <a:lstStyle/>
                    <a:p>
                      <a:pPr marL="0" marR="0">
                        <a:lnSpc>
                          <a:spcPct val="107000"/>
                        </a:lnSpc>
                        <a:spcBef>
                          <a:spcPts val="0"/>
                        </a:spcBef>
                        <a:spcAft>
                          <a:spcPts val="0"/>
                        </a:spcAft>
                      </a:pPr>
                      <a:r>
                        <a:rPr lang="pt-BR" sz="2000">
                          <a:effectLst/>
                        </a:rPr>
                        <a:t>Brasil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effectLst/>
                        </a:rPr>
                        <a:t>&gt;80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effectLst/>
                        </a:rPr>
                        <a:t>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effectLst/>
                        </a:rPr>
                        <a:t>&gt;80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3585670"/>
                  </a:ext>
                </a:extLst>
              </a:tr>
              <a:tr h="404386">
                <a:tc>
                  <a:txBody>
                    <a:bodyPr/>
                    <a:lstStyle/>
                    <a:p>
                      <a:pPr marL="0" marR="0">
                        <a:lnSpc>
                          <a:spcPct val="107000"/>
                        </a:lnSpc>
                        <a:spcBef>
                          <a:spcPts val="0"/>
                        </a:spcBef>
                        <a:spcAft>
                          <a:spcPts val="0"/>
                        </a:spcAft>
                      </a:pPr>
                      <a:r>
                        <a:rPr lang="pt-BR" sz="2000">
                          <a:effectLst/>
                        </a:rPr>
                        <a:t>Cabo Verde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effectLst/>
                        </a:rPr>
                        <a:t>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effectLst/>
                        </a:rPr>
                        <a:t>69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effectLst/>
                        </a:rPr>
                        <a:t>71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0010736"/>
                  </a:ext>
                </a:extLst>
              </a:tr>
              <a:tr h="404386">
                <a:tc>
                  <a:txBody>
                    <a:bodyPr/>
                    <a:lstStyle/>
                    <a:p>
                      <a:pPr marL="0" marR="0">
                        <a:lnSpc>
                          <a:spcPct val="107000"/>
                        </a:lnSpc>
                        <a:spcBef>
                          <a:spcPts val="0"/>
                        </a:spcBef>
                        <a:spcAft>
                          <a:spcPts val="0"/>
                        </a:spcAft>
                      </a:pPr>
                      <a:r>
                        <a:rPr lang="pt-BR" sz="2000">
                          <a:solidFill>
                            <a:srgbClr val="000000"/>
                          </a:solidFill>
                          <a:effectLst/>
                        </a:rPr>
                        <a:t>Guine-Bissau</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solidFill>
                            <a:srgbClr val="000000"/>
                          </a:solidFill>
                          <a:effectLst/>
                        </a:rPr>
                        <a:t>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solidFill>
                            <a:srgbClr val="000000"/>
                          </a:solidFill>
                          <a:effectLst/>
                        </a:rPr>
                        <a:t>37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solidFill>
                            <a:srgbClr val="000000"/>
                          </a:solidFill>
                          <a:effectLst/>
                        </a:rPr>
                        <a:t>37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6600342"/>
                  </a:ext>
                </a:extLst>
              </a:tr>
              <a:tr h="404386">
                <a:tc>
                  <a:txBody>
                    <a:bodyPr/>
                    <a:lstStyle/>
                    <a:p>
                      <a:pPr marL="0" marR="0">
                        <a:lnSpc>
                          <a:spcPct val="107000"/>
                        </a:lnSpc>
                        <a:spcBef>
                          <a:spcPts val="0"/>
                        </a:spcBef>
                        <a:spcAft>
                          <a:spcPts val="0"/>
                        </a:spcAft>
                      </a:pPr>
                      <a:r>
                        <a:rPr lang="pt-BR" sz="2000">
                          <a:solidFill>
                            <a:srgbClr val="000000"/>
                          </a:solidFill>
                          <a:effectLst/>
                        </a:rPr>
                        <a:t>Moçambique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solidFill>
                            <a:srgbClr val="000000"/>
                          </a:solidFill>
                          <a:effectLst/>
                        </a:rPr>
                        <a:t>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solidFill>
                            <a:srgbClr val="000000"/>
                          </a:solidFill>
                          <a:effectLst/>
                        </a:rPr>
                        <a:t>47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solidFill>
                            <a:srgbClr val="000000"/>
                          </a:solidFill>
                          <a:effectLst/>
                        </a:rPr>
                        <a:t>44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9319436"/>
                  </a:ext>
                </a:extLst>
              </a:tr>
              <a:tr h="404386">
                <a:tc>
                  <a:txBody>
                    <a:bodyPr/>
                    <a:lstStyle/>
                    <a:p>
                      <a:pPr marL="0" marR="0">
                        <a:lnSpc>
                          <a:spcPct val="107000"/>
                        </a:lnSpc>
                        <a:spcBef>
                          <a:spcPts val="0"/>
                        </a:spcBef>
                        <a:spcAft>
                          <a:spcPts val="0"/>
                        </a:spcAft>
                      </a:pPr>
                      <a:r>
                        <a:rPr lang="pt-BR" sz="2000">
                          <a:solidFill>
                            <a:srgbClr val="000000"/>
                          </a:solidFill>
                          <a:effectLst/>
                        </a:rPr>
                        <a:t>Guine Equatorial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solidFill>
                            <a:srgbClr val="000000"/>
                          </a:solidFill>
                          <a:effectLst/>
                        </a:rPr>
                        <a:t>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solidFill>
                            <a:srgbClr val="000000"/>
                          </a:solidFill>
                          <a:effectLst/>
                        </a:rPr>
                        <a:t>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solidFill>
                            <a:srgbClr val="000000"/>
                          </a:solidFill>
                          <a:effectLst/>
                        </a:rPr>
                        <a:t>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7306153"/>
                  </a:ext>
                </a:extLst>
              </a:tr>
              <a:tr h="404386">
                <a:tc>
                  <a:txBody>
                    <a:bodyPr/>
                    <a:lstStyle/>
                    <a:p>
                      <a:pPr marL="0" marR="0">
                        <a:lnSpc>
                          <a:spcPct val="107000"/>
                        </a:lnSpc>
                        <a:spcBef>
                          <a:spcPts val="0"/>
                        </a:spcBef>
                        <a:spcAft>
                          <a:spcPts val="0"/>
                        </a:spcAft>
                      </a:pPr>
                      <a:r>
                        <a:rPr lang="pt-BR" sz="2000">
                          <a:effectLst/>
                        </a:rPr>
                        <a:t>Portugal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effectLst/>
                        </a:rPr>
                        <a:t>&gt;80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effectLst/>
                        </a:rPr>
                        <a:t>&gt;80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effectLst/>
                        </a:rPr>
                        <a:t>&gt;80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7877649"/>
                  </a:ext>
                </a:extLst>
              </a:tr>
              <a:tr h="517462">
                <a:tc>
                  <a:txBody>
                    <a:bodyPr/>
                    <a:lstStyle/>
                    <a:p>
                      <a:pPr marL="0" marR="0">
                        <a:lnSpc>
                          <a:spcPct val="107000"/>
                        </a:lnSpc>
                        <a:spcBef>
                          <a:spcPts val="0"/>
                        </a:spcBef>
                        <a:spcAft>
                          <a:spcPts val="0"/>
                        </a:spcAft>
                      </a:pPr>
                      <a:r>
                        <a:rPr lang="pt-BR" sz="2000" dirty="0">
                          <a:effectLst/>
                        </a:rPr>
                        <a:t>São Tomé e Principe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effectLst/>
                        </a:rPr>
                        <a:t>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effectLst/>
                        </a:rPr>
                        <a:t>59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467822"/>
                  </a:ext>
                </a:extLst>
              </a:tr>
              <a:tr h="404386">
                <a:tc>
                  <a:txBody>
                    <a:bodyPr/>
                    <a:lstStyle/>
                    <a:p>
                      <a:pPr marL="0" marR="0">
                        <a:lnSpc>
                          <a:spcPct val="107000"/>
                        </a:lnSpc>
                        <a:spcBef>
                          <a:spcPts val="0"/>
                        </a:spcBef>
                        <a:spcAft>
                          <a:spcPts val="0"/>
                        </a:spcAft>
                      </a:pPr>
                      <a:r>
                        <a:rPr lang="pt-BR" sz="2000">
                          <a:effectLst/>
                        </a:rPr>
                        <a:t>Timor-Leste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effectLst/>
                        </a:rPr>
                        <a:t>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a:effectLst/>
                        </a:rPr>
                        <a:t>53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pt-BR" sz="2000" dirty="0">
                          <a:effectLst/>
                        </a:rPr>
                        <a:t>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999558"/>
                  </a:ext>
                </a:extLst>
              </a:tr>
            </a:tbl>
          </a:graphicData>
        </a:graphic>
      </p:graphicFrame>
      <p:sp>
        <p:nvSpPr>
          <p:cNvPr id="13" name="Rectangle 3">
            <a:extLst>
              <a:ext uri="{FF2B5EF4-FFF2-40B4-BE49-F238E27FC236}">
                <a16:creationId xmlns:a16="http://schemas.microsoft.com/office/drawing/2014/main" id="{0F4B1FB7-30A6-09F8-0B4F-EC4C2E2045D8}"/>
              </a:ext>
            </a:extLst>
          </p:cNvPr>
          <p:cNvSpPr>
            <a:spLocks noChangeArrowheads="1"/>
          </p:cNvSpPr>
          <p:nvPr/>
        </p:nvSpPr>
        <p:spPr bwMode="auto">
          <a:xfrm>
            <a:off x="1566839" y="6223742"/>
            <a:ext cx="48136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Fonte:  WHO/WB UHC Report 2017, 2021 e 2023</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Content Placeholder 5">
            <a:extLst>
              <a:ext uri="{FF2B5EF4-FFF2-40B4-BE49-F238E27FC236}">
                <a16:creationId xmlns:a16="http://schemas.microsoft.com/office/drawing/2014/main" id="{49C578C2-A3D5-624B-C474-89C19789991D}"/>
              </a:ext>
            </a:extLst>
          </p:cNvPr>
          <p:cNvPicPr>
            <a:picLocks noGrp="1" noChangeAspect="1"/>
          </p:cNvPicPr>
          <p:nvPr>
            <p:ph sz="quarter" idx="4"/>
          </p:nvPr>
        </p:nvPicPr>
        <p:blipFill>
          <a:blip r:embed="rId5"/>
          <a:stretch>
            <a:fillRect/>
          </a:stretch>
        </p:blipFill>
        <p:spPr>
          <a:xfrm>
            <a:off x="7916006" y="1334190"/>
            <a:ext cx="3802284" cy="4704854"/>
          </a:xfrm>
          <a:prstGeom prst="rect">
            <a:avLst/>
          </a:prstGeom>
        </p:spPr>
      </p:pic>
    </p:spTree>
    <p:extLst>
      <p:ext uri="{BB962C8B-B14F-4D97-AF65-F5344CB8AC3E}">
        <p14:creationId xmlns:p14="http://schemas.microsoft.com/office/powerpoint/2010/main" val="294297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11000" t="2000" r="40000" b="23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A20F5F-D310-0A6C-A0E3-5019CC9BB3D5}"/>
              </a:ext>
            </a:extLst>
          </p:cNvPr>
          <p:cNvSpPr>
            <a:spLocks noGrp="1"/>
          </p:cNvSpPr>
          <p:nvPr>
            <p:ph type="title"/>
          </p:nvPr>
        </p:nvSpPr>
        <p:spPr>
          <a:xfrm>
            <a:off x="162560" y="2960716"/>
            <a:ext cx="4987584" cy="2387600"/>
          </a:xfrm>
        </p:spPr>
        <p:txBody>
          <a:bodyPr vert="horz" lIns="91440" tIns="45720" rIns="91440" bIns="45720" rtlCol="0" anchor="t">
            <a:normAutofit/>
          </a:bodyPr>
          <a:lstStyle/>
          <a:p>
            <a:r>
              <a:rPr lang="en-US" sz="5400" kern="1200" dirty="0" err="1">
                <a:solidFill>
                  <a:schemeClr val="tx1"/>
                </a:solidFill>
                <a:latin typeface="+mj-lt"/>
                <a:ea typeface="+mj-ea"/>
                <a:cs typeface="+mj-cs"/>
              </a:rPr>
              <a:t>Muito</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obrigada</a:t>
            </a:r>
            <a:endParaRPr lang="en-US" sz="5400" kern="1200" dirty="0">
              <a:solidFill>
                <a:schemeClr val="tx1"/>
              </a:solidFill>
              <a:latin typeface="+mj-lt"/>
              <a:ea typeface="+mj-ea"/>
              <a:cs typeface="+mj-cs"/>
            </a:endParaRPr>
          </a:p>
        </p:txBody>
      </p:sp>
      <p:pic>
        <p:nvPicPr>
          <p:cNvPr id="9" name="Picture 8" descr="A head with different icons on it&#10;&#10;Description automatically generated with medium confidence">
            <a:extLst>
              <a:ext uri="{FF2B5EF4-FFF2-40B4-BE49-F238E27FC236}">
                <a16:creationId xmlns:a16="http://schemas.microsoft.com/office/drawing/2014/main" id="{E1A2B059-E791-C50F-DEA4-318A41E35FFF}"/>
              </a:ext>
            </a:extLst>
          </p:cNvPr>
          <p:cNvPicPr>
            <a:picLocks noChangeAspect="1"/>
          </p:cNvPicPr>
          <p:nvPr/>
        </p:nvPicPr>
        <p:blipFill>
          <a:blip r:embed="rId4"/>
          <a:stretch>
            <a:fillRect/>
          </a:stretch>
        </p:blipFill>
        <p:spPr>
          <a:xfrm>
            <a:off x="5922493" y="2428239"/>
            <a:ext cx="3766852" cy="3663263"/>
          </a:xfrm>
          <a:prstGeom prst="rect">
            <a:avLst/>
          </a:prstGeom>
        </p:spPr>
      </p:pic>
    </p:spTree>
    <p:extLst>
      <p:ext uri="{BB962C8B-B14F-4D97-AF65-F5344CB8AC3E}">
        <p14:creationId xmlns:p14="http://schemas.microsoft.com/office/powerpoint/2010/main" val="229238559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64F47E-B395-EE15-97CC-DF200151BA4E}"/>
              </a:ext>
            </a:extLst>
          </p:cNvPr>
          <p:cNvSpPr>
            <a:spLocks noGrp="1"/>
          </p:cNvSpPr>
          <p:nvPr>
            <p:ph type="title"/>
          </p:nvPr>
        </p:nvSpPr>
        <p:spPr>
          <a:xfrm>
            <a:off x="746760" y="771525"/>
            <a:ext cx="10515600" cy="1325563"/>
          </a:xfrm>
        </p:spPr>
        <p:txBody>
          <a:bodyPr/>
          <a:lstStyle/>
          <a:p>
            <a:r>
              <a:rPr lang="en-US" dirty="0" err="1"/>
              <a:t>Enquadramento</a:t>
            </a:r>
            <a:r>
              <a:rPr lang="en-US" dirty="0"/>
              <a:t> dos </a:t>
            </a:r>
            <a:r>
              <a:rPr lang="en-US" dirty="0" err="1"/>
              <a:t>Cuidados</a:t>
            </a:r>
            <a:r>
              <a:rPr lang="en-US" dirty="0"/>
              <a:t> de Saúde </a:t>
            </a:r>
            <a:r>
              <a:rPr lang="en-US" dirty="0" err="1"/>
              <a:t>Primários</a:t>
            </a:r>
            <a:r>
              <a:rPr lang="en-US" dirty="0"/>
              <a:t> </a:t>
            </a:r>
            <a:r>
              <a:rPr lang="en-US" dirty="0" err="1"/>
              <a:t>nas</a:t>
            </a:r>
            <a:r>
              <a:rPr lang="en-US" dirty="0"/>
              <a:t> </a:t>
            </a:r>
            <a:r>
              <a:rPr lang="en-US" dirty="0" err="1"/>
              <a:t>orientações</a:t>
            </a:r>
            <a:r>
              <a:rPr lang="en-US" dirty="0"/>
              <a:t> da OMS</a:t>
            </a:r>
          </a:p>
        </p:txBody>
      </p:sp>
      <p:sp>
        <p:nvSpPr>
          <p:cNvPr id="5" name="Content Placeholder 4">
            <a:extLst>
              <a:ext uri="{FF2B5EF4-FFF2-40B4-BE49-F238E27FC236}">
                <a16:creationId xmlns:a16="http://schemas.microsoft.com/office/drawing/2014/main" id="{B4315E05-EA55-9450-3644-587ECB105FAF}"/>
              </a:ext>
            </a:extLst>
          </p:cNvPr>
          <p:cNvSpPr>
            <a:spLocks noGrp="1"/>
          </p:cNvSpPr>
          <p:nvPr>
            <p:ph idx="1"/>
          </p:nvPr>
        </p:nvSpPr>
        <p:spPr>
          <a:xfrm>
            <a:off x="838200" y="3197542"/>
            <a:ext cx="10515600" cy="4351338"/>
          </a:xfrm>
        </p:spPr>
        <p:txBody>
          <a:bodyPr/>
          <a:lstStyle/>
          <a:p>
            <a:endParaRPr lang="pt-BR" dirty="0"/>
          </a:p>
          <a:p>
            <a:r>
              <a:rPr lang="pt-BR" dirty="0"/>
              <a:t>Revitalização da abordagem dos CSP na Região Africana</a:t>
            </a:r>
          </a:p>
          <a:p>
            <a:r>
              <a:rPr lang="pt-BR" dirty="0"/>
              <a:t>Apropriação pelos Paises- Angola e Guine- Bissau</a:t>
            </a:r>
          </a:p>
          <a:p>
            <a:r>
              <a:rPr lang="pt-BR" dirty="0"/>
              <a:t>Analise recente pelo Observatório Integrado Africano de Saúde</a:t>
            </a:r>
          </a:p>
          <a:p>
            <a:r>
              <a:rPr lang="pt-BR" dirty="0"/>
              <a:t>Progresso dos  Paises da CPLP para Cobertura Universal de Saúde</a:t>
            </a:r>
          </a:p>
          <a:p>
            <a:endParaRPr lang="en-US" dirty="0"/>
          </a:p>
        </p:txBody>
      </p:sp>
    </p:spTree>
    <p:extLst>
      <p:ext uri="{BB962C8B-B14F-4D97-AF65-F5344CB8AC3E}">
        <p14:creationId xmlns:p14="http://schemas.microsoft.com/office/powerpoint/2010/main" val="48187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2F7C-D298-3A9C-A5F6-F2454809002E}"/>
              </a:ext>
            </a:extLst>
          </p:cNvPr>
          <p:cNvSpPr>
            <a:spLocks noGrp="1"/>
          </p:cNvSpPr>
          <p:nvPr>
            <p:ph type="title"/>
          </p:nvPr>
        </p:nvSpPr>
        <p:spPr>
          <a:xfrm>
            <a:off x="838200" y="182245"/>
            <a:ext cx="10515600" cy="965835"/>
          </a:xfrm>
        </p:spPr>
        <p:txBody>
          <a:bodyPr>
            <a:noAutofit/>
          </a:bodyPr>
          <a:lstStyle/>
          <a:p>
            <a:pPr algn="ctr"/>
            <a:r>
              <a:rPr lang="en-US" sz="3600" dirty="0" err="1"/>
              <a:t>Revitalização</a:t>
            </a:r>
            <a:r>
              <a:rPr lang="en-US" sz="3600" dirty="0"/>
              <a:t> da </a:t>
            </a:r>
            <a:r>
              <a:rPr lang="en-US" sz="3600" dirty="0" err="1"/>
              <a:t>abordagem</a:t>
            </a:r>
            <a:r>
              <a:rPr lang="en-US" sz="3600" dirty="0"/>
              <a:t> dos CSP na </a:t>
            </a:r>
            <a:r>
              <a:rPr lang="en-US" sz="3600" dirty="0" err="1"/>
              <a:t>Região</a:t>
            </a:r>
            <a:r>
              <a:rPr lang="en-US" sz="3600" dirty="0"/>
              <a:t> Africana</a:t>
            </a:r>
          </a:p>
        </p:txBody>
      </p:sp>
      <p:sp>
        <p:nvSpPr>
          <p:cNvPr id="3" name="Content Placeholder 2">
            <a:extLst>
              <a:ext uri="{FF2B5EF4-FFF2-40B4-BE49-F238E27FC236}">
                <a16:creationId xmlns:a16="http://schemas.microsoft.com/office/drawing/2014/main" id="{7ECC68EE-689F-EC52-48D6-780A5B36E64E}"/>
              </a:ext>
            </a:extLst>
          </p:cNvPr>
          <p:cNvSpPr>
            <a:spLocks noGrp="1"/>
          </p:cNvSpPr>
          <p:nvPr>
            <p:ph idx="1"/>
          </p:nvPr>
        </p:nvSpPr>
        <p:spPr>
          <a:xfrm>
            <a:off x="386080" y="1330960"/>
            <a:ext cx="10967720" cy="5161915"/>
          </a:xfrm>
        </p:spPr>
        <p:txBody>
          <a:bodyPr>
            <a:noAutofit/>
          </a:bodyPr>
          <a:lstStyle/>
          <a:p>
            <a:pPr algn="just">
              <a:lnSpc>
                <a:spcPct val="107000"/>
              </a:lnSpc>
              <a:spcBef>
                <a:spcPts val="0"/>
              </a:spcBef>
              <a:spcAft>
                <a:spcPts val="800"/>
              </a:spcAft>
              <a:buFont typeface="Wingdings" panose="05000000000000000000" pitchFamily="2" charset="2"/>
              <a:buChar char="Ø"/>
            </a:pPr>
            <a:r>
              <a:rPr lang="pt-BR" sz="2000" kern="100" dirty="0">
                <a:effectLst/>
                <a:latin typeface="Aptos" panose="020B0004020202020204" pitchFamily="34" charset="0"/>
                <a:ea typeface="Aptos" panose="020B0004020202020204" pitchFamily="34" charset="0"/>
                <a:cs typeface="Times New Roman" panose="02020603050405020304" pitchFamily="18" charset="0"/>
              </a:rPr>
              <a:t>Todos países da Região Africana da OMS comprometeram-se com a abordagem revitalizada dos CSP e os seus princípios, como meio para avançar para a Cobertura Universal de Saúde. </a:t>
            </a:r>
          </a:p>
          <a:p>
            <a:pPr algn="just">
              <a:lnSpc>
                <a:spcPct val="107000"/>
              </a:lnSpc>
              <a:spcBef>
                <a:spcPts val="0"/>
              </a:spcBef>
              <a:spcAft>
                <a:spcPts val="800"/>
              </a:spcAft>
              <a:buFont typeface="Wingdings" panose="05000000000000000000" pitchFamily="2" charset="2"/>
              <a:buChar char="Ø"/>
            </a:pPr>
            <a:r>
              <a:rPr lang="pt-BR" sz="2000" kern="100" dirty="0">
                <a:effectLst/>
                <a:latin typeface="Aptos" panose="020B0004020202020204" pitchFamily="34" charset="0"/>
                <a:ea typeface="Aptos" panose="020B0004020202020204" pitchFamily="34" charset="0"/>
                <a:cs typeface="Times New Roman" panose="02020603050405020304" pitchFamily="18" charset="0"/>
              </a:rPr>
              <a:t>Definido um quadro para o desenvolvimento de sistemas de saúde para alcançar a Cobertura Universal de Saúde que reúne a forma como os sistemas e serviços de saúde precisam de ser integrados para alcançar a UHC, a segurança sanitária e a saúde em todos os resultados determinantes na região</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algn="just">
              <a:lnSpc>
                <a:spcPct val="107000"/>
              </a:lnSpc>
              <a:spcBef>
                <a:spcPts val="0"/>
              </a:spcBef>
              <a:spcAft>
                <a:spcPts val="800"/>
              </a:spcAft>
              <a:buFont typeface="Wingdings" panose="05000000000000000000" pitchFamily="2" charset="2"/>
              <a:buChar char="Ø"/>
            </a:pPr>
            <a:r>
              <a:rPr lang="pt-BR" sz="2000" kern="100" dirty="0">
                <a:effectLst/>
                <a:latin typeface="Aptos" panose="020B0004020202020204" pitchFamily="34" charset="0"/>
                <a:ea typeface="Aptos" panose="020B0004020202020204" pitchFamily="34" charset="0"/>
                <a:cs typeface="Times New Roman" panose="02020603050405020304" pitchFamily="18" charset="0"/>
              </a:rPr>
              <a:t>Introduzida a nível regional e nacional, uma tónica na funcionalidade dos sistemas de saúde como meio de acompanhar de perto se os investimentos podem fornecer a capacidade necessária para prestar os serviços essenciais necessários</a:t>
            </a:r>
          </a:p>
          <a:p>
            <a:pPr algn="just">
              <a:lnSpc>
                <a:spcPct val="107000"/>
              </a:lnSpc>
              <a:spcBef>
                <a:spcPts val="0"/>
              </a:spcBef>
              <a:spcAft>
                <a:spcPts val="800"/>
              </a:spcAft>
              <a:buFont typeface="Wingdings" panose="05000000000000000000" pitchFamily="2" charset="2"/>
              <a:buChar char="Ø"/>
            </a:pPr>
            <a:r>
              <a:rPr lang="pt-BR" sz="2000" kern="100" dirty="0">
                <a:effectLst/>
                <a:latin typeface="Aptos" panose="020B0004020202020204" pitchFamily="34" charset="0"/>
                <a:ea typeface="Aptos" panose="020B0004020202020204" pitchFamily="34" charset="0"/>
                <a:cs typeface="Times New Roman" panose="02020603050405020304" pitchFamily="18" charset="0"/>
              </a:rPr>
              <a:t>A nível regional, a abordagem dos CSP para atingir a Cobertura Universal de Saúde  e outras metas de saúde reúne as múltiplas áreas de enfoque dos sistemas e </a:t>
            </a:r>
            <a:r>
              <a:rPr lang="pt-BR" sz="2000" kern="100" dirty="0">
                <a:latin typeface="Aptos" panose="020B0004020202020204" pitchFamily="34" charset="0"/>
                <a:ea typeface="Aptos" panose="020B0004020202020204" pitchFamily="34" charset="0"/>
                <a:cs typeface="Times New Roman" panose="02020603050405020304" pitchFamily="18" charset="0"/>
              </a:rPr>
              <a:t>serviços num quadro único. </a:t>
            </a:r>
            <a:r>
              <a:rPr lang="pt-BR" sz="2000" kern="100" dirty="0">
                <a:effectLst/>
                <a:latin typeface="Aptos" panose="020B0004020202020204" pitchFamily="34" charset="0"/>
                <a:ea typeface="Aptos" panose="020B0004020202020204" pitchFamily="34" charset="0"/>
                <a:cs typeface="Times New Roman" panose="02020603050405020304" pitchFamily="18" charset="0"/>
              </a:rPr>
              <a:t>A abordagem dos CSP tal como definida na Declaração de Astana, é um guião eficaz sobre como realizar  os investimentos necessários, conduzindo aos resultados necessários. </a:t>
            </a:r>
          </a:p>
          <a:p>
            <a:endParaRPr lang="en-US" sz="2000" dirty="0"/>
          </a:p>
        </p:txBody>
      </p:sp>
    </p:spTree>
    <p:extLst>
      <p:ext uri="{BB962C8B-B14F-4D97-AF65-F5344CB8AC3E}">
        <p14:creationId xmlns:p14="http://schemas.microsoft.com/office/powerpoint/2010/main" val="102144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5000"/>
            <a:lum/>
          </a:blip>
          <a:srcRect/>
          <a:stretch>
            <a:fillRect l="11000" t="2000" r="40000" b="23000"/>
          </a:stretch>
        </a:blipFill>
        <a:effectLst/>
      </p:bgPr>
    </p:bg>
    <p:spTree>
      <p:nvGrpSpPr>
        <p:cNvPr id="1" name=""/>
        <p:cNvGrpSpPr/>
        <p:nvPr/>
      </p:nvGrpSpPr>
      <p:grpSpPr>
        <a:xfrm>
          <a:off x="0" y="0"/>
          <a:ext cx="0" cy="0"/>
          <a:chOff x="0" y="0"/>
          <a:chExt cx="0" cy="0"/>
        </a:xfrm>
      </p:grpSpPr>
      <p:pic>
        <p:nvPicPr>
          <p:cNvPr id="3" name="Imagem 2" descr="Uma imagem com texto, Tipo de letra, logótipo, Gráficos&#10;&#10;Descrição gerada automaticamente">
            <a:extLst>
              <a:ext uri="{FF2B5EF4-FFF2-40B4-BE49-F238E27FC236}">
                <a16:creationId xmlns:a16="http://schemas.microsoft.com/office/drawing/2014/main" id="{834C6FCC-5E01-814E-8941-25C035D4C32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r="2" b="10725"/>
          <a:stretch/>
        </p:blipFill>
        <p:spPr>
          <a:xfrm>
            <a:off x="376698" y="5779323"/>
            <a:ext cx="781543" cy="888838"/>
          </a:xfrm>
          <a:prstGeom prst="rect">
            <a:avLst/>
          </a:prstGeom>
        </p:spPr>
      </p:pic>
      <p:sp>
        <p:nvSpPr>
          <p:cNvPr id="2" name="Title 1">
            <a:extLst>
              <a:ext uri="{FF2B5EF4-FFF2-40B4-BE49-F238E27FC236}">
                <a16:creationId xmlns:a16="http://schemas.microsoft.com/office/drawing/2014/main" id="{974C2018-FA88-17C2-A9D6-47C02B970B39}"/>
              </a:ext>
            </a:extLst>
          </p:cNvPr>
          <p:cNvSpPr>
            <a:spLocks noGrp="1"/>
          </p:cNvSpPr>
          <p:nvPr>
            <p:ph type="title"/>
          </p:nvPr>
        </p:nvSpPr>
        <p:spPr>
          <a:xfrm>
            <a:off x="838199" y="572109"/>
            <a:ext cx="10043549" cy="1114451"/>
          </a:xfrm>
        </p:spPr>
        <p:txBody>
          <a:bodyPr>
            <a:normAutofit fontScale="90000"/>
          </a:bodyPr>
          <a:lstStyle/>
          <a:p>
            <a:br>
              <a:rPr lang="pt-BR" sz="4000" dirty="0"/>
            </a:br>
            <a:r>
              <a:rPr lang="pt-BR" sz="4000" dirty="0"/>
              <a:t>          Revitalização dos Cuidados  de Saúde Primários </a:t>
            </a:r>
            <a:br>
              <a:rPr lang="pt-BR" sz="4000" dirty="0"/>
            </a:br>
            <a:r>
              <a:rPr lang="pt-BR" sz="4000" dirty="0"/>
              <a:t>         </a:t>
            </a:r>
            <a:endParaRPr lang="en-US" dirty="0"/>
          </a:p>
        </p:txBody>
      </p:sp>
      <p:sp>
        <p:nvSpPr>
          <p:cNvPr id="4" name="Content Placeholder 3">
            <a:extLst>
              <a:ext uri="{FF2B5EF4-FFF2-40B4-BE49-F238E27FC236}">
                <a16:creationId xmlns:a16="http://schemas.microsoft.com/office/drawing/2014/main" id="{643BAC5F-5A1D-033F-B13C-A3DF9F6880AD}"/>
              </a:ext>
            </a:extLst>
          </p:cNvPr>
          <p:cNvSpPr>
            <a:spLocks noGrp="1"/>
          </p:cNvSpPr>
          <p:nvPr>
            <p:ph idx="1"/>
          </p:nvPr>
        </p:nvSpPr>
        <p:spPr>
          <a:xfrm>
            <a:off x="1010920" y="1872404"/>
            <a:ext cx="10515600" cy="4351338"/>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Cobertura</a:t>
            </a: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Universal de </a:t>
            </a:r>
            <a:r>
              <a:rPr kumimoji="0" lang="en-US" sz="24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Saúde</a:t>
            </a:r>
            <a:r>
              <a:rPr kumimoji="0" lang="en-US" sz="2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a:t>
            </a:r>
            <a:r>
              <a:rPr lang="en-US" sz="2400" kern="100" dirty="0" err="1">
                <a:latin typeface="Aptos" panose="020B0004020202020204" pitchFamily="34" charset="0"/>
                <a:cs typeface="Times New Roman" panose="02020603050405020304" pitchFamily="18" charset="0"/>
              </a:rPr>
              <a:t>Garantir</a:t>
            </a:r>
            <a:r>
              <a:rPr lang="en-US" sz="2400" kern="100" dirty="0">
                <a:latin typeface="Aptos" panose="020B0004020202020204" pitchFamily="34" charset="0"/>
                <a:cs typeface="Times New Roman" panose="02020603050405020304" pitchFamily="18" charset="0"/>
              </a:rPr>
              <a:t> </a:t>
            </a:r>
            <a:r>
              <a:rPr lang="pt-BR" sz="2400" kern="100" dirty="0">
                <a:latin typeface="Aptos" panose="020B0004020202020204" pitchFamily="34" charset="0"/>
                <a:cs typeface="Times New Roman" panose="02020603050405020304" pitchFamily="18" charset="0"/>
              </a:rPr>
              <a:t> que todas as pessoas, em todos os lugares, possam aceder aos serviços de saúde essenciais e de qualidade, sem enfrentar dificuldades financeiras.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kern="100" dirty="0" err="1">
                <a:latin typeface="Aptos" panose="020B0004020202020204" pitchFamily="34" charset="0"/>
                <a:cs typeface="Times New Roman" panose="02020603050405020304" pitchFamily="18" charset="0"/>
              </a:rPr>
              <a:t>Serviços</a:t>
            </a:r>
            <a:r>
              <a:rPr lang="en-US" sz="2400" b="1" kern="100" dirty="0">
                <a:latin typeface="Aptos" panose="020B0004020202020204" pitchFamily="34" charset="0"/>
                <a:cs typeface="Times New Roman" panose="02020603050405020304" pitchFamily="18" charset="0"/>
              </a:rPr>
              <a:t> </a:t>
            </a:r>
            <a:r>
              <a:rPr lang="en-US" sz="2400" b="1" kern="100" dirty="0" err="1">
                <a:latin typeface="Aptos" panose="020B0004020202020204" pitchFamily="34" charset="0"/>
                <a:cs typeface="Times New Roman" panose="02020603050405020304" pitchFamily="18" charset="0"/>
              </a:rPr>
              <a:t>centrados</a:t>
            </a:r>
            <a:r>
              <a:rPr lang="en-US" sz="2400" b="1" kern="100" dirty="0">
                <a:latin typeface="Aptos" panose="020B0004020202020204" pitchFamily="34" charset="0"/>
                <a:cs typeface="Times New Roman" panose="02020603050405020304" pitchFamily="18" charset="0"/>
              </a:rPr>
              <a:t>  </a:t>
            </a:r>
            <a:r>
              <a:rPr lang="en-US" sz="2400" b="1" kern="100" dirty="0" err="1">
                <a:latin typeface="Aptos" panose="020B0004020202020204" pitchFamily="34" charset="0"/>
                <a:cs typeface="Times New Roman" panose="02020603050405020304" pitchFamily="18" charset="0"/>
              </a:rPr>
              <a:t>nas</a:t>
            </a:r>
            <a:r>
              <a:rPr lang="en-US" sz="2400" b="1" kern="100" dirty="0">
                <a:latin typeface="Aptos" panose="020B0004020202020204" pitchFamily="34" charset="0"/>
                <a:cs typeface="Times New Roman" panose="02020603050405020304" pitchFamily="18" charset="0"/>
              </a:rPr>
              <a:t> </a:t>
            </a:r>
            <a:r>
              <a:rPr lang="en-US" sz="2400" b="1" kern="100" dirty="0" err="1">
                <a:latin typeface="Aptos" panose="020B0004020202020204" pitchFamily="34" charset="0"/>
                <a:cs typeface="Times New Roman" panose="02020603050405020304" pitchFamily="18" charset="0"/>
              </a:rPr>
              <a:t>populações</a:t>
            </a:r>
            <a:r>
              <a:rPr lang="en-US" sz="2400" kern="100" dirty="0">
                <a:latin typeface="Aptos" panose="020B0004020202020204" pitchFamily="34" charset="0"/>
                <a:cs typeface="Times New Roman" panose="02020603050405020304" pitchFamily="18" charset="0"/>
              </a:rPr>
              <a:t>:</a:t>
            </a:r>
            <a:r>
              <a:rPr lang="pt-BR" sz="2400" kern="100" dirty="0">
                <a:latin typeface="Aptos" panose="020B0004020202020204" pitchFamily="34" charset="0"/>
                <a:cs typeface="Times New Roman" panose="02020603050405020304" pitchFamily="18" charset="0"/>
              </a:rPr>
              <a:t>Sistemas de saúde devem ser reorientados para melhor responder às necessidades das pessoas através de pontos de prestação  integrados nas comunidades. </a:t>
            </a:r>
            <a:endParaRPr lang="en-US" sz="2400" kern="100" dirty="0">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kern="100" dirty="0">
                <a:latin typeface="Aptos" panose="020B0004020202020204" pitchFamily="34" charset="0"/>
                <a:cs typeface="Times New Roman" panose="02020603050405020304" pitchFamily="18" charset="0"/>
              </a:rPr>
              <a:t>Saúde em </a:t>
            </a:r>
            <a:r>
              <a:rPr lang="en-US" sz="2400" b="1" kern="100" dirty="0" err="1">
                <a:latin typeface="Aptos" panose="020B0004020202020204" pitchFamily="34" charset="0"/>
                <a:cs typeface="Times New Roman" panose="02020603050405020304" pitchFamily="18" charset="0"/>
              </a:rPr>
              <a:t>Todas</a:t>
            </a:r>
            <a:r>
              <a:rPr lang="en-US" sz="2400" b="1" kern="100" dirty="0">
                <a:latin typeface="Aptos" panose="020B0004020202020204" pitchFamily="34" charset="0"/>
                <a:cs typeface="Times New Roman" panose="02020603050405020304" pitchFamily="18" charset="0"/>
              </a:rPr>
              <a:t> </a:t>
            </a:r>
            <a:r>
              <a:rPr lang="en-US" sz="2400" b="1" kern="100" dirty="0" err="1">
                <a:latin typeface="Aptos" panose="020B0004020202020204" pitchFamily="34" charset="0"/>
                <a:cs typeface="Times New Roman" panose="02020603050405020304" pitchFamily="18" charset="0"/>
              </a:rPr>
              <a:t>Politicas</a:t>
            </a:r>
            <a:r>
              <a:rPr lang="en-US" sz="2400" b="1" kern="100" dirty="0">
                <a:latin typeface="Aptos" panose="020B0004020202020204" pitchFamily="34" charset="0"/>
                <a:cs typeface="Times New Roman" panose="02020603050405020304" pitchFamily="18" charset="0"/>
              </a:rPr>
              <a:t> </a:t>
            </a:r>
            <a:r>
              <a:rPr lang="en-US" sz="2400" b="1" kern="100" dirty="0" err="1">
                <a:latin typeface="Aptos" panose="020B0004020202020204" pitchFamily="34" charset="0"/>
                <a:cs typeface="Times New Roman" panose="02020603050405020304" pitchFamily="18" charset="0"/>
              </a:rPr>
              <a:t>Públicas</a:t>
            </a:r>
            <a:r>
              <a:rPr lang="en-US" sz="2400" b="1" kern="100" dirty="0">
                <a:latin typeface="Aptos" panose="020B0004020202020204" pitchFamily="34" charset="0"/>
                <a:cs typeface="Times New Roman" panose="02020603050405020304" pitchFamily="18" charset="0"/>
              </a:rPr>
              <a:t>: </a:t>
            </a:r>
            <a:r>
              <a:rPr lang="pt-BR" sz="2400" kern="100" dirty="0">
                <a:latin typeface="Aptos" panose="020B0004020202020204" pitchFamily="34" charset="0"/>
                <a:cs typeface="Times New Roman" panose="02020603050405020304" pitchFamily="18" charset="0"/>
              </a:rPr>
              <a:t>Muito do que impacta a saúde em geral está fora da influência do sector de saúde… elas devem fazer parte da discussão e uma abordagem da saúde em todas as políticas precisa ser amplamente integrada.</a:t>
            </a:r>
            <a:endParaRPr lang="en-US" sz="2400" kern="100" dirty="0">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kern="100" dirty="0" err="1">
                <a:latin typeface="Aptos" panose="020B0004020202020204" pitchFamily="34" charset="0"/>
                <a:cs typeface="Times New Roman" panose="02020603050405020304" pitchFamily="18" charset="0"/>
              </a:rPr>
              <a:t>Liderança</a:t>
            </a:r>
            <a:r>
              <a:rPr lang="en-US" sz="2400" b="1" kern="100" dirty="0">
                <a:latin typeface="Aptos" panose="020B0004020202020204" pitchFamily="34" charset="0"/>
                <a:cs typeface="Times New Roman" panose="02020603050405020304" pitchFamily="18" charset="0"/>
              </a:rPr>
              <a:t>:</a:t>
            </a:r>
            <a:r>
              <a:rPr lang="pt-BR" sz="2400" kern="100" dirty="0">
                <a:latin typeface="Aptos" panose="020B0004020202020204" pitchFamily="34" charset="0"/>
                <a:cs typeface="Times New Roman" panose="02020603050405020304" pitchFamily="18" charset="0"/>
              </a:rPr>
              <a:t>Os sistemas de saúde existentes não progredirão naturalmente para modelos  mais justos, eficientes e eficazes, sem uma liderança forte. </a:t>
            </a:r>
          </a:p>
          <a:p>
            <a:endParaRPr lang="en-US" dirty="0"/>
          </a:p>
        </p:txBody>
      </p:sp>
    </p:spTree>
    <p:extLst>
      <p:ext uri="{BB962C8B-B14F-4D97-AF65-F5344CB8AC3E}">
        <p14:creationId xmlns:p14="http://schemas.microsoft.com/office/powerpoint/2010/main" val="318882041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524F-1218-3D9B-CE65-B5DDFFB13AB8}"/>
              </a:ext>
            </a:extLst>
          </p:cNvPr>
          <p:cNvSpPr>
            <a:spLocks noGrp="1"/>
          </p:cNvSpPr>
          <p:nvPr>
            <p:ph type="title"/>
          </p:nvPr>
        </p:nvSpPr>
        <p:spPr>
          <a:xfrm>
            <a:off x="325120" y="172720"/>
            <a:ext cx="9926320" cy="1544320"/>
          </a:xfrm>
        </p:spPr>
        <p:txBody>
          <a:bodyPr>
            <a:normAutofit fontScale="90000"/>
          </a:bodyPr>
          <a:lstStyle/>
          <a:p>
            <a:pPr algn="ctr"/>
            <a:br>
              <a:rPr lang="pt-BR" dirty="0"/>
            </a:br>
            <a:br>
              <a:rPr lang="pt-BR" dirty="0"/>
            </a:br>
            <a:r>
              <a:rPr lang="pt-BR" dirty="0"/>
              <a:t>Revitalização da abordagem dos CSP na Região Africana</a:t>
            </a:r>
            <a:br>
              <a:rPr lang="pt-BR" dirty="0"/>
            </a:br>
            <a:endParaRPr lang="en-US" dirty="0"/>
          </a:p>
        </p:txBody>
      </p:sp>
      <p:sp>
        <p:nvSpPr>
          <p:cNvPr id="3" name="Content Placeholder 2">
            <a:extLst>
              <a:ext uri="{FF2B5EF4-FFF2-40B4-BE49-F238E27FC236}">
                <a16:creationId xmlns:a16="http://schemas.microsoft.com/office/drawing/2014/main" id="{88950699-A8C1-19C6-7A5F-A9EB709D6CB0}"/>
              </a:ext>
            </a:extLst>
          </p:cNvPr>
          <p:cNvSpPr>
            <a:spLocks noGrp="1"/>
          </p:cNvSpPr>
          <p:nvPr>
            <p:ph idx="1"/>
          </p:nvPr>
        </p:nvSpPr>
        <p:spPr>
          <a:xfrm>
            <a:off x="492760" y="1835785"/>
            <a:ext cx="10515600" cy="4351338"/>
          </a:xfrm>
        </p:spPr>
        <p:txBody>
          <a:bodyPr/>
          <a:lstStyle/>
          <a:p>
            <a:pPr marL="0" indent="0">
              <a:buNone/>
            </a:pPr>
            <a:r>
              <a:rPr lang="pt-BR" dirty="0"/>
              <a:t>Consultas  Regionais envolvendo os 47 paises visando:</a:t>
            </a:r>
          </a:p>
          <a:p>
            <a:r>
              <a:rPr lang="pt-BR" dirty="0"/>
              <a:t>Discutir o quadro existente sobre os CSP, como medir o progresso dos CSP e seu financiamento para uma maior visibilidade e esforços para alcançar a Cobertura Universal de Saúde </a:t>
            </a:r>
          </a:p>
          <a:p>
            <a:r>
              <a:rPr lang="pt-BR" dirty="0"/>
              <a:t>Diálogo para partilha de evidencias  científicas recentes e experiências nacionais no desenvolvimento, implementação e avanço da política de financiamento da saúde para os CSP.</a:t>
            </a:r>
          </a:p>
          <a:p>
            <a:r>
              <a:rPr lang="pt-BR" dirty="0"/>
              <a:t>Discutir com os paises planos de ação simples e claros para melhorar as políticas ou reformas para aumentar o financiamento dos CSP.</a:t>
            </a:r>
            <a:endParaRPr lang="en-US" dirty="0"/>
          </a:p>
        </p:txBody>
      </p:sp>
    </p:spTree>
    <p:extLst>
      <p:ext uri="{BB962C8B-B14F-4D97-AF65-F5344CB8AC3E}">
        <p14:creationId xmlns:p14="http://schemas.microsoft.com/office/powerpoint/2010/main" val="48042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1175-165F-446C-C3BD-D3AB7B7B1051}"/>
              </a:ext>
            </a:extLst>
          </p:cNvPr>
          <p:cNvSpPr>
            <a:spLocks noGrp="1"/>
          </p:cNvSpPr>
          <p:nvPr>
            <p:ph type="title"/>
          </p:nvPr>
        </p:nvSpPr>
        <p:spPr>
          <a:xfrm>
            <a:off x="822326" y="5555"/>
            <a:ext cx="10515600" cy="1325563"/>
          </a:xfrm>
        </p:spPr>
        <p:txBody>
          <a:bodyPr/>
          <a:lstStyle/>
          <a:p>
            <a:r>
              <a:rPr lang="en-US" dirty="0" err="1"/>
              <a:t>Seguimento</a:t>
            </a:r>
            <a:r>
              <a:rPr lang="en-US" dirty="0"/>
              <a:t> </a:t>
            </a:r>
            <a:r>
              <a:rPr lang="en-US" dirty="0" err="1"/>
              <a:t>pelos</a:t>
            </a:r>
            <a:r>
              <a:rPr lang="en-US" dirty="0"/>
              <a:t> </a:t>
            </a:r>
            <a:r>
              <a:rPr lang="en-US" dirty="0" err="1"/>
              <a:t>Paises</a:t>
            </a:r>
            <a:r>
              <a:rPr lang="en-US" dirty="0"/>
              <a:t> -Angola</a:t>
            </a:r>
          </a:p>
        </p:txBody>
      </p:sp>
      <p:pic>
        <p:nvPicPr>
          <p:cNvPr id="7" name="Picture 6">
            <a:extLst>
              <a:ext uri="{FF2B5EF4-FFF2-40B4-BE49-F238E27FC236}">
                <a16:creationId xmlns:a16="http://schemas.microsoft.com/office/drawing/2014/main" id="{5ACD1660-0373-3D1A-1BD2-801C7A4524C9}"/>
              </a:ext>
            </a:extLst>
          </p:cNvPr>
          <p:cNvPicPr>
            <a:picLocks noChangeAspect="1"/>
          </p:cNvPicPr>
          <p:nvPr/>
        </p:nvPicPr>
        <p:blipFill>
          <a:blip r:embed="rId2"/>
          <a:stretch>
            <a:fillRect/>
          </a:stretch>
        </p:blipFill>
        <p:spPr>
          <a:xfrm>
            <a:off x="545047" y="1259866"/>
            <a:ext cx="5935964" cy="1542668"/>
          </a:xfrm>
          <a:prstGeom prst="rect">
            <a:avLst/>
          </a:prstGeom>
        </p:spPr>
      </p:pic>
      <p:sp>
        <p:nvSpPr>
          <p:cNvPr id="3" name="Content Placeholder 2">
            <a:extLst>
              <a:ext uri="{FF2B5EF4-FFF2-40B4-BE49-F238E27FC236}">
                <a16:creationId xmlns:a16="http://schemas.microsoft.com/office/drawing/2014/main" id="{4E7966DC-B787-33AB-A16F-1CED9493F7E1}"/>
              </a:ext>
            </a:extLst>
          </p:cNvPr>
          <p:cNvSpPr>
            <a:spLocks noGrp="1"/>
          </p:cNvSpPr>
          <p:nvPr>
            <p:ph sz="half" idx="2"/>
          </p:nvPr>
        </p:nvSpPr>
        <p:spPr>
          <a:xfrm>
            <a:off x="266700" y="2802534"/>
            <a:ext cx="6535153" cy="3579216"/>
          </a:xfrm>
        </p:spPr>
        <p:txBody>
          <a:bodyPr/>
          <a:lstStyle/>
          <a:p>
            <a:r>
              <a:rPr lang="pt-BR" dirty="0"/>
              <a:t>Primeiro Fórum Nacional sobre os Cuidados de Saúde Primários e Imunização de Angola, organizado pelo Ministério da Saúde, a 16 de Junho 2022 </a:t>
            </a:r>
          </a:p>
          <a:p>
            <a:r>
              <a:rPr lang="pt-BR" dirty="0"/>
              <a:t>Mesa Redonda para o Financiamento a Saude, Novembro 2022</a:t>
            </a:r>
            <a:endParaRPr lang="en-US" dirty="0"/>
          </a:p>
        </p:txBody>
      </p:sp>
      <p:pic>
        <p:nvPicPr>
          <p:cNvPr id="8" name="Content Placeholder 7">
            <a:extLst>
              <a:ext uri="{FF2B5EF4-FFF2-40B4-BE49-F238E27FC236}">
                <a16:creationId xmlns:a16="http://schemas.microsoft.com/office/drawing/2014/main" id="{EEC6782D-2D17-9D13-35B8-845E4D441C1E}"/>
              </a:ext>
            </a:extLst>
          </p:cNvPr>
          <p:cNvPicPr>
            <a:picLocks noGrp="1" noChangeAspect="1"/>
          </p:cNvPicPr>
          <p:nvPr>
            <p:ph sz="quarter" idx="4"/>
          </p:nvPr>
        </p:nvPicPr>
        <p:blipFill>
          <a:blip r:embed="rId3"/>
          <a:stretch>
            <a:fillRect/>
          </a:stretch>
        </p:blipFill>
        <p:spPr>
          <a:xfrm>
            <a:off x="7453039" y="1331118"/>
            <a:ext cx="4193913" cy="5050632"/>
          </a:xfrm>
          <a:prstGeom prst="rect">
            <a:avLst/>
          </a:prstGeom>
        </p:spPr>
      </p:pic>
    </p:spTree>
    <p:extLst>
      <p:ext uri="{BB962C8B-B14F-4D97-AF65-F5344CB8AC3E}">
        <p14:creationId xmlns:p14="http://schemas.microsoft.com/office/powerpoint/2010/main" val="351772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5ED6-B8F4-736D-3F2F-44A694435DCE}"/>
              </a:ext>
            </a:extLst>
          </p:cNvPr>
          <p:cNvSpPr>
            <a:spLocks noGrp="1"/>
          </p:cNvSpPr>
          <p:nvPr>
            <p:ph type="title"/>
          </p:nvPr>
        </p:nvSpPr>
        <p:spPr>
          <a:xfrm>
            <a:off x="699836" y="184485"/>
            <a:ext cx="11016916" cy="759460"/>
          </a:xfrm>
        </p:spPr>
        <p:txBody>
          <a:bodyPr/>
          <a:lstStyle/>
          <a:p>
            <a:r>
              <a:rPr lang="en-US" dirty="0"/>
              <a:t> </a:t>
            </a:r>
            <a:r>
              <a:rPr lang="en-US" dirty="0" err="1"/>
              <a:t>Recomendações</a:t>
            </a:r>
            <a:r>
              <a:rPr lang="en-US" dirty="0"/>
              <a:t> do Forum Nacional -Angola </a:t>
            </a:r>
          </a:p>
        </p:txBody>
      </p:sp>
      <p:graphicFrame>
        <p:nvGraphicFramePr>
          <p:cNvPr id="7" name="Content Placeholder 2">
            <a:extLst>
              <a:ext uri="{FF2B5EF4-FFF2-40B4-BE49-F238E27FC236}">
                <a16:creationId xmlns:a16="http://schemas.microsoft.com/office/drawing/2014/main" id="{E61D6B85-F112-B40C-2F0D-D4E866C5985A}"/>
              </a:ext>
            </a:extLst>
          </p:cNvPr>
          <p:cNvGraphicFramePr>
            <a:graphicFrameLocks noGrp="1"/>
          </p:cNvGraphicFramePr>
          <p:nvPr>
            <p:ph idx="1"/>
            <p:extLst>
              <p:ext uri="{D42A27DB-BD31-4B8C-83A1-F6EECF244321}">
                <p14:modId xmlns:p14="http://schemas.microsoft.com/office/powerpoint/2010/main" val="2964932598"/>
              </p:ext>
            </p:extLst>
          </p:nvPr>
        </p:nvGraphicFramePr>
        <p:xfrm>
          <a:off x="336884" y="1124584"/>
          <a:ext cx="11742821" cy="5548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401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11000" t="2000" r="40000" b="2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871C-3908-534E-B9F5-8B7B373F9DE8}"/>
              </a:ext>
            </a:extLst>
          </p:cNvPr>
          <p:cNvSpPr>
            <a:spLocks noGrp="1"/>
          </p:cNvSpPr>
          <p:nvPr>
            <p:ph type="title"/>
          </p:nvPr>
        </p:nvSpPr>
        <p:spPr>
          <a:xfrm>
            <a:off x="1051560" y="4444332"/>
            <a:ext cx="3558466" cy="1645920"/>
          </a:xfrm>
        </p:spPr>
        <p:txBody>
          <a:bodyPr>
            <a:normAutofit/>
          </a:bodyPr>
          <a:lstStyle/>
          <a:p>
            <a:pPr algn="ctr"/>
            <a:r>
              <a:rPr lang="en-US" sz="2000" dirty="0" err="1"/>
              <a:t>Guine</a:t>
            </a:r>
            <a:r>
              <a:rPr lang="en-US" sz="2000" dirty="0"/>
              <a:t>- Bissau, 6-8  </a:t>
            </a:r>
            <a:r>
              <a:rPr lang="en-US" sz="2000" dirty="0" err="1"/>
              <a:t>Fevereiro</a:t>
            </a:r>
            <a:r>
              <a:rPr lang="en-US" sz="2000" dirty="0"/>
              <a:t> de 2023</a:t>
            </a:r>
          </a:p>
        </p:txBody>
      </p:sp>
      <p:sp>
        <p:nvSpPr>
          <p:cNvPr id="3" name="Content Placeholder 2">
            <a:extLst>
              <a:ext uri="{FF2B5EF4-FFF2-40B4-BE49-F238E27FC236}">
                <a16:creationId xmlns:a16="http://schemas.microsoft.com/office/drawing/2014/main" id="{491FF484-9E5C-B427-5A8A-E2E62AF51A1C}"/>
              </a:ext>
            </a:extLst>
          </p:cNvPr>
          <p:cNvSpPr>
            <a:spLocks noGrp="1"/>
          </p:cNvSpPr>
          <p:nvPr>
            <p:ph idx="1"/>
          </p:nvPr>
        </p:nvSpPr>
        <p:spPr>
          <a:xfrm>
            <a:off x="5043162" y="4108053"/>
            <a:ext cx="6381766" cy="2311017"/>
          </a:xfrm>
        </p:spPr>
        <p:txBody>
          <a:bodyPr anchor="ctr">
            <a:noAutofit/>
          </a:bodyPr>
          <a:lstStyle/>
          <a:p>
            <a:pPr marL="0" indent="0">
              <a:buNone/>
            </a:pPr>
            <a:r>
              <a:rPr lang="pt-BR" sz="2000" b="1" dirty="0"/>
              <a:t>Objectivo:</a:t>
            </a:r>
            <a:r>
              <a:rPr lang="pt-BR" sz="2000" dirty="0"/>
              <a:t> Gerar um compromisso de todos os atores nacionais e internacionais sobre os principais passos para a melhoria do acesso, da cobertura e da qualidade dos cuidados a nível comunitário e distrital em todas as regiões do país. </a:t>
            </a:r>
          </a:p>
          <a:p>
            <a:pPr marL="0" indent="0">
              <a:buNone/>
            </a:pPr>
            <a:r>
              <a:rPr lang="pt-BR" sz="2000" b="1" dirty="0"/>
              <a:t>Resultado</a:t>
            </a:r>
            <a:r>
              <a:rPr lang="pt-BR" sz="2000" dirty="0"/>
              <a:t>: Assinatura do “Apelo Nacional à Ação para a Saúde e o Bem-estar da População na Guiné-Bissau.”</a:t>
            </a:r>
            <a:endParaRPr lang="en-US" sz="2000" dirty="0"/>
          </a:p>
        </p:txBody>
      </p:sp>
      <p:pic>
        <p:nvPicPr>
          <p:cNvPr id="5" name="Picture 4" descr="A close up of a person&#10;&#10;Description automatically generated">
            <a:extLst>
              <a:ext uri="{FF2B5EF4-FFF2-40B4-BE49-F238E27FC236}">
                <a16:creationId xmlns:a16="http://schemas.microsoft.com/office/drawing/2014/main" id="{63DE640C-5E72-87F4-5868-8618DF044F7F}"/>
              </a:ext>
            </a:extLst>
          </p:cNvPr>
          <p:cNvPicPr>
            <a:picLocks noChangeAspect="1"/>
          </p:cNvPicPr>
          <p:nvPr/>
        </p:nvPicPr>
        <p:blipFill>
          <a:blip r:embed="rId4"/>
          <a:stretch>
            <a:fillRect/>
          </a:stretch>
        </p:blipFill>
        <p:spPr>
          <a:xfrm>
            <a:off x="557784" y="1300506"/>
            <a:ext cx="11164824" cy="1758459"/>
          </a:xfrm>
          <a:prstGeom prst="rect">
            <a:avLst/>
          </a:prstGeom>
        </p:spPr>
      </p:pic>
    </p:spTree>
    <p:extLst>
      <p:ext uri="{BB962C8B-B14F-4D97-AF65-F5344CB8AC3E}">
        <p14:creationId xmlns:p14="http://schemas.microsoft.com/office/powerpoint/2010/main" val="171282573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CA50-C5B8-62FE-0C14-4A461E62CCFD}"/>
              </a:ext>
            </a:extLst>
          </p:cNvPr>
          <p:cNvSpPr>
            <a:spLocks noGrp="1"/>
          </p:cNvSpPr>
          <p:nvPr>
            <p:ph type="title"/>
          </p:nvPr>
        </p:nvSpPr>
        <p:spPr>
          <a:xfrm>
            <a:off x="838200" y="365126"/>
            <a:ext cx="10515600" cy="966369"/>
          </a:xfrm>
        </p:spPr>
        <p:txBody>
          <a:bodyPr/>
          <a:lstStyle/>
          <a:p>
            <a:r>
              <a:rPr lang="en-US" dirty="0" err="1"/>
              <a:t>Declaração</a:t>
            </a:r>
            <a:r>
              <a:rPr lang="en-US" dirty="0"/>
              <a:t> de </a:t>
            </a:r>
            <a:r>
              <a:rPr lang="en-US" dirty="0" err="1"/>
              <a:t>Apelo</a:t>
            </a:r>
            <a:r>
              <a:rPr lang="en-US" dirty="0"/>
              <a:t> a </a:t>
            </a:r>
            <a:r>
              <a:rPr lang="en-US" dirty="0" err="1"/>
              <a:t>Acção-Guine</a:t>
            </a:r>
            <a:r>
              <a:rPr lang="en-US" dirty="0"/>
              <a:t>- Bissau </a:t>
            </a:r>
          </a:p>
        </p:txBody>
      </p:sp>
      <p:graphicFrame>
        <p:nvGraphicFramePr>
          <p:cNvPr id="5" name="Content Placeholder 2">
            <a:extLst>
              <a:ext uri="{FF2B5EF4-FFF2-40B4-BE49-F238E27FC236}">
                <a16:creationId xmlns:a16="http://schemas.microsoft.com/office/drawing/2014/main" id="{997AFE56-537F-D0F2-DC29-C55771F98247}"/>
              </a:ext>
            </a:extLst>
          </p:cNvPr>
          <p:cNvGraphicFramePr>
            <a:graphicFrameLocks noGrp="1"/>
          </p:cNvGraphicFramePr>
          <p:nvPr>
            <p:ph idx="1"/>
            <p:extLst>
              <p:ext uri="{D42A27DB-BD31-4B8C-83A1-F6EECF244321}">
                <p14:modId xmlns:p14="http://schemas.microsoft.com/office/powerpoint/2010/main" val="3019179816"/>
              </p:ext>
            </p:extLst>
          </p:nvPr>
        </p:nvGraphicFramePr>
        <p:xfrm>
          <a:off x="838199" y="1331495"/>
          <a:ext cx="10888579" cy="516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151048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8259</TotalTime>
  <Words>2525</Words>
  <Application>Microsoft Office PowerPoint</Application>
  <PresentationFormat>Widescreen</PresentationFormat>
  <Paragraphs>162</Paragraphs>
  <Slides>18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Aptos Display</vt:lpstr>
      <vt:lpstr>Arial</vt:lpstr>
      <vt:lpstr>Calibri</vt:lpstr>
      <vt:lpstr>Calibri Light</vt:lpstr>
      <vt:lpstr>Trebuchet MS</vt:lpstr>
      <vt:lpstr>Wingdings</vt:lpstr>
      <vt:lpstr>Tema do Office</vt:lpstr>
      <vt:lpstr>Seminário Internacional Cuidados de Saúde Primários (CSP) nos Estados-membros da CPLP</vt:lpstr>
      <vt:lpstr>Enquadramento dos Cuidados de Saúde Primários nas orientações da OMS</vt:lpstr>
      <vt:lpstr>Revitalização da abordagem dos CSP na Região Africana</vt:lpstr>
      <vt:lpstr>           Revitalização dos Cuidados  de Saúde Primários           </vt:lpstr>
      <vt:lpstr>  Revitalização da abordagem dos CSP na Região Africana </vt:lpstr>
      <vt:lpstr>Seguimento pelos Paises -Angola</vt:lpstr>
      <vt:lpstr> Recomendações do Forum Nacional -Angola </vt:lpstr>
      <vt:lpstr>Guine- Bissau, 6-8  Fevereiro de 2023</vt:lpstr>
      <vt:lpstr>Declaração de Apelo a Acção-Guine- Bissau </vt:lpstr>
      <vt:lpstr>Análise recente do Observatorio Integrado Africano de Saúde </vt:lpstr>
      <vt:lpstr>PowerPoint Presentation</vt:lpstr>
      <vt:lpstr>Estado geral da abordagem dos CSP na região</vt:lpstr>
      <vt:lpstr> Estado das alavancas operacionais dos CSP </vt:lpstr>
      <vt:lpstr>Componentes dos CSP por Pais na Região Africana da OMS</vt:lpstr>
      <vt:lpstr>Resultados preliminares </vt:lpstr>
      <vt:lpstr>Recomendações derivadas da analise para fortalecer a abordagem dos CSP  </vt:lpstr>
      <vt:lpstr> Cobertura Universal de Saúde na CPLP </vt:lpstr>
      <vt:lpstr>Muito obrigada</vt:lpstr>
    </vt:vector>
  </TitlesOfParts>
  <Company>IHMTNOVA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 Figueiredo</dc:creator>
  <cp:lastModifiedBy>PASCOAL, Eva Das Dores</cp:lastModifiedBy>
  <cp:revision>5</cp:revision>
  <dcterms:created xsi:type="dcterms:W3CDTF">2024-11-12T09:33:46Z</dcterms:created>
  <dcterms:modified xsi:type="dcterms:W3CDTF">2024-11-19T11:27:26Z</dcterms:modified>
</cp:coreProperties>
</file>