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147375393" r:id="rId3"/>
    <p:sldId id="258" r:id="rId4"/>
    <p:sldId id="259" r:id="rId5"/>
    <p:sldId id="260" r:id="rId6"/>
    <p:sldId id="2147375389" r:id="rId7"/>
    <p:sldId id="2147375390" r:id="rId8"/>
    <p:sldId id="262" r:id="rId9"/>
    <p:sldId id="263" r:id="rId10"/>
    <p:sldId id="264" r:id="rId11"/>
    <p:sldId id="265" r:id="rId12"/>
    <p:sldId id="2147375392" r:id="rId13"/>
    <p:sldId id="2147375394" r:id="rId14"/>
    <p:sldId id="2147375395" r:id="rId15"/>
    <p:sldId id="2147375396" r:id="rId16"/>
    <p:sldId id="2147375391" r:id="rId17"/>
    <p:sldId id="2147375397" r:id="rId18"/>
    <p:sldId id="2147375399" r:id="rId19"/>
    <p:sldId id="2147375400" r:id="rId20"/>
    <p:sldId id="2147375401" r:id="rId21"/>
    <p:sldId id="2147375402" r:id="rId22"/>
    <p:sldId id="2147375403" r:id="rId23"/>
    <p:sldId id="2147375404" r:id="rId24"/>
    <p:sldId id="2147375381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Pasta5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Planilha1!$F$3:$F$15</c:f>
              <c:strCache>
                <c:ptCount val="13"/>
                <c:pt idx="0">
                  <c:v>Malária</c:v>
                </c:pt>
                <c:pt idx="1">
                  <c:v>Síndrome gripal</c:v>
                </c:pt>
                <c:pt idx="2">
                  <c:v>Febre tifóide</c:v>
                </c:pt>
                <c:pt idx="3">
                  <c:v>IRA Graves na população de cinco e mais anos</c:v>
                </c:pt>
                <c:pt idx="4">
                  <c:v>Pneumonia grave em menores de cinco anos</c:v>
                </c:pt>
                <c:pt idx="5">
                  <c:v>Diarreia com desidratação em menores de cinco anos</c:v>
                </c:pt>
                <c:pt idx="6">
                  <c:v>Hipertensão arterial</c:v>
                </c:pt>
                <c:pt idx="7">
                  <c:v>Disenteria (Diarreia com sangue)</c:v>
                </c:pt>
                <c:pt idx="8">
                  <c:v>Infecções Transmitidas Sexualmente (ITS)</c:v>
                </c:pt>
                <c:pt idx="9">
                  <c:v>Traumatismo por acidentes rodoviários*</c:v>
                </c:pt>
                <c:pt idx="10">
                  <c:v>Malnutrição grave em menores de cinco anos</c:v>
                </c:pt>
                <c:pt idx="11">
                  <c:v>Tuberculose</c:v>
                </c:pt>
                <c:pt idx="12">
                  <c:v>SIDA</c:v>
                </c:pt>
              </c:strCache>
            </c:strRef>
          </c:cat>
          <c:val>
            <c:numRef>
              <c:f>Planilha1!$G$3:$G$15</c:f>
              <c:numCache>
                <c:formatCode>#,##0</c:formatCode>
                <c:ptCount val="13"/>
                <c:pt idx="0">
                  <c:v>6738103</c:v>
                </c:pt>
                <c:pt idx="1">
                  <c:v>1038205</c:v>
                </c:pt>
                <c:pt idx="2">
                  <c:v>445379</c:v>
                </c:pt>
                <c:pt idx="3">
                  <c:v>306193</c:v>
                </c:pt>
                <c:pt idx="4">
                  <c:v>276063</c:v>
                </c:pt>
                <c:pt idx="5">
                  <c:v>250177</c:v>
                </c:pt>
                <c:pt idx="6">
                  <c:v>229443</c:v>
                </c:pt>
                <c:pt idx="7">
                  <c:v>149469</c:v>
                </c:pt>
                <c:pt idx="8">
                  <c:v>111121</c:v>
                </c:pt>
                <c:pt idx="9">
                  <c:v>69241</c:v>
                </c:pt>
                <c:pt idx="10">
                  <c:v>58663</c:v>
                </c:pt>
                <c:pt idx="11">
                  <c:v>49995</c:v>
                </c:pt>
                <c:pt idx="12">
                  <c:v>13811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E3-4424-9211-24D940AEC3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1231213055"/>
        <c:axId val="1231213535"/>
      </c:barChart>
      <c:catAx>
        <c:axId val="12312130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213535"/>
        <c:crosses val="autoZero"/>
        <c:auto val="1"/>
        <c:lblAlgn val="ctr"/>
        <c:lblOffset val="100"/>
        <c:noMultiLvlLbl val="0"/>
      </c:catAx>
      <c:valAx>
        <c:axId val="1231213535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231213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Planilha2!$I$3</c:f>
              <c:strCache>
                <c:ptCount val="1"/>
                <c:pt idx="0">
                  <c:v>ÓBITOS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Planilha2!$H$4:$H$17</c:f>
              <c:strCache>
                <c:ptCount val="14"/>
                <c:pt idx="0">
                  <c:v>Malária</c:v>
                </c:pt>
                <c:pt idx="1">
                  <c:v>Tuberculose</c:v>
                </c:pt>
                <c:pt idx="2">
                  <c:v>Malnutrição grave em menores de cinco anos</c:v>
                </c:pt>
                <c:pt idx="3">
                  <c:v>IRA Graves na população de cinco e mais anos</c:v>
                </c:pt>
                <c:pt idx="4">
                  <c:v>SIDA</c:v>
                </c:pt>
                <c:pt idx="5">
                  <c:v>Pneumonia grave em menores de cinco anos</c:v>
                </c:pt>
                <c:pt idx="6">
                  <c:v>Hipertensão arterial</c:v>
                </c:pt>
                <c:pt idx="7">
                  <c:v>Mortes maternas (causas directas)</c:v>
                </c:pt>
                <c:pt idx="8">
                  <c:v>Traumatismo por acidentes rodoviários*</c:v>
                </c:pt>
                <c:pt idx="9">
                  <c:v>Diabetes mellitus</c:v>
                </c:pt>
                <c:pt idx="10">
                  <c:v>Febre tifóide</c:v>
                </c:pt>
                <c:pt idx="11">
                  <c:v>Diarreia com desidratação em menores de cinco anos</c:v>
                </c:pt>
                <c:pt idx="12">
                  <c:v>Tétano</c:v>
                </c:pt>
                <c:pt idx="13">
                  <c:v>Raiva</c:v>
                </c:pt>
              </c:strCache>
            </c:strRef>
          </c:cat>
          <c:val>
            <c:numRef>
              <c:f>Planilha2!$I$4:$I$17</c:f>
              <c:numCache>
                <c:formatCode>#,##0</c:formatCode>
                <c:ptCount val="14"/>
                <c:pt idx="0">
                  <c:v>7123</c:v>
                </c:pt>
                <c:pt idx="1">
                  <c:v>1876</c:v>
                </c:pt>
                <c:pt idx="2">
                  <c:v>1515</c:v>
                </c:pt>
                <c:pt idx="3" formatCode="General">
                  <c:v>966</c:v>
                </c:pt>
                <c:pt idx="4" formatCode="General">
                  <c:v>804</c:v>
                </c:pt>
                <c:pt idx="5" formatCode="General">
                  <c:v>794</c:v>
                </c:pt>
                <c:pt idx="6" formatCode="General">
                  <c:v>581</c:v>
                </c:pt>
                <c:pt idx="7" formatCode="General">
                  <c:v>385</c:v>
                </c:pt>
                <c:pt idx="8" formatCode="General">
                  <c:v>353</c:v>
                </c:pt>
                <c:pt idx="9" formatCode="General">
                  <c:v>260</c:v>
                </c:pt>
                <c:pt idx="10" formatCode="General">
                  <c:v>189</c:v>
                </c:pt>
                <c:pt idx="11" formatCode="General">
                  <c:v>180</c:v>
                </c:pt>
                <c:pt idx="12" formatCode="General">
                  <c:v>141</c:v>
                </c:pt>
                <c:pt idx="13" formatCode="General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3-4037-BAD3-E522F0704D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1345300175"/>
        <c:axId val="1345301135"/>
      </c:barChart>
      <c:catAx>
        <c:axId val="13453001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5301135"/>
        <c:crosses val="autoZero"/>
        <c:auto val="1"/>
        <c:lblAlgn val="ctr"/>
        <c:lblOffset val="100"/>
        <c:noMultiLvlLbl val="0"/>
      </c:catAx>
      <c:valAx>
        <c:axId val="1345301135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34530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5792217276534"/>
          <c:y val="0.14006187951261001"/>
          <c:w val="0.64466776027996497"/>
          <c:h val="0.557322834645669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3 558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39B-4490-B77F-A8EE6E777B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24 652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39B-4490-B77F-A8EE6E777B4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8 783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39B-4490-B77F-A8EE6E777B4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2 817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39B-4490-B77F-A8EE6E777B4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1 328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39B-4490-B77F-A8EE6E777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Folha1!$A$1:$E$1</c:f>
              <c:strCache>
                <c:ptCount val="5"/>
                <c:pt idx="0">
                  <c:v>Médicos</c:v>
                </c:pt>
                <c:pt idx="1">
                  <c:v>Enfermeiros </c:v>
                </c:pt>
                <c:pt idx="2">
                  <c:v>TDT</c:v>
                </c:pt>
                <c:pt idx="3">
                  <c:v>Apoio Hospitalar</c:v>
                </c:pt>
                <c:pt idx="4">
                  <c:v>Técnicos de regime geral</c:v>
                </c:pt>
              </c:strCache>
            </c:strRef>
          </c:cat>
          <c:val>
            <c:numRef>
              <c:f>Folha1!$A$2:$E$2</c:f>
              <c:numCache>
                <c:formatCode>General</c:formatCode>
                <c:ptCount val="5"/>
                <c:pt idx="0">
                  <c:v>2058</c:v>
                </c:pt>
                <c:pt idx="1">
                  <c:v>21152</c:v>
                </c:pt>
                <c:pt idx="2">
                  <c:v>7038</c:v>
                </c:pt>
                <c:pt idx="3">
                  <c:v>1817</c:v>
                </c:pt>
                <c:pt idx="4">
                  <c:v>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9B-4490-B77F-A8EE6E777B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76728863"/>
        <c:axId val="1519815039"/>
      </c:barChart>
      <c:catAx>
        <c:axId val="1676728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519815039"/>
        <c:crosses val="autoZero"/>
        <c:auto val="1"/>
        <c:lblAlgn val="ctr"/>
        <c:lblOffset val="100"/>
        <c:noMultiLvlLbl val="0"/>
      </c:catAx>
      <c:valAx>
        <c:axId val="1519815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676728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F0-49CA-AD29-70A9EEC7FC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Planilha1!$G$7:$H$7</c:f>
              <c:strCache>
                <c:ptCount val="2"/>
                <c:pt idx="0">
                  <c:v>IIMS 2015-16</c:v>
                </c:pt>
                <c:pt idx="1">
                  <c:v>IIMS 2023-24</c:v>
                </c:pt>
              </c:strCache>
            </c:strRef>
          </c:cat>
          <c:val>
            <c:numRef>
              <c:f>Planilha1!$G$8:$H$8</c:f>
              <c:numCache>
                <c:formatCode>General</c:formatCode>
                <c:ptCount val="2"/>
                <c:pt idx="0">
                  <c:v>239</c:v>
                </c:pt>
                <c:pt idx="1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F0-49CA-AD29-70A9EEC7FC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13925311"/>
        <c:axId val="1113922911"/>
      </c:barChart>
      <c:catAx>
        <c:axId val="111392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13922911"/>
        <c:crosses val="autoZero"/>
        <c:auto val="1"/>
        <c:lblAlgn val="ctr"/>
        <c:lblOffset val="100"/>
        <c:noMultiLvlLbl val="0"/>
      </c:catAx>
      <c:valAx>
        <c:axId val="1113922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925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62D6E-1B1E-4275-9BF3-D827790A1BEF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9827-5FB0-41D1-9D11-BA23FCB34B5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14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39827-5FB0-41D1-9D11-BA23FCB34B5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54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D98BA-127C-5DCD-DDB2-09B549E9D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6C2E93-F697-B8ED-C7B9-A64A4B59B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A5482EB-644B-C7A9-DF4F-9ADDAF9B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2327AE8-EFA7-AA2D-D879-4D826690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DC0365-974C-B6F3-3921-038CE7AD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052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38693-DDBD-B343-8701-ACC976AB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FD0DB84-8AEB-0BEF-4BD5-9D79DF872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E31B9C1-5EB0-AB61-9F51-2763562B0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9D4687-2400-64BB-9BAD-DAE2E858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4C82733-E598-05D7-76C5-BD19C332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989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616B34-DD9E-20A2-ED17-42391BAFA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C858ECF-753E-E0D4-7850-93E09C0C2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D99D89A-82A7-63FD-6168-F089FE2C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BE1F346-8861-0E23-5C3D-6E49A8E5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7284B68-7BD8-4D94-D637-1CB7BF95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92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3A73B-1111-1BBD-B104-F7D2D06F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81F3BD-31C7-9CC7-0ED1-0E960F0FC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4ADA5DA-499F-800E-E0A7-EC195151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E173866-1150-8A36-950D-477F1C0A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97072DE-6CA2-D122-CDC7-AE670E19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675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6023B-2029-2790-6BE5-3A639BBC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00ABCF9-0DA8-B8A4-2CF8-0F83BD6C5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EEE90E1-7D75-0C19-D837-56044BC9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390CB88-B59D-8DDA-A119-A20AC351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DD42D9E-74EA-AD11-AEC3-374604BC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8897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DAD94-D25C-3DB2-29A5-0409A51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E5B9B24-0D67-133A-7EE0-DA89107B6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119DD06-70FB-A6C7-60FE-9748DB330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EE5C01-83A3-32CA-66C5-929647B9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3800CAD-E74A-330D-F5EC-EA18095B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8CFE7C3-087F-B5F6-A339-98295122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981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8C22B-097D-DB83-DEF9-89D8459B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900A1AF-E32B-E97E-E6E0-1CE0D4495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1B2299A-CF91-E123-597D-4F887643A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0A993E43-FD53-8B5C-36E1-07B3AE585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421D2E4E-8D06-E509-AF94-8A92055DE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7BBED85-57FB-FB35-7FBB-0637CEBF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2BD421B-4A73-A479-A6DF-ADB8BB79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3F7CB64-A069-A080-2FDB-8681008B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9069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333931-AAE2-2EE5-AB99-75909FAE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572C20A-D7E2-A2EB-01B2-0C12E3FB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28F542A-1F60-0F37-04D7-9F6AA1D90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719EC14-9B8A-CE3B-9A28-391DC624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073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FFDE790-0445-7CD5-9640-51D9BADF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4207E67-86AD-FA60-01C8-7DF3A36D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F9D22F3-10A8-738A-8EBD-14A0771E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7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8FF64-7019-AC8B-A168-7585B1DE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3C0BE13-F193-6900-323A-41FBC349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3A29B27-AAEA-C962-7AE6-97E92D59D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14A9743-1714-B443-40B4-386F3FE64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1C34A69-DAC1-EBA8-22BD-366AF165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64E2D65-E91B-A6B2-F801-393000B8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455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4EB68-E71D-37B2-BCC0-BD50F4AF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F720FD79-BA66-E9D5-4213-CC3233DE7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169BFAA-22CE-1B6A-382A-125399402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23A6BAC-EA25-1343-65F0-5C00D708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4675EDC-CC84-7BA8-1C34-75AA24CC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F7B5687-3720-F2EB-D4B0-AE9BEA0B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104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l="11000" t="2000" r="40000" b="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E01F123-DB1E-551F-7019-C9ACE343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1466F9A-4D5A-D470-CBC7-32B067BEE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C2934C2-18E8-3404-9387-B241E2FE0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A5E933-1AB3-C668-1430-030ABF71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3C03219-C2DA-245E-F321-C3CD844F0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498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3.jp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4000" t="1000" r="4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495F4B-0113-75A3-5E49-CD99274CEB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699715" y="5635366"/>
            <a:ext cx="7091299" cy="898581"/>
          </a:xfrm>
        </p:spPr>
        <p:txBody>
          <a:bodyPr anchor="ctr">
            <a:noAutofit/>
          </a:bodyPr>
          <a:lstStyle/>
          <a:p>
            <a:pPr algn="l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Condensed Heavy" panose="020B0604020202020204" charset="0"/>
              </a:rPr>
              <a:t>AVANÇOS E DESAFIOS NOS CPS NA PERSPECTIVAS DOS GESTORES DOS SISTEMAS DE SAÚDE</a:t>
            </a:r>
            <a:endParaRPr lang="pt-PT" sz="7200" dirty="0">
              <a:solidFill>
                <a:srgbClr val="FFFFFF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64BBD8-62DF-235D-7B88-D19830BE5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571507" y="5669430"/>
            <a:ext cx="3291839" cy="830453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KETHA FRANCISCO</a:t>
            </a:r>
          </a:p>
        </p:txBody>
      </p:sp>
      <p:pic>
        <p:nvPicPr>
          <p:cNvPr id="47" name="Imagem 46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CBB9AD0B-D981-BD5F-0508-13EDD7DA9A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8" b="-3"/>
          <a:stretch/>
        </p:blipFill>
        <p:spPr>
          <a:xfrm>
            <a:off x="9982903" y="273545"/>
            <a:ext cx="2016765" cy="26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5" name="Rectângulo 1">
            <a:extLst>
              <a:ext uri="{FF2B5EF4-FFF2-40B4-BE49-F238E27FC236}">
                <a16:creationId xmlns:a16="http://schemas.microsoft.com/office/drawing/2014/main" id="{D73E81C2-686C-3E3F-D5F3-0366C20DC363}"/>
              </a:ext>
            </a:extLst>
          </p:cNvPr>
          <p:cNvSpPr/>
          <p:nvPr/>
        </p:nvSpPr>
        <p:spPr>
          <a:xfrm>
            <a:off x="2876320" y="134914"/>
            <a:ext cx="7543859" cy="7816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pt-PT" sz="4000" b="1" kern="0" spc="-52" dirty="0">
                <a:solidFill>
                  <a:srgbClr val="002060"/>
                </a:solidFill>
                <a:latin typeface="Montserrat" pitchFamily="34" charset="0"/>
              </a:rPr>
              <a:t>Marcos Históricos – Nacionais  </a:t>
            </a:r>
          </a:p>
        </p:txBody>
      </p:sp>
      <p:sp>
        <p:nvSpPr>
          <p:cNvPr id="6" name="Rectângulo 2">
            <a:extLst>
              <a:ext uri="{FF2B5EF4-FFF2-40B4-BE49-F238E27FC236}">
                <a16:creationId xmlns:a16="http://schemas.microsoft.com/office/drawing/2014/main" id="{CEF3CD6D-538A-3615-7283-2B62B096A8F0}"/>
              </a:ext>
            </a:extLst>
          </p:cNvPr>
          <p:cNvSpPr/>
          <p:nvPr/>
        </p:nvSpPr>
        <p:spPr>
          <a:xfrm>
            <a:off x="3616428" y="1520226"/>
            <a:ext cx="831724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16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</a:rPr>
              <a:t>Desde a Independência, a Constituição de Angola consagra a saúde como um direito fundamental de todos os angolanos, reafirmado em 2010, no Artigo nº 77 da Constituição da República de Angola;</a:t>
            </a:r>
          </a:p>
          <a:p>
            <a:pPr>
              <a:defRPr/>
            </a:pPr>
            <a:endParaRPr lang="pt-PT" sz="1600" dirty="0">
              <a:effectLst/>
              <a:latin typeface="Bahnschrift Light" panose="020B0502040204020203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pt-BR" sz="1600" dirty="0">
                <a:latin typeface="Bahnschrift Light" panose="020B0502040204020203" pitchFamily="34" charset="0"/>
                <a:cs typeface="Arial" panose="020B0604020202020204" pitchFamily="34" charset="0"/>
              </a:rPr>
              <a:t>Lei nº 9/ 17, instituiu o Serviço Nacional de Saúde e foi adoptado o princípio de gratuitidade, universalidade  dos cuidados de saúde;</a:t>
            </a:r>
          </a:p>
          <a:p>
            <a:pPr>
              <a:defRPr/>
            </a:pPr>
            <a:endParaRPr lang="pt-BR" sz="1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1600" dirty="0">
                <a:latin typeface="Bahnschrift Light" panose="020B0502040204020203" pitchFamily="34" charset="0"/>
                <a:cs typeface="Arial" panose="020B0604020202020204" pitchFamily="34" charset="0"/>
              </a:rPr>
              <a:t>Alteração do Estatuto Orgânico do MINSA para dar-se cumprimento aos Príncipios e os Valores da Declaração de Alma Ata, tendo-se criado o Departamento dos Cuidados Primários na DNSP;</a:t>
            </a:r>
          </a:p>
          <a:p>
            <a:pPr>
              <a:defRPr/>
            </a:pPr>
            <a:endParaRPr lang="pt-BR" sz="1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1600" dirty="0">
                <a:latin typeface="Bahnschrift Light" panose="020B0502040204020203" pitchFamily="34" charset="0"/>
                <a:cs typeface="Arial" panose="020B0604020202020204" pitchFamily="34" charset="0"/>
              </a:rPr>
              <a:t>No início da decada 80 cria-se a Comissão Nacional de Saúde, Órgão Multisectorial e o Programa de Emergência de Cuidados Primários de Saúde;</a:t>
            </a:r>
          </a:p>
          <a:p>
            <a:pPr>
              <a:defRPr/>
            </a:pPr>
            <a:endParaRPr lang="pt-BR" sz="1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sz="1600" dirty="0">
                <a:latin typeface="Bahnschrift Light" panose="020B0502040204020203" pitchFamily="34" charset="0"/>
                <a:cs typeface="Arial" panose="020B0604020202020204" pitchFamily="34" charset="0"/>
              </a:rPr>
              <a:t>Estratégia de Desenvolvimento a Longo Prazo “ Angola 2025” reafirma a Prioridade absoluta aos cuidados primários de saúde;</a:t>
            </a:r>
          </a:p>
          <a:p>
            <a:pPr>
              <a:defRPr/>
            </a:pPr>
            <a:endParaRPr lang="pt-PT" sz="1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sz="1600" dirty="0">
                <a:latin typeface="Bahnschrift Light" panose="020B0502040204020203" pitchFamily="34" charset="0"/>
                <a:cs typeface="Arial" panose="020B0604020202020204" pitchFamily="34" charset="0"/>
              </a:rPr>
              <a:t>Início do Processo de Revitalização dos Cuidados Primários de Saúde (define-se o pacote integrado de cuidados e serviços de Saúde materno infantil e inicia-se um grande investimento em infra-estruturas);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Angola comemora independência entre o silêncio da pandemia e o clamor das  ruas - Plataforma Media">
            <a:extLst>
              <a:ext uri="{FF2B5EF4-FFF2-40B4-BE49-F238E27FC236}">
                <a16:creationId xmlns:a16="http://schemas.microsoft.com/office/drawing/2014/main" id="{A0A7CB54-62CE-6701-8A73-CE4B92A27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2" y="0"/>
            <a:ext cx="258537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7BA19BF1-2ECE-3536-0152-F5B0298D0099}"/>
              </a:ext>
            </a:extLst>
          </p:cNvPr>
          <p:cNvGrpSpPr/>
          <p:nvPr/>
        </p:nvGrpSpPr>
        <p:grpSpPr>
          <a:xfrm>
            <a:off x="2832331" y="1367132"/>
            <a:ext cx="626226" cy="5415280"/>
            <a:chOff x="2787533" y="936298"/>
            <a:chExt cx="626226" cy="541528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B55E573-D8FE-B1A8-8FEA-A57737A4D662}"/>
                </a:ext>
              </a:extLst>
            </p:cNvPr>
            <p:cNvSpPr/>
            <p:nvPr/>
          </p:nvSpPr>
          <p:spPr>
            <a:xfrm>
              <a:off x="3319780" y="936298"/>
              <a:ext cx="45719" cy="54152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F57EA159-DC7E-F95C-CBD1-FB1FD84B055A}"/>
                </a:ext>
              </a:extLst>
            </p:cNvPr>
            <p:cNvSpPr/>
            <p:nvPr/>
          </p:nvSpPr>
          <p:spPr>
            <a:xfrm>
              <a:off x="3251199" y="1234183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71462456-9336-2DBE-64A3-6F9E76C92C03}"/>
                </a:ext>
              </a:extLst>
            </p:cNvPr>
            <p:cNvSpPr/>
            <p:nvPr/>
          </p:nvSpPr>
          <p:spPr>
            <a:xfrm>
              <a:off x="3251199" y="2199383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5A986DE0-7561-711C-118F-22904D600480}"/>
                </a:ext>
              </a:extLst>
            </p:cNvPr>
            <p:cNvSpPr/>
            <p:nvPr/>
          </p:nvSpPr>
          <p:spPr>
            <a:xfrm>
              <a:off x="3251199" y="3125658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B849E0C8-C2FB-F2EC-9DC8-4C66C0A6C5BA}"/>
                </a:ext>
              </a:extLst>
            </p:cNvPr>
            <p:cNvSpPr/>
            <p:nvPr/>
          </p:nvSpPr>
          <p:spPr>
            <a:xfrm>
              <a:off x="3251199" y="4112920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32EC8FBA-24F0-6A96-6493-D3ECC8EEE62F}"/>
                </a:ext>
              </a:extLst>
            </p:cNvPr>
            <p:cNvSpPr/>
            <p:nvPr/>
          </p:nvSpPr>
          <p:spPr>
            <a:xfrm>
              <a:off x="3251199" y="4940234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08CE62B9-AFFF-D5A5-3D3A-53D66A0DC161}"/>
                </a:ext>
              </a:extLst>
            </p:cNvPr>
            <p:cNvSpPr/>
            <p:nvPr/>
          </p:nvSpPr>
          <p:spPr>
            <a:xfrm>
              <a:off x="3251199" y="5840422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E2F10C94-137F-8B82-CC77-BF10A835D12B}"/>
                </a:ext>
              </a:extLst>
            </p:cNvPr>
            <p:cNvSpPr txBox="1"/>
            <p:nvPr/>
          </p:nvSpPr>
          <p:spPr>
            <a:xfrm>
              <a:off x="2831522" y="1195056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1975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419CBFB3-0F12-9B79-264B-BB8E08EC3188}"/>
                </a:ext>
              </a:extLst>
            </p:cNvPr>
            <p:cNvSpPr txBox="1"/>
            <p:nvPr/>
          </p:nvSpPr>
          <p:spPr>
            <a:xfrm>
              <a:off x="2831522" y="2142163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1975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FC76339-C189-CA2C-49A4-F9A57E052937}"/>
                </a:ext>
              </a:extLst>
            </p:cNvPr>
            <p:cNvSpPr txBox="1"/>
            <p:nvPr/>
          </p:nvSpPr>
          <p:spPr>
            <a:xfrm>
              <a:off x="2831522" y="3067645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1979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BB79919-7E8C-0369-2371-92F531ABA601}"/>
                </a:ext>
              </a:extLst>
            </p:cNvPr>
            <p:cNvSpPr txBox="1"/>
            <p:nvPr/>
          </p:nvSpPr>
          <p:spPr>
            <a:xfrm>
              <a:off x="2831522" y="4055700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1980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124E2C7-C92E-DD36-624C-3FDD82C2DE42}"/>
                </a:ext>
              </a:extLst>
            </p:cNvPr>
            <p:cNvSpPr txBox="1"/>
            <p:nvPr/>
          </p:nvSpPr>
          <p:spPr>
            <a:xfrm>
              <a:off x="2797058" y="4911589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2008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B4397A2-48D7-1402-7060-9FC7A57E1D62}"/>
                </a:ext>
              </a:extLst>
            </p:cNvPr>
            <p:cNvSpPr txBox="1"/>
            <p:nvPr/>
          </p:nvSpPr>
          <p:spPr>
            <a:xfrm>
              <a:off x="2787533" y="5803273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16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20" name="Picture 2" descr="Brasil e Angola: dois países de uma expressão cultural e artística ao mesmo  tempo similar e diferente - Portal PopNow - Know how pop!">
            <a:extLst>
              <a:ext uri="{FF2B5EF4-FFF2-40B4-BE49-F238E27FC236}">
                <a16:creationId xmlns:a16="http://schemas.microsoft.com/office/drawing/2014/main" id="{4C629067-C06D-A247-FE45-9B2EEF50D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 bwMode="auto">
          <a:xfrm>
            <a:off x="8107150" y="0"/>
            <a:ext cx="4117542" cy="685799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B905CA-1E3C-278E-531A-6E571DB0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3B5165-AFCF-439F-94FC-95CCBAAEF865}" type="slidenum">
              <a:rPr lang="pt-PT" smtClean="0"/>
              <a:t>11</a:t>
            </a:fld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967922" y="1408365"/>
            <a:ext cx="732290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dirty="0">
                <a:latin typeface="Bahnschrift Light" panose="020B0502040204020203" pitchFamily="34" charset="0"/>
              </a:rPr>
              <a:t>Definição Política Nacional de Saúde, Decreto nº 262/10, estabelece as principais orientações e estratégias para o acesso universal aos  Cuidados Primários de Saúde a nível dos municípios e define o Pacote Essencial de Cuidados e Serviços de Saúde para saúde materna e infantil e controlo de doenças; </a:t>
            </a:r>
          </a:p>
          <a:p>
            <a:endParaRPr lang="pt-PT" sz="1600" dirty="0">
              <a:latin typeface="Bahnschrift Light" panose="020B0502040204020203" pitchFamily="34" charset="0"/>
            </a:endParaRPr>
          </a:p>
          <a:p>
            <a:r>
              <a:rPr lang="pt-PT" sz="1600" dirty="0">
                <a:latin typeface="Bahnschrift Light" panose="020B0502040204020203" pitchFamily="34" charset="0"/>
              </a:rPr>
              <a:t>Definição do Sistema de Saúde a nível Municipal: Definição do funcionamento, organização e gestão do Sistema Municipal de Saúde, definição de pacotes essenciais de intervenções e serviços, incentivado pelo processo de desconcentração e descentralização administrativa, técnica e financeira;</a:t>
            </a:r>
          </a:p>
          <a:p>
            <a:endParaRPr lang="pt-PT" sz="1600" dirty="0">
              <a:latin typeface="Bahnschrift Light" panose="020B0502040204020203" pitchFamily="34" charset="0"/>
            </a:endParaRPr>
          </a:p>
          <a:p>
            <a:r>
              <a:rPr lang="pt-PT" sz="1600" dirty="0">
                <a:latin typeface="Bahnschrift Light" panose="020B0502040204020203" pitchFamily="34" charset="0"/>
              </a:rPr>
              <a:t>Início da Descentralização Financeira;</a:t>
            </a:r>
          </a:p>
          <a:p>
            <a:endParaRPr lang="pt-PT" sz="1600" dirty="0">
              <a:latin typeface="Bahnschrift Light" panose="020B0502040204020203" pitchFamily="34" charset="0"/>
            </a:endParaRPr>
          </a:p>
          <a:p>
            <a:r>
              <a:rPr lang="pt-PT" sz="1600" dirty="0">
                <a:latin typeface="Bahnschrift Light" panose="020B0502040204020203" pitchFamily="34" charset="0"/>
              </a:rPr>
              <a:t>Elaboração do PNDS (2012-2025)define as estratégias para consolidar o acesso universal aos serviços de saúde, essencialmente aos Cuidados Primários de Saúde, através da Municipalização dos Serviços de saúde, que permite a descentralização administrativa, financeira e de património,  para acelerar a nível local a operacionalização das </a:t>
            </a:r>
            <a:r>
              <a:rPr lang="pt-PT" sz="1600" dirty="0" err="1">
                <a:latin typeface="Bahnschrift Light" panose="020B0502040204020203" pitchFamily="34" charset="0"/>
              </a:rPr>
              <a:t>acções</a:t>
            </a:r>
            <a:r>
              <a:rPr lang="pt-PT" sz="1600" dirty="0">
                <a:latin typeface="Bahnschrift Light" panose="020B0502040204020203" pitchFamily="34" charset="0"/>
              </a:rPr>
              <a:t>.</a:t>
            </a:r>
          </a:p>
          <a:p>
            <a:endParaRPr lang="pt-PT" sz="1600" dirty="0">
              <a:effectLst/>
              <a:latin typeface="Bahnschrift Light" panose="020B0502040204020203" pitchFamily="34" charset="0"/>
              <a:ea typeface="Times New Roman" panose="02020603050405020304" pitchFamily="18" charset="0"/>
            </a:endParaRPr>
          </a:p>
          <a:p>
            <a:endParaRPr lang="pt-PT" sz="1600" b="1" dirty="0">
              <a:effectLst/>
              <a:latin typeface="Bahnschrift Light" panose="020B0502040204020203" pitchFamily="34" charset="0"/>
              <a:ea typeface="Times New Roman" panose="02020603050405020304" pitchFamily="18" charset="0"/>
            </a:endParaRPr>
          </a:p>
          <a:p>
            <a:r>
              <a:rPr lang="pt-PT" sz="1600" b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</a:rPr>
              <a:t>Declaração de Luanda sobre os Cuidados de Sa</a:t>
            </a:r>
            <a:r>
              <a:rPr lang="pt-PT" sz="1600" b="1" dirty="0">
                <a:latin typeface="Bahnschrift Light" panose="020B0502040204020203" pitchFamily="34" charset="0"/>
                <a:ea typeface="Times New Roman" panose="02020603050405020304" pitchFamily="18" charset="0"/>
              </a:rPr>
              <a:t>úde Primários e a Imunização a  16 Junho de 2023 </a:t>
            </a:r>
            <a:endParaRPr lang="pt-PT" sz="1600" b="1" dirty="0">
              <a:effectLst/>
              <a:latin typeface="Bahnschrift Light" panose="020B0502040204020203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0E2B9B4-1D09-9235-C857-D3AF35FC9BE2}"/>
              </a:ext>
            </a:extLst>
          </p:cNvPr>
          <p:cNvGrpSpPr/>
          <p:nvPr/>
        </p:nvGrpSpPr>
        <p:grpSpPr>
          <a:xfrm>
            <a:off x="277745" y="1217742"/>
            <a:ext cx="626226" cy="5644226"/>
            <a:chOff x="2787533" y="936298"/>
            <a:chExt cx="626226" cy="564422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E6CA0BE-95D0-1F1F-25F0-273584764465}"/>
                </a:ext>
              </a:extLst>
            </p:cNvPr>
            <p:cNvSpPr/>
            <p:nvPr/>
          </p:nvSpPr>
          <p:spPr>
            <a:xfrm>
              <a:off x="3315150" y="936298"/>
              <a:ext cx="50350" cy="564422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5C07AD-7637-A26F-E786-16A84D01FAE8}"/>
                </a:ext>
              </a:extLst>
            </p:cNvPr>
            <p:cNvSpPr/>
            <p:nvPr/>
          </p:nvSpPr>
          <p:spPr>
            <a:xfrm>
              <a:off x="3251199" y="1435667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7A52161-C9EA-6B03-F521-D6716A15ADF7}"/>
                </a:ext>
              </a:extLst>
            </p:cNvPr>
            <p:cNvSpPr/>
            <p:nvPr/>
          </p:nvSpPr>
          <p:spPr>
            <a:xfrm>
              <a:off x="3251199" y="3000879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59F795C-3566-4CFF-6C8D-D48574D987E9}"/>
                </a:ext>
              </a:extLst>
            </p:cNvPr>
            <p:cNvSpPr/>
            <p:nvPr/>
          </p:nvSpPr>
          <p:spPr>
            <a:xfrm>
              <a:off x="3251199" y="3915198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039A9E-9E18-DB15-0D7F-7B826292DBEA}"/>
                </a:ext>
              </a:extLst>
            </p:cNvPr>
            <p:cNvSpPr/>
            <p:nvPr/>
          </p:nvSpPr>
          <p:spPr>
            <a:xfrm>
              <a:off x="3251199" y="4940234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 cmpd="thickThin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B6A3DB-ACF6-5E4C-8E4E-27E0A8F0F145}"/>
                </a:ext>
              </a:extLst>
            </p:cNvPr>
            <p:cNvSpPr/>
            <p:nvPr/>
          </p:nvSpPr>
          <p:spPr>
            <a:xfrm>
              <a:off x="3251199" y="6115933"/>
              <a:ext cx="162560" cy="162560"/>
            </a:xfrm>
            <a:prstGeom prst="ellipse">
              <a:avLst/>
            </a:prstGeom>
            <a:solidFill>
              <a:srgbClr val="00B0F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AO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F58D746-5DC4-8163-B248-4866DDC0A220}"/>
                </a:ext>
              </a:extLst>
            </p:cNvPr>
            <p:cNvSpPr txBox="1"/>
            <p:nvPr/>
          </p:nvSpPr>
          <p:spPr>
            <a:xfrm>
              <a:off x="2831522" y="1396540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2010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CB4C186-6F97-F738-67FB-58E8A47B848E}"/>
                </a:ext>
              </a:extLst>
            </p:cNvPr>
            <p:cNvSpPr txBox="1"/>
            <p:nvPr/>
          </p:nvSpPr>
          <p:spPr>
            <a:xfrm>
              <a:off x="2831522" y="2942866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2010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6E23E7E-1A78-96FA-352E-7C908783474D}"/>
                </a:ext>
              </a:extLst>
            </p:cNvPr>
            <p:cNvSpPr txBox="1"/>
            <p:nvPr/>
          </p:nvSpPr>
          <p:spPr>
            <a:xfrm>
              <a:off x="2831522" y="3857978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1980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0664834-B33B-2104-A5C2-E701FE127E5B}"/>
                </a:ext>
              </a:extLst>
            </p:cNvPr>
            <p:cNvSpPr txBox="1"/>
            <p:nvPr/>
          </p:nvSpPr>
          <p:spPr>
            <a:xfrm>
              <a:off x="2797058" y="4911589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2008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BA2F9907-03B5-5937-93FD-50533CE202A7}"/>
                </a:ext>
              </a:extLst>
            </p:cNvPr>
            <p:cNvSpPr txBox="1"/>
            <p:nvPr/>
          </p:nvSpPr>
          <p:spPr>
            <a:xfrm>
              <a:off x="2787533" y="6078784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AO" sz="1200" b="1" dirty="0">
                  <a:latin typeface="Bahnschrift SemiBold" panose="020B0502040204020203" pitchFamily="34" charset="0"/>
                </a:rPr>
                <a:t>202</a:t>
              </a:r>
              <a:r>
                <a:rPr lang="pt-PT" sz="1200" b="1" dirty="0">
                  <a:latin typeface="Bahnschrift SemiBold" panose="020B0502040204020203" pitchFamily="34" charset="0"/>
                </a:rPr>
                <a:t>3</a:t>
              </a:r>
              <a:endParaRPr lang="pt-AO" sz="1200" b="1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9" name="Rectângulo 1">
            <a:extLst>
              <a:ext uri="{FF2B5EF4-FFF2-40B4-BE49-F238E27FC236}">
                <a16:creationId xmlns:a16="http://schemas.microsoft.com/office/drawing/2014/main" id="{4F907CCA-B590-9877-4828-74CE596AEF38}"/>
              </a:ext>
            </a:extLst>
          </p:cNvPr>
          <p:cNvSpPr/>
          <p:nvPr/>
        </p:nvSpPr>
        <p:spPr>
          <a:xfrm>
            <a:off x="277745" y="278729"/>
            <a:ext cx="10031156" cy="7816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pt-PT" sz="4000" b="1" kern="0" spc="-52" dirty="0">
                <a:solidFill>
                  <a:srgbClr val="002060"/>
                </a:solidFill>
                <a:latin typeface="Montserrat" pitchFamily="34" charset="0"/>
              </a:rPr>
              <a:t>Marcos Históricos – Nacionais  </a:t>
            </a:r>
          </a:p>
        </p:txBody>
      </p:sp>
    </p:spTree>
    <p:extLst>
      <p:ext uri="{BB962C8B-B14F-4D97-AF65-F5344CB8AC3E}">
        <p14:creationId xmlns:p14="http://schemas.microsoft.com/office/powerpoint/2010/main" val="1047040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1538699-B3E0-5374-6C98-B483203152AC}"/>
              </a:ext>
            </a:extLst>
          </p:cNvPr>
          <p:cNvSpPr txBox="1"/>
          <p:nvPr/>
        </p:nvSpPr>
        <p:spPr>
          <a:xfrm>
            <a:off x="3113927" y="285021"/>
            <a:ext cx="195566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pt-PT" sz="5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FEABE0F-6872-5D51-456A-6C776158F0F6}"/>
              </a:ext>
            </a:extLst>
          </p:cNvPr>
          <p:cNvSpPr txBox="1"/>
          <p:nvPr/>
        </p:nvSpPr>
        <p:spPr>
          <a:xfrm>
            <a:off x="217148" y="2167086"/>
            <a:ext cx="4827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 err="1">
                <a:latin typeface="Bahnschrift SemiBold" panose="020B0502040204020203" pitchFamily="34" charset="0"/>
              </a:rPr>
              <a:t>Unidades</a:t>
            </a:r>
            <a:r>
              <a:rPr lang="en-US" sz="1600" dirty="0">
                <a:latin typeface="Bahnschrift SemiBold" panose="020B0502040204020203" pitchFamily="34" charset="0"/>
              </a:rPr>
              <a:t> </a:t>
            </a:r>
            <a:r>
              <a:rPr lang="en-US" sz="1600" dirty="0" err="1">
                <a:latin typeface="Bahnschrift SemiBold" panose="020B0502040204020203" pitchFamily="34" charset="0"/>
              </a:rPr>
              <a:t>sanitárias</a:t>
            </a:r>
            <a:r>
              <a:rPr lang="en-US" sz="1600" dirty="0">
                <a:latin typeface="Bahnschrift SemiBold" panose="020B0502040204020203" pitchFamily="34" charset="0"/>
              </a:rPr>
              <a:t>  </a:t>
            </a:r>
            <a:r>
              <a:rPr lang="en-US" sz="1600" dirty="0" err="1">
                <a:latin typeface="Bahnschrift SemiBold" panose="020B0502040204020203" pitchFamily="34" charset="0"/>
              </a:rPr>
              <a:t>em</a:t>
            </a:r>
            <a:r>
              <a:rPr lang="en-US" sz="1600" dirty="0">
                <a:latin typeface="Bahnschrift SemiBold" panose="020B0502040204020203" pitchFamily="34" charset="0"/>
              </a:rPr>
              <a:t> 2022</a:t>
            </a:r>
            <a:endParaRPr lang="pt-BR" sz="1600" dirty="0">
              <a:latin typeface="Bahnschrift SemiBold" panose="020B0502040204020203" pitchFamily="34" charset="0"/>
            </a:endParaRPr>
          </a:p>
        </p:txBody>
      </p:sp>
      <p:sp>
        <p:nvSpPr>
          <p:cNvPr id="47" name="Rectangle 24">
            <a:extLst>
              <a:ext uri="{FF2B5EF4-FFF2-40B4-BE49-F238E27FC236}">
                <a16:creationId xmlns:a16="http://schemas.microsoft.com/office/drawing/2014/main" id="{EF37FBC1-7307-052F-5B64-66F13A7D4237}"/>
              </a:ext>
            </a:extLst>
          </p:cNvPr>
          <p:cNvSpPr/>
          <p:nvPr/>
        </p:nvSpPr>
        <p:spPr>
          <a:xfrm>
            <a:off x="3309493" y="1947298"/>
            <a:ext cx="2917946" cy="611049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4400" dirty="0">
                <a:solidFill>
                  <a:sysClr val="window" lastClr="FFFFFF"/>
                </a:solidFill>
                <a:latin typeface="Franklin Gothic Heavy" panose="020B0903020102020204" pitchFamily="34" charset="0"/>
              </a:rPr>
              <a:t>3 336</a:t>
            </a:r>
            <a:endParaRPr lang="pt-PT" sz="4400" dirty="0">
              <a:solidFill>
                <a:sysClr val="window" lastClr="FFFFFF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107B0EB-77F1-D2B5-E27C-38A8A5DB606D}"/>
              </a:ext>
            </a:extLst>
          </p:cNvPr>
          <p:cNvSpPr txBox="1"/>
          <p:nvPr/>
        </p:nvSpPr>
        <p:spPr>
          <a:xfrm>
            <a:off x="244402" y="2850222"/>
            <a:ext cx="4827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 err="1">
                <a:latin typeface="Bahnschrift SemiBold" panose="020B0502040204020203" pitchFamily="34" charset="0"/>
              </a:rPr>
              <a:t>Unidades</a:t>
            </a:r>
            <a:r>
              <a:rPr lang="en-US" sz="1600" dirty="0">
                <a:latin typeface="Bahnschrift SemiBold" panose="020B0502040204020203" pitchFamily="34" charset="0"/>
              </a:rPr>
              <a:t> </a:t>
            </a:r>
            <a:r>
              <a:rPr lang="en-US" sz="1600" dirty="0" err="1">
                <a:latin typeface="Bahnschrift SemiBold" panose="020B0502040204020203" pitchFamily="34" charset="0"/>
              </a:rPr>
              <a:t>sanitárias</a:t>
            </a:r>
            <a:r>
              <a:rPr lang="en-US" sz="1600" dirty="0">
                <a:latin typeface="Bahnschrift SemiBold" panose="020B0502040204020203" pitchFamily="34" charset="0"/>
              </a:rPr>
              <a:t> </a:t>
            </a:r>
            <a:r>
              <a:rPr lang="en-US" sz="1600" dirty="0" err="1">
                <a:latin typeface="Bahnschrift SemiBold" panose="020B0502040204020203" pitchFamily="34" charset="0"/>
              </a:rPr>
              <a:t>em</a:t>
            </a:r>
            <a:r>
              <a:rPr lang="en-US" sz="1600" dirty="0">
                <a:latin typeface="Bahnschrift SemiBold" panose="020B0502040204020203" pitchFamily="34" charset="0"/>
              </a:rPr>
              <a:t> 2023</a:t>
            </a:r>
            <a:endParaRPr lang="pt-BR" sz="1600" dirty="0">
              <a:latin typeface="Bahnschrift SemiBold" panose="020B0502040204020203" pitchFamily="34" charset="0"/>
            </a:endParaRP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1113056F-8F58-667A-39EB-0AAC99DBB3B1}"/>
              </a:ext>
            </a:extLst>
          </p:cNvPr>
          <p:cNvSpPr/>
          <p:nvPr/>
        </p:nvSpPr>
        <p:spPr>
          <a:xfrm>
            <a:off x="3309493" y="2658498"/>
            <a:ext cx="2917946" cy="611049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4400" dirty="0">
                <a:solidFill>
                  <a:sysClr val="window" lastClr="FFFFFF"/>
                </a:solidFill>
                <a:latin typeface="Franklin Gothic Heavy" panose="020B0903020102020204" pitchFamily="34" charset="0"/>
              </a:rPr>
              <a:t>3 341</a:t>
            </a:r>
            <a:endParaRPr lang="pt-PT" sz="4400" dirty="0">
              <a:solidFill>
                <a:sysClr val="window" lastClr="FFFFFF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73C0011-F4E2-EC55-14B0-872F2E738ABC}"/>
              </a:ext>
            </a:extLst>
          </p:cNvPr>
          <p:cNvSpPr txBox="1"/>
          <p:nvPr/>
        </p:nvSpPr>
        <p:spPr>
          <a:xfrm>
            <a:off x="230572" y="3612706"/>
            <a:ext cx="4827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 err="1">
                <a:latin typeface="Bahnschrift SemiBold" panose="020B0502040204020203" pitchFamily="34" charset="0"/>
              </a:rPr>
              <a:t>Unidades</a:t>
            </a:r>
            <a:r>
              <a:rPr lang="en-US" sz="1600" dirty="0">
                <a:latin typeface="Bahnschrift SemiBold" panose="020B0502040204020203" pitchFamily="34" charset="0"/>
              </a:rPr>
              <a:t> </a:t>
            </a:r>
            <a:r>
              <a:rPr lang="en-US" sz="1600" dirty="0" err="1">
                <a:latin typeface="Bahnschrift SemiBold" panose="020B0502040204020203" pitchFamily="34" charset="0"/>
              </a:rPr>
              <a:t>sanitárias</a:t>
            </a:r>
            <a:r>
              <a:rPr lang="en-US" sz="1600" dirty="0">
                <a:latin typeface="Bahnschrift SemiBold" panose="020B0502040204020203" pitchFamily="34" charset="0"/>
              </a:rPr>
              <a:t> </a:t>
            </a:r>
            <a:r>
              <a:rPr lang="en-US" sz="1600" dirty="0" err="1">
                <a:latin typeface="Bahnschrift SemiBold" panose="020B0502040204020203" pitchFamily="34" charset="0"/>
              </a:rPr>
              <a:t>em</a:t>
            </a:r>
            <a:r>
              <a:rPr lang="en-US" sz="1600" dirty="0">
                <a:latin typeface="Bahnschrift SemiBold" panose="020B0502040204020203" pitchFamily="34" charset="0"/>
              </a:rPr>
              <a:t> 2024</a:t>
            </a:r>
            <a:endParaRPr lang="pt-BR" sz="1600" dirty="0">
              <a:latin typeface="Bahnschrift SemiBold" panose="020B0502040204020203" pitchFamily="34" charset="0"/>
            </a:endParaRPr>
          </a:p>
        </p:txBody>
      </p:sp>
      <p:sp>
        <p:nvSpPr>
          <p:cNvPr id="52" name="Rectangle 24">
            <a:extLst>
              <a:ext uri="{FF2B5EF4-FFF2-40B4-BE49-F238E27FC236}">
                <a16:creationId xmlns:a16="http://schemas.microsoft.com/office/drawing/2014/main" id="{B42E4239-CA0D-F551-CF7E-DF4A2C401833}"/>
              </a:ext>
            </a:extLst>
          </p:cNvPr>
          <p:cNvSpPr/>
          <p:nvPr/>
        </p:nvSpPr>
        <p:spPr>
          <a:xfrm>
            <a:off x="3295663" y="3420982"/>
            <a:ext cx="2917946" cy="611049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4400" dirty="0">
                <a:solidFill>
                  <a:sysClr val="window" lastClr="FFFFFF"/>
                </a:solidFill>
                <a:latin typeface="Franklin Gothic Heavy" panose="020B0903020102020204" pitchFamily="34" charset="0"/>
              </a:rPr>
              <a:t>3 347</a:t>
            </a:r>
            <a:endParaRPr lang="pt-PT" sz="4400" dirty="0">
              <a:solidFill>
                <a:sysClr val="window" lastClr="FFFFFF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AF72CCF-543A-F0C7-7D06-9E4A1F472AA9}"/>
              </a:ext>
            </a:extLst>
          </p:cNvPr>
          <p:cNvSpPr txBox="1"/>
          <p:nvPr/>
        </p:nvSpPr>
        <p:spPr>
          <a:xfrm>
            <a:off x="78033" y="5139097"/>
            <a:ext cx="81396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pt-PT" sz="18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 2017, foi realizado um  forte investimento na expansão da rede sanitária com um ganho de</a:t>
            </a:r>
            <a:r>
              <a:rPr lang="pt-PT" sz="1800" b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192 </a:t>
            </a:r>
            <a:r>
              <a:rPr lang="pt-PT" sz="18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novas unidades. Actualmente o país conta </a:t>
            </a:r>
            <a:r>
              <a:rPr lang="pt-PT" sz="1800" b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3.347 </a:t>
            </a:r>
            <a:r>
              <a:rPr lang="pt-PT" sz="18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Unidades Sanitárias nos </a:t>
            </a:r>
            <a:r>
              <a:rPr lang="pt-PT" sz="1800" b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pt-PT" sz="18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níveis de atenção, com destaque para o nível primário de atenção que conta com </a:t>
            </a:r>
            <a:r>
              <a:rPr lang="pt-PT" sz="1800" b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3.077</a:t>
            </a:r>
            <a:r>
              <a:rPr lang="pt-PT" sz="18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entre postos e centros de saúde e </a:t>
            </a:r>
            <a:r>
              <a:rPr lang="pt-PT" sz="1800" b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173 </a:t>
            </a:r>
            <a:r>
              <a:rPr lang="pt-PT" sz="18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Hospitais Municipais</a:t>
            </a:r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t-P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Bahnschrift Light" panose="020B0502040204020203" pitchFamily="34" charset="0"/>
              <a:ea typeface="Arial Unicode MS"/>
              <a:cs typeface="Arial Unicode MS"/>
            </a:endParaRPr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05CF4CF9-2D95-4808-F657-C0C9DF7E2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60" y="2166913"/>
            <a:ext cx="4073519" cy="3995200"/>
          </a:xfrm>
          <a:prstGeom prst="rect">
            <a:avLst/>
          </a:prstGeom>
        </p:spPr>
      </p:pic>
      <p:sp>
        <p:nvSpPr>
          <p:cNvPr id="60" name="TextBox 3">
            <a:extLst>
              <a:ext uri="{FF2B5EF4-FFF2-40B4-BE49-F238E27FC236}">
                <a16:creationId xmlns:a16="http://schemas.microsoft.com/office/drawing/2014/main" id="{9888AF3C-77A8-DDCF-4A81-BC3D4E4F5A4D}"/>
              </a:ext>
            </a:extLst>
          </p:cNvPr>
          <p:cNvSpPr txBox="1"/>
          <p:nvPr/>
        </p:nvSpPr>
        <p:spPr>
          <a:xfrm>
            <a:off x="8217670" y="1366418"/>
            <a:ext cx="3495436" cy="6110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i="0" dirty="0">
                <a:solidFill>
                  <a:srgbClr val="000305"/>
                </a:solidFill>
                <a:effectLst/>
              </a:rPr>
              <a:t>Centros de Saúde por 75.000 habitantes. Angola. IIº Trimestre de 2024</a:t>
            </a:r>
            <a:endParaRPr lang="en-US" sz="1600" b="1" dirty="0">
              <a:latin typeface="Bahnschrift Light" panose="020B0502040204020203" pitchFamily="34" charset="0"/>
            </a:endParaRPr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249290BC-94E4-BAC6-E7BD-384EA8459789}"/>
              </a:ext>
            </a:extLst>
          </p:cNvPr>
          <p:cNvSpPr txBox="1"/>
          <p:nvPr/>
        </p:nvSpPr>
        <p:spPr>
          <a:xfrm>
            <a:off x="1799988" y="384510"/>
            <a:ext cx="10408991" cy="838678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pt-PT"/>
            </a:defPPr>
            <a:lvl1pPr>
              <a:defRPr sz="4000" b="1" kern="0" spc="-52">
                <a:solidFill>
                  <a:schemeClr val="bg1"/>
                </a:solidFill>
                <a:latin typeface="Montserrat" pitchFamily="34" charset="0"/>
              </a:defRPr>
            </a:lvl1pPr>
          </a:lstStyle>
          <a:p>
            <a:r>
              <a:rPr lang="en-US" dirty="0" err="1">
                <a:solidFill>
                  <a:srgbClr val="002060"/>
                </a:solidFill>
              </a:rPr>
              <a:t>Investimento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em</a:t>
            </a:r>
            <a:r>
              <a:rPr lang="en-US" dirty="0">
                <a:solidFill>
                  <a:srgbClr val="002060"/>
                </a:solidFill>
              </a:rPr>
              <a:t> infra-</a:t>
            </a:r>
            <a:r>
              <a:rPr lang="en-US" dirty="0" err="1">
                <a:solidFill>
                  <a:srgbClr val="002060"/>
                </a:solidFill>
              </a:rPr>
              <a:t>estruturas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AA20167-73D0-455C-AD73-DB7A886BB34A}"/>
              </a:ext>
            </a:extLst>
          </p:cNvPr>
          <p:cNvSpPr txBox="1"/>
          <p:nvPr/>
        </p:nvSpPr>
        <p:spPr>
          <a:xfrm>
            <a:off x="8890443" y="6026090"/>
            <a:ext cx="6102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dirty="0"/>
              <a:t>Fonte: </a:t>
            </a:r>
            <a:r>
              <a:rPr lang="pt-PT" sz="1800" dirty="0"/>
              <a:t>MINSA-GEPE</a:t>
            </a:r>
          </a:p>
        </p:txBody>
      </p:sp>
    </p:spTree>
    <p:extLst>
      <p:ext uri="{BB962C8B-B14F-4D97-AF65-F5344CB8AC3E}">
        <p14:creationId xmlns:p14="http://schemas.microsoft.com/office/powerpoint/2010/main" val="154958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EDA8A23-DCAA-A05E-11F8-8CEC30BA3907}"/>
              </a:ext>
            </a:extLst>
          </p:cNvPr>
          <p:cNvSpPr txBox="1"/>
          <p:nvPr/>
        </p:nvSpPr>
        <p:spPr>
          <a:xfrm>
            <a:off x="3113927" y="285021"/>
            <a:ext cx="195566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pt-PT" sz="5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92E77F51-911B-0C82-74D4-7D62F0F066CF}"/>
              </a:ext>
            </a:extLst>
          </p:cNvPr>
          <p:cNvSpPr txBox="1"/>
          <p:nvPr/>
        </p:nvSpPr>
        <p:spPr>
          <a:xfrm>
            <a:off x="2034203" y="311206"/>
            <a:ext cx="10408991" cy="838678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pt-PT"/>
            </a:defPPr>
            <a:lvl1pPr>
              <a:defRPr sz="4000" b="1" kern="0" spc="-52">
                <a:solidFill>
                  <a:schemeClr val="bg1"/>
                </a:solidFill>
                <a:latin typeface="Montserrat" pitchFamily="34" charset="0"/>
              </a:defRPr>
            </a:lvl1pPr>
          </a:lstStyle>
          <a:p>
            <a:r>
              <a:rPr lang="en-US" dirty="0" err="1">
                <a:solidFill>
                  <a:srgbClr val="002060"/>
                </a:solidFill>
              </a:rPr>
              <a:t>Investimento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Recursos</a:t>
            </a:r>
            <a:r>
              <a:rPr lang="en-US" dirty="0">
                <a:solidFill>
                  <a:srgbClr val="002060"/>
                </a:solidFill>
              </a:rPr>
              <a:t> Humanos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84D365-39BD-AE04-A710-9D500F78F4FC}"/>
              </a:ext>
            </a:extLst>
          </p:cNvPr>
          <p:cNvSpPr txBox="1"/>
          <p:nvPr/>
        </p:nvSpPr>
        <p:spPr>
          <a:xfrm>
            <a:off x="775572" y="1724618"/>
            <a:ext cx="5486400" cy="87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pt-PT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  <a:r>
              <a:rPr lang="pt-PT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  <a:r>
              <a:rPr lang="pt-PT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  <a:r>
              <a:rPr lang="pt-PT" b="1" dirty="0">
                <a:solidFill>
                  <a:srgbClr val="0000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MINSA realizou os dois maiores concursos públicos da história do Sector.</a:t>
            </a:r>
            <a:endParaRPr lang="pt-P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ED1A440-699B-6CA6-203B-37F45284D100}"/>
              </a:ext>
            </a:extLst>
          </p:cNvPr>
          <p:cNvGrpSpPr/>
          <p:nvPr/>
        </p:nvGrpSpPr>
        <p:grpSpPr>
          <a:xfrm>
            <a:off x="1221637" y="3212882"/>
            <a:ext cx="4472117" cy="875594"/>
            <a:chOff x="2760766" y="2553406"/>
            <a:chExt cx="4472117" cy="875594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3594D977-B90A-34A4-DB01-7708AEC39575}"/>
                </a:ext>
              </a:extLst>
            </p:cNvPr>
            <p:cNvGrpSpPr/>
            <p:nvPr/>
          </p:nvGrpSpPr>
          <p:grpSpPr>
            <a:xfrm>
              <a:off x="2760766" y="2553406"/>
              <a:ext cx="911348" cy="875594"/>
              <a:chOff x="3022022" y="2694920"/>
              <a:chExt cx="1167492" cy="1108144"/>
            </a:xfrm>
          </p:grpSpPr>
          <p:sp>
            <p:nvSpPr>
              <p:cNvPr id="12" name="Oval 16">
                <a:extLst>
                  <a:ext uri="{FF2B5EF4-FFF2-40B4-BE49-F238E27FC236}">
                    <a16:creationId xmlns:a16="http://schemas.microsoft.com/office/drawing/2014/main" id="{DC3D1D2C-80CB-6904-B30A-7FA9823E1B80}"/>
                  </a:ext>
                </a:extLst>
              </p:cNvPr>
              <p:cNvSpPr/>
              <p:nvPr/>
            </p:nvSpPr>
            <p:spPr>
              <a:xfrm>
                <a:off x="3022022" y="2694920"/>
                <a:ext cx="1167492" cy="1108144"/>
              </a:xfrm>
              <a:prstGeom prst="ellipse">
                <a:avLst/>
              </a:prstGeom>
              <a:solidFill>
                <a:srgbClr val="357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13" name="Gráfico 12" descr="Utilizadores com preenchimento sólido">
                <a:extLst>
                  <a:ext uri="{FF2B5EF4-FFF2-40B4-BE49-F238E27FC236}">
                    <a16:creationId xmlns:a16="http://schemas.microsoft.com/office/drawing/2014/main" id="{D3003832-CE4E-2271-4AE7-B3630E6DF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148568" y="2801428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86E8FB6-A1F8-849F-BD09-951052165C72}"/>
                </a:ext>
              </a:extLst>
            </p:cNvPr>
            <p:cNvSpPr txBox="1"/>
            <p:nvPr/>
          </p:nvSpPr>
          <p:spPr>
            <a:xfrm>
              <a:off x="3672113" y="2606747"/>
              <a:ext cx="1385788" cy="5532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pt-PT" sz="28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46 705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5B51429-E90B-7AC1-EEBB-41DB0B4D3EDA}"/>
                </a:ext>
              </a:extLst>
            </p:cNvPr>
            <p:cNvSpPr txBox="1"/>
            <p:nvPr/>
          </p:nvSpPr>
          <p:spPr>
            <a:xfrm>
              <a:off x="3672113" y="2974770"/>
              <a:ext cx="3560770" cy="3704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pt-PT" sz="15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Novos profissionais, na Carreira especial e Regime Geral</a:t>
              </a:r>
              <a:endParaRPr lang="pt-PT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Oval 21">
            <a:extLst>
              <a:ext uri="{FF2B5EF4-FFF2-40B4-BE49-F238E27FC236}">
                <a16:creationId xmlns:a16="http://schemas.microsoft.com/office/drawing/2014/main" id="{0FE69E53-E9FC-F126-79DD-2187EC16CF21}"/>
              </a:ext>
            </a:extLst>
          </p:cNvPr>
          <p:cNvSpPr/>
          <p:nvPr/>
        </p:nvSpPr>
        <p:spPr>
          <a:xfrm>
            <a:off x="7334330" y="1522833"/>
            <a:ext cx="713784" cy="709803"/>
          </a:xfrm>
          <a:prstGeom prst="ellipse">
            <a:avLst/>
          </a:prstGeom>
          <a:solidFill>
            <a:srgbClr val="357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250EC6-2383-D931-D2FD-F77C7BA1D971}"/>
              </a:ext>
            </a:extLst>
          </p:cNvPr>
          <p:cNvSpPr txBox="1"/>
          <p:nvPr/>
        </p:nvSpPr>
        <p:spPr>
          <a:xfrm>
            <a:off x="8199555" y="1515221"/>
            <a:ext cx="2439221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3 828 </a:t>
            </a:r>
            <a:r>
              <a:rPr lang="pt-PT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Médicos</a:t>
            </a:r>
            <a:endParaRPr lang="pt-P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6" name="Gráfico 27" descr="Masculino médico com preenchimento sólido">
            <a:extLst>
              <a:ext uri="{FF2B5EF4-FFF2-40B4-BE49-F238E27FC236}">
                <a16:creationId xmlns:a16="http://schemas.microsoft.com/office/drawing/2014/main" id="{EC63E746-0093-7AE2-6B38-E915903F5DC1}"/>
              </a:ext>
            </a:extLst>
          </p:cNvPr>
          <p:cNvGrpSpPr/>
          <p:nvPr/>
        </p:nvGrpSpPr>
        <p:grpSpPr>
          <a:xfrm>
            <a:off x="7501969" y="1568270"/>
            <a:ext cx="430600" cy="531945"/>
            <a:chOff x="7834982" y="2743869"/>
            <a:chExt cx="430600" cy="531945"/>
          </a:xfrm>
          <a:solidFill>
            <a:srgbClr val="FFFFFF"/>
          </a:solidFill>
        </p:grpSpPr>
        <p:sp>
          <p:nvSpPr>
            <p:cNvPr id="17" name="Forma livre: Forma 29">
              <a:extLst>
                <a:ext uri="{FF2B5EF4-FFF2-40B4-BE49-F238E27FC236}">
                  <a16:creationId xmlns:a16="http://schemas.microsoft.com/office/drawing/2014/main" id="{485F3003-6899-9008-BB96-EF8A7FD7B63A}"/>
                </a:ext>
              </a:extLst>
            </p:cNvPr>
            <p:cNvSpPr/>
            <p:nvPr/>
          </p:nvSpPr>
          <p:spPr>
            <a:xfrm>
              <a:off x="7834982" y="2743869"/>
              <a:ext cx="430600" cy="531945"/>
            </a:xfrm>
            <a:custGeom>
              <a:avLst/>
              <a:gdLst>
                <a:gd name="connsiteX0" fmla="*/ 430600 w 430600"/>
                <a:gd name="connsiteY0" fmla="*/ 376493 h 531945"/>
                <a:gd name="connsiteX1" fmla="*/ 405484 w 430600"/>
                <a:gd name="connsiteY1" fmla="*/ 325991 h 531945"/>
                <a:gd name="connsiteX2" fmla="*/ 319741 w 430600"/>
                <a:gd name="connsiteY2" fmla="*/ 281586 h 531945"/>
                <a:gd name="connsiteX3" fmla="*/ 286773 w 430600"/>
                <a:gd name="connsiteY3" fmla="*/ 268062 h 531945"/>
                <a:gd name="connsiteX4" fmla="*/ 282581 w 430600"/>
                <a:gd name="connsiteY4" fmla="*/ 261859 h 531945"/>
                <a:gd name="connsiteX5" fmla="*/ 282581 w 430600"/>
                <a:gd name="connsiteY5" fmla="*/ 245388 h 531945"/>
                <a:gd name="connsiteX6" fmla="*/ 322795 w 430600"/>
                <a:gd name="connsiteY6" fmla="*/ 164718 h 531945"/>
                <a:gd name="connsiteX7" fmla="*/ 340611 w 430600"/>
                <a:gd name="connsiteY7" fmla="*/ 134159 h 531945"/>
                <a:gd name="connsiteX8" fmla="*/ 343612 w 430600"/>
                <a:gd name="connsiteY8" fmla="*/ 114937 h 531945"/>
                <a:gd name="connsiteX9" fmla="*/ 273169 w 430600"/>
                <a:gd name="connsiteY9" fmla="*/ 12669 h 531945"/>
                <a:gd name="connsiteX10" fmla="*/ 263298 w 430600"/>
                <a:gd name="connsiteY10" fmla="*/ 13551 h 531945"/>
                <a:gd name="connsiteX11" fmla="*/ 256503 w 430600"/>
                <a:gd name="connsiteY11" fmla="*/ 18260 h 531945"/>
                <a:gd name="connsiteX12" fmla="*/ 248988 w 430600"/>
                <a:gd name="connsiteY12" fmla="*/ 7986 h 531945"/>
                <a:gd name="connsiteX13" fmla="*/ 239279 w 430600"/>
                <a:gd name="connsiteY13" fmla="*/ 1803 h 531945"/>
                <a:gd name="connsiteX14" fmla="*/ 218072 w 430600"/>
                <a:gd name="connsiteY14" fmla="*/ 0 h 531945"/>
                <a:gd name="connsiteX15" fmla="*/ 94194 w 430600"/>
                <a:gd name="connsiteY15" fmla="*/ 102671 h 531945"/>
                <a:gd name="connsiteX16" fmla="*/ 93918 w 430600"/>
                <a:gd name="connsiteY16" fmla="*/ 104138 h 531945"/>
                <a:gd name="connsiteX17" fmla="*/ 74030 w 430600"/>
                <a:gd name="connsiteY17" fmla="*/ 153031 h 531945"/>
                <a:gd name="connsiteX18" fmla="*/ 107670 w 430600"/>
                <a:gd name="connsiteY18" fmla="*/ 153031 h 531945"/>
                <a:gd name="connsiteX19" fmla="*/ 107670 w 430600"/>
                <a:gd name="connsiteY19" fmla="*/ 161475 h 531945"/>
                <a:gd name="connsiteX20" fmla="*/ 147992 w 430600"/>
                <a:gd name="connsiteY20" fmla="*/ 245341 h 531945"/>
                <a:gd name="connsiteX21" fmla="*/ 147992 w 430600"/>
                <a:gd name="connsiteY21" fmla="*/ 261859 h 531945"/>
                <a:gd name="connsiteX22" fmla="*/ 143814 w 430600"/>
                <a:gd name="connsiteY22" fmla="*/ 268089 h 531945"/>
                <a:gd name="connsiteX23" fmla="*/ 110644 w 430600"/>
                <a:gd name="connsiteY23" fmla="*/ 281700 h 531945"/>
                <a:gd name="connsiteX24" fmla="*/ 25372 w 430600"/>
                <a:gd name="connsiteY24" fmla="*/ 325810 h 531945"/>
                <a:gd name="connsiteX25" fmla="*/ 0 w 430600"/>
                <a:gd name="connsiteY25" fmla="*/ 376775 h 531945"/>
                <a:gd name="connsiteX26" fmla="*/ 0 w 430600"/>
                <a:gd name="connsiteY26" fmla="*/ 494982 h 531945"/>
                <a:gd name="connsiteX27" fmla="*/ 5988 w 430600"/>
                <a:gd name="connsiteY27" fmla="*/ 498978 h 531945"/>
                <a:gd name="connsiteX28" fmla="*/ 217164 w 430600"/>
                <a:gd name="connsiteY28" fmla="*/ 531946 h 531945"/>
                <a:gd name="connsiteX29" fmla="*/ 425157 w 430600"/>
                <a:gd name="connsiteY29" fmla="*/ 498541 h 531945"/>
                <a:gd name="connsiteX30" fmla="*/ 430539 w 430600"/>
                <a:gd name="connsiteY30" fmla="*/ 494504 h 531945"/>
                <a:gd name="connsiteX31" fmla="*/ 312891 w 430600"/>
                <a:gd name="connsiteY31" fmla="*/ 356591 h 531945"/>
                <a:gd name="connsiteX32" fmla="*/ 326348 w 430600"/>
                <a:gd name="connsiteY32" fmla="*/ 370047 h 531945"/>
                <a:gd name="connsiteX33" fmla="*/ 312891 w 430600"/>
                <a:gd name="connsiteY33" fmla="*/ 383503 h 531945"/>
                <a:gd name="connsiteX34" fmla="*/ 299435 w 430600"/>
                <a:gd name="connsiteY34" fmla="*/ 370047 h 531945"/>
                <a:gd name="connsiteX35" fmla="*/ 312891 w 430600"/>
                <a:gd name="connsiteY35" fmla="*/ 356591 h 531945"/>
                <a:gd name="connsiteX36" fmla="*/ 134563 w 430600"/>
                <a:gd name="connsiteY36" fmla="*/ 161475 h 531945"/>
                <a:gd name="connsiteX37" fmla="*/ 134563 w 430600"/>
                <a:gd name="connsiteY37" fmla="*/ 153031 h 531945"/>
                <a:gd name="connsiteX38" fmla="*/ 182063 w 430600"/>
                <a:gd name="connsiteY38" fmla="*/ 153031 h 531945"/>
                <a:gd name="connsiteX39" fmla="*/ 272085 w 430600"/>
                <a:gd name="connsiteY39" fmla="*/ 90016 h 531945"/>
                <a:gd name="connsiteX40" fmla="*/ 296038 w 430600"/>
                <a:gd name="connsiteY40" fmla="*/ 92929 h 531945"/>
                <a:gd name="connsiteX41" fmla="*/ 296038 w 430600"/>
                <a:gd name="connsiteY41" fmla="*/ 161475 h 531945"/>
                <a:gd name="connsiteX42" fmla="*/ 215300 w 430600"/>
                <a:gd name="connsiteY42" fmla="*/ 242213 h 531945"/>
                <a:gd name="connsiteX43" fmla="*/ 134563 w 430600"/>
                <a:gd name="connsiteY43" fmla="*/ 161475 h 531945"/>
                <a:gd name="connsiteX44" fmla="*/ 215300 w 430600"/>
                <a:gd name="connsiteY44" fmla="*/ 269125 h 531945"/>
                <a:gd name="connsiteX45" fmla="*/ 255669 w 430600"/>
                <a:gd name="connsiteY45" fmla="*/ 261206 h 531945"/>
                <a:gd name="connsiteX46" fmla="*/ 255669 w 430600"/>
                <a:gd name="connsiteY46" fmla="*/ 261879 h 531945"/>
                <a:gd name="connsiteX47" fmla="*/ 268782 w 430600"/>
                <a:gd name="connsiteY47" fmla="*/ 288468 h 531945"/>
                <a:gd name="connsiteX48" fmla="*/ 215300 w 430600"/>
                <a:gd name="connsiteY48" fmla="*/ 296038 h 531945"/>
                <a:gd name="connsiteX49" fmla="*/ 161791 w 430600"/>
                <a:gd name="connsiteY49" fmla="*/ 288442 h 531945"/>
                <a:gd name="connsiteX50" fmla="*/ 174931 w 430600"/>
                <a:gd name="connsiteY50" fmla="*/ 261859 h 531945"/>
                <a:gd name="connsiteX51" fmla="*/ 174931 w 430600"/>
                <a:gd name="connsiteY51" fmla="*/ 261186 h 531945"/>
                <a:gd name="connsiteX52" fmla="*/ 215300 w 430600"/>
                <a:gd name="connsiteY52" fmla="*/ 269125 h 531945"/>
                <a:gd name="connsiteX53" fmla="*/ 403688 w 430600"/>
                <a:gd name="connsiteY53" fmla="*/ 480429 h 531945"/>
                <a:gd name="connsiteX54" fmla="*/ 26913 w 430600"/>
                <a:gd name="connsiteY54" fmla="*/ 480018 h 531945"/>
                <a:gd name="connsiteX55" fmla="*/ 26913 w 430600"/>
                <a:gd name="connsiteY55" fmla="*/ 377078 h 531945"/>
                <a:gd name="connsiteX56" fmla="*/ 42165 w 430600"/>
                <a:gd name="connsiteY56" fmla="*/ 346842 h 531945"/>
                <a:gd name="connsiteX57" fmla="*/ 111014 w 430600"/>
                <a:gd name="connsiteY57" fmla="*/ 310221 h 531945"/>
                <a:gd name="connsiteX58" fmla="*/ 111014 w 430600"/>
                <a:gd name="connsiteY58" fmla="*/ 339918 h 531945"/>
                <a:gd name="connsiteX59" fmla="*/ 63917 w 430600"/>
                <a:gd name="connsiteY59" fmla="*/ 390231 h 531945"/>
                <a:gd name="connsiteX60" fmla="*/ 67281 w 430600"/>
                <a:gd name="connsiteY60" fmla="*/ 397700 h 531945"/>
                <a:gd name="connsiteX61" fmla="*/ 67281 w 430600"/>
                <a:gd name="connsiteY61" fmla="*/ 440692 h 531945"/>
                <a:gd name="connsiteX62" fmla="*/ 82891 w 430600"/>
                <a:gd name="connsiteY62" fmla="*/ 460305 h 531945"/>
                <a:gd name="connsiteX63" fmla="*/ 97043 w 430600"/>
                <a:gd name="connsiteY63" fmla="*/ 462152 h 531945"/>
                <a:gd name="connsiteX64" fmla="*/ 98891 w 430600"/>
                <a:gd name="connsiteY64" fmla="*/ 448000 h 531945"/>
                <a:gd name="connsiteX65" fmla="*/ 84738 w 430600"/>
                <a:gd name="connsiteY65" fmla="*/ 446152 h 531945"/>
                <a:gd name="connsiteX66" fmla="*/ 84297 w 430600"/>
                <a:gd name="connsiteY66" fmla="*/ 446512 h 531945"/>
                <a:gd name="connsiteX67" fmla="*/ 80738 w 430600"/>
                <a:gd name="connsiteY67" fmla="*/ 440692 h 531945"/>
                <a:gd name="connsiteX68" fmla="*/ 80738 w 430600"/>
                <a:gd name="connsiteY68" fmla="*/ 397700 h 531945"/>
                <a:gd name="connsiteX69" fmla="*/ 84102 w 430600"/>
                <a:gd name="connsiteY69" fmla="*/ 390231 h 531945"/>
                <a:gd name="connsiteX70" fmla="*/ 114378 w 430600"/>
                <a:gd name="connsiteY70" fmla="*/ 359955 h 531945"/>
                <a:gd name="connsiteX71" fmla="*/ 121106 w 430600"/>
                <a:gd name="connsiteY71" fmla="*/ 359955 h 531945"/>
                <a:gd name="connsiteX72" fmla="*/ 151383 w 430600"/>
                <a:gd name="connsiteY72" fmla="*/ 390231 h 531945"/>
                <a:gd name="connsiteX73" fmla="*/ 154747 w 430600"/>
                <a:gd name="connsiteY73" fmla="*/ 397700 h 531945"/>
                <a:gd name="connsiteX74" fmla="*/ 154747 w 430600"/>
                <a:gd name="connsiteY74" fmla="*/ 440692 h 531945"/>
                <a:gd name="connsiteX75" fmla="*/ 151194 w 430600"/>
                <a:gd name="connsiteY75" fmla="*/ 446512 h 531945"/>
                <a:gd name="connsiteX76" fmla="*/ 136960 w 430600"/>
                <a:gd name="connsiteY76" fmla="*/ 447558 h 531945"/>
                <a:gd name="connsiteX77" fmla="*/ 138007 w 430600"/>
                <a:gd name="connsiteY77" fmla="*/ 461792 h 531945"/>
                <a:gd name="connsiteX78" fmla="*/ 152241 w 430600"/>
                <a:gd name="connsiteY78" fmla="*/ 460746 h 531945"/>
                <a:gd name="connsiteX79" fmla="*/ 152601 w 430600"/>
                <a:gd name="connsiteY79" fmla="*/ 460305 h 531945"/>
                <a:gd name="connsiteX80" fmla="*/ 168203 w 430600"/>
                <a:gd name="connsiteY80" fmla="*/ 440692 h 531945"/>
                <a:gd name="connsiteX81" fmla="*/ 168203 w 430600"/>
                <a:gd name="connsiteY81" fmla="*/ 397700 h 531945"/>
                <a:gd name="connsiteX82" fmla="*/ 171567 w 430600"/>
                <a:gd name="connsiteY82" fmla="*/ 390231 h 531945"/>
                <a:gd name="connsiteX83" fmla="*/ 124470 w 430600"/>
                <a:gd name="connsiteY83" fmla="*/ 339939 h 531945"/>
                <a:gd name="connsiteX84" fmla="*/ 124470 w 430600"/>
                <a:gd name="connsiteY84" fmla="*/ 305343 h 531945"/>
                <a:gd name="connsiteX85" fmla="*/ 129947 w 430600"/>
                <a:gd name="connsiteY85" fmla="*/ 303412 h 531945"/>
                <a:gd name="connsiteX86" fmla="*/ 215300 w 430600"/>
                <a:gd name="connsiteY86" fmla="*/ 322950 h 531945"/>
                <a:gd name="connsiteX87" fmla="*/ 300613 w 430600"/>
                <a:gd name="connsiteY87" fmla="*/ 303439 h 531945"/>
                <a:gd name="connsiteX88" fmla="*/ 306150 w 430600"/>
                <a:gd name="connsiteY88" fmla="*/ 305390 h 531945"/>
                <a:gd name="connsiteX89" fmla="*/ 306150 w 430600"/>
                <a:gd name="connsiteY89" fmla="*/ 343666 h 531945"/>
                <a:gd name="connsiteX90" fmla="*/ 306237 w 430600"/>
                <a:gd name="connsiteY90" fmla="*/ 344090 h 531945"/>
                <a:gd name="connsiteX91" fmla="*/ 286802 w 430600"/>
                <a:gd name="connsiteY91" fmla="*/ 376813 h 531945"/>
                <a:gd name="connsiteX92" fmla="*/ 319525 w 430600"/>
                <a:gd name="connsiteY92" fmla="*/ 396249 h 531945"/>
                <a:gd name="connsiteX93" fmla="*/ 338961 w 430600"/>
                <a:gd name="connsiteY93" fmla="*/ 363525 h 531945"/>
                <a:gd name="connsiteX94" fmla="*/ 319525 w 430600"/>
                <a:gd name="connsiteY94" fmla="*/ 344090 h 531945"/>
                <a:gd name="connsiteX95" fmla="*/ 319606 w 430600"/>
                <a:gd name="connsiteY95" fmla="*/ 343666 h 531945"/>
                <a:gd name="connsiteX96" fmla="*/ 319606 w 430600"/>
                <a:gd name="connsiteY96" fmla="*/ 310247 h 531945"/>
                <a:gd name="connsiteX97" fmla="*/ 388623 w 430600"/>
                <a:gd name="connsiteY97" fmla="*/ 347003 h 531945"/>
                <a:gd name="connsiteX98" fmla="*/ 403688 w 430600"/>
                <a:gd name="connsiteY98" fmla="*/ 376775 h 5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30600" h="531945">
                  <a:moveTo>
                    <a:pt x="430600" y="376493"/>
                  </a:moveTo>
                  <a:cubicBezTo>
                    <a:pt x="430242" y="356740"/>
                    <a:pt x="421020" y="338195"/>
                    <a:pt x="405484" y="325991"/>
                  </a:cubicBezTo>
                  <a:cubicBezTo>
                    <a:pt x="380334" y="305417"/>
                    <a:pt x="350771" y="292707"/>
                    <a:pt x="319741" y="281586"/>
                  </a:cubicBezTo>
                  <a:lnTo>
                    <a:pt x="286773" y="268062"/>
                  </a:lnTo>
                  <a:cubicBezTo>
                    <a:pt x="284248" y="267035"/>
                    <a:pt x="282593" y="264585"/>
                    <a:pt x="282581" y="261859"/>
                  </a:cubicBezTo>
                  <a:lnTo>
                    <a:pt x="282581" y="245388"/>
                  </a:lnTo>
                  <a:cubicBezTo>
                    <a:pt x="307166" y="225696"/>
                    <a:pt x="321868" y="196204"/>
                    <a:pt x="322795" y="164718"/>
                  </a:cubicBezTo>
                  <a:lnTo>
                    <a:pt x="340611" y="134159"/>
                  </a:lnTo>
                  <a:cubicBezTo>
                    <a:pt x="343178" y="128096"/>
                    <a:pt x="344209" y="121493"/>
                    <a:pt x="343612" y="114937"/>
                  </a:cubicBezTo>
                  <a:cubicBezTo>
                    <a:pt x="339712" y="70845"/>
                    <a:pt x="312975" y="32028"/>
                    <a:pt x="273169" y="12669"/>
                  </a:cubicBezTo>
                  <a:cubicBezTo>
                    <a:pt x="269960" y="11163"/>
                    <a:pt x="266190" y="11500"/>
                    <a:pt x="263298" y="13551"/>
                  </a:cubicBezTo>
                  <a:lnTo>
                    <a:pt x="256503" y="18260"/>
                  </a:lnTo>
                  <a:lnTo>
                    <a:pt x="248988" y="7986"/>
                  </a:lnTo>
                  <a:cubicBezTo>
                    <a:pt x="246676" y="4744"/>
                    <a:pt x="243195" y="2527"/>
                    <a:pt x="239279" y="1803"/>
                  </a:cubicBezTo>
                  <a:cubicBezTo>
                    <a:pt x="232275" y="595"/>
                    <a:pt x="225180" y="-9"/>
                    <a:pt x="218072" y="0"/>
                  </a:cubicBezTo>
                  <a:cubicBezTo>
                    <a:pt x="157468" y="-1"/>
                    <a:pt x="105440" y="43121"/>
                    <a:pt x="94194" y="102671"/>
                  </a:cubicBezTo>
                  <a:lnTo>
                    <a:pt x="93918" y="104138"/>
                  </a:lnTo>
                  <a:cubicBezTo>
                    <a:pt x="90653" y="121610"/>
                    <a:pt x="83888" y="138242"/>
                    <a:pt x="74030" y="153031"/>
                  </a:cubicBezTo>
                  <a:lnTo>
                    <a:pt x="107670" y="153031"/>
                  </a:lnTo>
                  <a:lnTo>
                    <a:pt x="107670" y="161475"/>
                  </a:lnTo>
                  <a:cubicBezTo>
                    <a:pt x="107680" y="194102"/>
                    <a:pt x="122514" y="224958"/>
                    <a:pt x="147992" y="245341"/>
                  </a:cubicBezTo>
                  <a:lnTo>
                    <a:pt x="147992" y="261859"/>
                  </a:lnTo>
                  <a:cubicBezTo>
                    <a:pt x="147993" y="264591"/>
                    <a:pt x="146342" y="267054"/>
                    <a:pt x="143814" y="268089"/>
                  </a:cubicBezTo>
                  <a:lnTo>
                    <a:pt x="110644" y="281700"/>
                  </a:lnTo>
                  <a:cubicBezTo>
                    <a:pt x="79695" y="292774"/>
                    <a:pt x="50266" y="305444"/>
                    <a:pt x="25372" y="325810"/>
                  </a:cubicBezTo>
                  <a:cubicBezTo>
                    <a:pt x="9648" y="338092"/>
                    <a:pt x="322" y="356826"/>
                    <a:pt x="0" y="376775"/>
                  </a:cubicBezTo>
                  <a:lnTo>
                    <a:pt x="0" y="494982"/>
                  </a:lnTo>
                  <a:lnTo>
                    <a:pt x="5988" y="498978"/>
                  </a:lnTo>
                  <a:cubicBezTo>
                    <a:pt x="38996" y="520986"/>
                    <a:pt x="128393" y="531946"/>
                    <a:pt x="217164" y="531946"/>
                  </a:cubicBezTo>
                  <a:cubicBezTo>
                    <a:pt x="306648" y="531946"/>
                    <a:pt x="395499" y="520791"/>
                    <a:pt x="425157" y="498541"/>
                  </a:cubicBezTo>
                  <a:lnTo>
                    <a:pt x="430539" y="494504"/>
                  </a:lnTo>
                  <a:close/>
                  <a:moveTo>
                    <a:pt x="312891" y="356591"/>
                  </a:moveTo>
                  <a:cubicBezTo>
                    <a:pt x="320323" y="356591"/>
                    <a:pt x="326348" y="362615"/>
                    <a:pt x="326348" y="370047"/>
                  </a:cubicBezTo>
                  <a:cubicBezTo>
                    <a:pt x="326348" y="377479"/>
                    <a:pt x="320323" y="383503"/>
                    <a:pt x="312891" y="383503"/>
                  </a:cubicBezTo>
                  <a:cubicBezTo>
                    <a:pt x="305460" y="383503"/>
                    <a:pt x="299435" y="377479"/>
                    <a:pt x="299435" y="370047"/>
                  </a:cubicBezTo>
                  <a:cubicBezTo>
                    <a:pt x="299435" y="362615"/>
                    <a:pt x="305460" y="356591"/>
                    <a:pt x="312891" y="356591"/>
                  </a:cubicBezTo>
                  <a:close/>
                  <a:moveTo>
                    <a:pt x="134563" y="161475"/>
                  </a:moveTo>
                  <a:lnTo>
                    <a:pt x="134563" y="153031"/>
                  </a:lnTo>
                  <a:lnTo>
                    <a:pt x="182063" y="153031"/>
                  </a:lnTo>
                  <a:cubicBezTo>
                    <a:pt x="251228" y="153031"/>
                    <a:pt x="241822" y="97908"/>
                    <a:pt x="272085" y="90016"/>
                  </a:cubicBezTo>
                  <a:cubicBezTo>
                    <a:pt x="280179" y="88482"/>
                    <a:pt x="288548" y="89500"/>
                    <a:pt x="296038" y="92929"/>
                  </a:cubicBezTo>
                  <a:lnTo>
                    <a:pt x="296038" y="161475"/>
                  </a:lnTo>
                  <a:cubicBezTo>
                    <a:pt x="296038" y="206065"/>
                    <a:pt x="259890" y="242213"/>
                    <a:pt x="215300" y="242213"/>
                  </a:cubicBezTo>
                  <a:cubicBezTo>
                    <a:pt x="170710" y="242213"/>
                    <a:pt x="134563" y="206065"/>
                    <a:pt x="134563" y="161475"/>
                  </a:cubicBezTo>
                  <a:close/>
                  <a:moveTo>
                    <a:pt x="215300" y="269125"/>
                  </a:moveTo>
                  <a:cubicBezTo>
                    <a:pt x="229142" y="269121"/>
                    <a:pt x="242851" y="266431"/>
                    <a:pt x="255669" y="261206"/>
                  </a:cubicBezTo>
                  <a:lnTo>
                    <a:pt x="255669" y="261879"/>
                  </a:lnTo>
                  <a:cubicBezTo>
                    <a:pt x="255658" y="272301"/>
                    <a:pt x="260507" y="282133"/>
                    <a:pt x="268782" y="288468"/>
                  </a:cubicBezTo>
                  <a:cubicBezTo>
                    <a:pt x="251440" y="293683"/>
                    <a:pt x="233407" y="296235"/>
                    <a:pt x="215300" y="296038"/>
                  </a:cubicBezTo>
                  <a:cubicBezTo>
                    <a:pt x="197183" y="296226"/>
                    <a:pt x="179141" y="293665"/>
                    <a:pt x="161791" y="288442"/>
                  </a:cubicBezTo>
                  <a:cubicBezTo>
                    <a:pt x="170071" y="282109"/>
                    <a:pt x="174928" y="272282"/>
                    <a:pt x="174931" y="261859"/>
                  </a:cubicBezTo>
                  <a:lnTo>
                    <a:pt x="174931" y="261186"/>
                  </a:lnTo>
                  <a:cubicBezTo>
                    <a:pt x="187746" y="266422"/>
                    <a:pt x="201457" y="269118"/>
                    <a:pt x="215300" y="269125"/>
                  </a:cubicBezTo>
                  <a:close/>
                  <a:moveTo>
                    <a:pt x="403688" y="480429"/>
                  </a:moveTo>
                  <a:cubicBezTo>
                    <a:pt x="343955" y="512925"/>
                    <a:pt x="92256" y="512683"/>
                    <a:pt x="26913" y="480018"/>
                  </a:cubicBezTo>
                  <a:lnTo>
                    <a:pt x="26913" y="377078"/>
                  </a:lnTo>
                  <a:cubicBezTo>
                    <a:pt x="27163" y="365211"/>
                    <a:pt x="32770" y="354095"/>
                    <a:pt x="42165" y="346842"/>
                  </a:cubicBezTo>
                  <a:cubicBezTo>
                    <a:pt x="62962" y="330959"/>
                    <a:pt x="86220" y="318588"/>
                    <a:pt x="111014" y="310221"/>
                  </a:cubicBezTo>
                  <a:lnTo>
                    <a:pt x="111014" y="339918"/>
                  </a:lnTo>
                  <a:cubicBezTo>
                    <a:pt x="84524" y="341689"/>
                    <a:pt x="63936" y="363682"/>
                    <a:pt x="63917" y="390231"/>
                  </a:cubicBezTo>
                  <a:cubicBezTo>
                    <a:pt x="63926" y="393086"/>
                    <a:pt x="65149" y="395802"/>
                    <a:pt x="67281" y="397700"/>
                  </a:cubicBezTo>
                  <a:lnTo>
                    <a:pt x="67281" y="440692"/>
                  </a:lnTo>
                  <a:cubicBezTo>
                    <a:pt x="67303" y="450060"/>
                    <a:pt x="73766" y="458181"/>
                    <a:pt x="82891" y="460305"/>
                  </a:cubicBezTo>
                  <a:cubicBezTo>
                    <a:pt x="86288" y="464723"/>
                    <a:pt x="92625" y="465550"/>
                    <a:pt x="97043" y="462152"/>
                  </a:cubicBezTo>
                  <a:cubicBezTo>
                    <a:pt x="101461" y="458755"/>
                    <a:pt x="102288" y="452418"/>
                    <a:pt x="98891" y="448000"/>
                  </a:cubicBezTo>
                  <a:cubicBezTo>
                    <a:pt x="95493" y="443582"/>
                    <a:pt x="89156" y="442754"/>
                    <a:pt x="84738" y="446152"/>
                  </a:cubicBezTo>
                  <a:cubicBezTo>
                    <a:pt x="84587" y="446268"/>
                    <a:pt x="84441" y="446388"/>
                    <a:pt x="84297" y="446512"/>
                  </a:cubicBezTo>
                  <a:cubicBezTo>
                    <a:pt x="82132" y="445373"/>
                    <a:pt x="80765" y="443139"/>
                    <a:pt x="80738" y="440692"/>
                  </a:cubicBezTo>
                  <a:lnTo>
                    <a:pt x="80738" y="397700"/>
                  </a:lnTo>
                  <a:cubicBezTo>
                    <a:pt x="82872" y="395804"/>
                    <a:pt x="84096" y="393087"/>
                    <a:pt x="84102" y="390231"/>
                  </a:cubicBezTo>
                  <a:cubicBezTo>
                    <a:pt x="84102" y="373510"/>
                    <a:pt x="97657" y="359955"/>
                    <a:pt x="114378" y="359955"/>
                  </a:cubicBezTo>
                  <a:lnTo>
                    <a:pt x="121106" y="359955"/>
                  </a:lnTo>
                  <a:cubicBezTo>
                    <a:pt x="137828" y="359955"/>
                    <a:pt x="151383" y="373510"/>
                    <a:pt x="151383" y="390231"/>
                  </a:cubicBezTo>
                  <a:cubicBezTo>
                    <a:pt x="151392" y="393086"/>
                    <a:pt x="152615" y="395802"/>
                    <a:pt x="154747" y="397700"/>
                  </a:cubicBezTo>
                  <a:lnTo>
                    <a:pt x="154747" y="440692"/>
                  </a:lnTo>
                  <a:cubicBezTo>
                    <a:pt x="154722" y="443137"/>
                    <a:pt x="153358" y="445372"/>
                    <a:pt x="151194" y="446512"/>
                  </a:cubicBezTo>
                  <a:cubicBezTo>
                    <a:pt x="146975" y="442870"/>
                    <a:pt x="140602" y="443339"/>
                    <a:pt x="136960" y="447558"/>
                  </a:cubicBezTo>
                  <a:cubicBezTo>
                    <a:pt x="133318" y="451778"/>
                    <a:pt x="133787" y="458151"/>
                    <a:pt x="138007" y="461792"/>
                  </a:cubicBezTo>
                  <a:cubicBezTo>
                    <a:pt x="142227" y="465434"/>
                    <a:pt x="148599" y="464966"/>
                    <a:pt x="152241" y="460746"/>
                  </a:cubicBezTo>
                  <a:cubicBezTo>
                    <a:pt x="152365" y="460602"/>
                    <a:pt x="152485" y="460455"/>
                    <a:pt x="152601" y="460305"/>
                  </a:cubicBezTo>
                  <a:cubicBezTo>
                    <a:pt x="161722" y="458179"/>
                    <a:pt x="168182" y="450058"/>
                    <a:pt x="168203" y="440692"/>
                  </a:cubicBezTo>
                  <a:lnTo>
                    <a:pt x="168203" y="397700"/>
                  </a:lnTo>
                  <a:cubicBezTo>
                    <a:pt x="170338" y="395804"/>
                    <a:pt x="171562" y="393087"/>
                    <a:pt x="171567" y="390231"/>
                  </a:cubicBezTo>
                  <a:cubicBezTo>
                    <a:pt x="171538" y="363690"/>
                    <a:pt x="150953" y="341708"/>
                    <a:pt x="124470" y="339939"/>
                  </a:cubicBezTo>
                  <a:lnTo>
                    <a:pt x="124470" y="305343"/>
                  </a:lnTo>
                  <a:cubicBezTo>
                    <a:pt x="126300" y="304670"/>
                    <a:pt x="128110" y="304044"/>
                    <a:pt x="129947" y="303412"/>
                  </a:cubicBezTo>
                  <a:cubicBezTo>
                    <a:pt x="149701" y="315731"/>
                    <a:pt x="180832" y="322950"/>
                    <a:pt x="215300" y="322950"/>
                  </a:cubicBezTo>
                  <a:cubicBezTo>
                    <a:pt x="249768" y="322950"/>
                    <a:pt x="280886" y="315738"/>
                    <a:pt x="300613" y="303439"/>
                  </a:cubicBezTo>
                  <a:cubicBezTo>
                    <a:pt x="302470" y="304111"/>
                    <a:pt x="304306" y="304737"/>
                    <a:pt x="306150" y="305390"/>
                  </a:cubicBezTo>
                  <a:lnTo>
                    <a:pt x="306150" y="343666"/>
                  </a:lnTo>
                  <a:cubicBezTo>
                    <a:pt x="306150" y="343821"/>
                    <a:pt x="306231" y="343942"/>
                    <a:pt x="306237" y="344090"/>
                  </a:cubicBezTo>
                  <a:cubicBezTo>
                    <a:pt x="291834" y="347759"/>
                    <a:pt x="283132" y="362410"/>
                    <a:pt x="286802" y="376813"/>
                  </a:cubicBezTo>
                  <a:cubicBezTo>
                    <a:pt x="290471" y="391216"/>
                    <a:pt x="305122" y="399918"/>
                    <a:pt x="319525" y="396249"/>
                  </a:cubicBezTo>
                  <a:cubicBezTo>
                    <a:pt x="333929" y="392579"/>
                    <a:pt x="342630" y="377928"/>
                    <a:pt x="338961" y="363525"/>
                  </a:cubicBezTo>
                  <a:cubicBezTo>
                    <a:pt x="336529" y="353978"/>
                    <a:pt x="329073" y="346522"/>
                    <a:pt x="319525" y="344090"/>
                  </a:cubicBezTo>
                  <a:cubicBezTo>
                    <a:pt x="319525" y="343942"/>
                    <a:pt x="319606" y="343814"/>
                    <a:pt x="319606" y="343666"/>
                  </a:cubicBezTo>
                  <a:lnTo>
                    <a:pt x="319606" y="310247"/>
                  </a:lnTo>
                  <a:cubicBezTo>
                    <a:pt x="344465" y="318646"/>
                    <a:pt x="367780" y="331063"/>
                    <a:pt x="388623" y="347003"/>
                  </a:cubicBezTo>
                  <a:cubicBezTo>
                    <a:pt x="397859" y="354163"/>
                    <a:pt x="403389" y="365093"/>
                    <a:pt x="403688" y="376775"/>
                  </a:cubicBezTo>
                  <a:close/>
                </a:path>
              </a:pathLst>
            </a:custGeom>
            <a:solidFill>
              <a:srgbClr val="FFFFFF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8" name="Forma livre: Forma 30">
              <a:extLst>
                <a:ext uri="{FF2B5EF4-FFF2-40B4-BE49-F238E27FC236}">
                  <a16:creationId xmlns:a16="http://schemas.microsoft.com/office/drawing/2014/main" id="{13315084-518E-3DA4-8EFF-140052C3732A}"/>
                </a:ext>
              </a:extLst>
            </p:cNvPr>
            <p:cNvSpPr/>
            <p:nvPr/>
          </p:nvSpPr>
          <p:spPr>
            <a:xfrm>
              <a:off x="8141145" y="3107187"/>
              <a:ext cx="13456" cy="13456"/>
            </a:xfrm>
            <a:custGeom>
              <a:avLst/>
              <a:gdLst>
                <a:gd name="connsiteX0" fmla="*/ 13456 w 13456"/>
                <a:gd name="connsiteY0" fmla="*/ 6728 h 13456"/>
                <a:gd name="connsiteX1" fmla="*/ 6728 w 13456"/>
                <a:gd name="connsiteY1" fmla="*/ 13456 h 13456"/>
                <a:gd name="connsiteX2" fmla="*/ 0 w 13456"/>
                <a:gd name="connsiteY2" fmla="*/ 6728 h 13456"/>
                <a:gd name="connsiteX3" fmla="*/ 6728 w 13456"/>
                <a:gd name="connsiteY3" fmla="*/ 0 h 13456"/>
                <a:gd name="connsiteX4" fmla="*/ 13456 w 13456"/>
                <a:gd name="connsiteY4" fmla="*/ 6728 h 1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6" h="13456">
                  <a:moveTo>
                    <a:pt x="13456" y="6728"/>
                  </a:moveTo>
                  <a:cubicBezTo>
                    <a:pt x="13456" y="10444"/>
                    <a:pt x="10444" y="13456"/>
                    <a:pt x="6728" y="13456"/>
                  </a:cubicBezTo>
                  <a:cubicBezTo>
                    <a:pt x="3012" y="13456"/>
                    <a:pt x="0" y="10444"/>
                    <a:pt x="0" y="6728"/>
                  </a:cubicBezTo>
                  <a:cubicBezTo>
                    <a:pt x="0" y="3012"/>
                    <a:pt x="3012" y="0"/>
                    <a:pt x="6728" y="0"/>
                  </a:cubicBezTo>
                  <a:cubicBezTo>
                    <a:pt x="10444" y="0"/>
                    <a:pt x="13456" y="3012"/>
                    <a:pt x="13456" y="6728"/>
                  </a:cubicBezTo>
                  <a:close/>
                </a:path>
              </a:pathLst>
            </a:custGeom>
            <a:solidFill>
              <a:srgbClr val="FFFFFF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19" name="Oval 31">
            <a:extLst>
              <a:ext uri="{FF2B5EF4-FFF2-40B4-BE49-F238E27FC236}">
                <a16:creationId xmlns:a16="http://schemas.microsoft.com/office/drawing/2014/main" id="{95EF69B6-F878-CFFE-F62B-AA994DC50DAA}"/>
              </a:ext>
            </a:extLst>
          </p:cNvPr>
          <p:cNvSpPr/>
          <p:nvPr/>
        </p:nvSpPr>
        <p:spPr>
          <a:xfrm>
            <a:off x="7365738" y="2499738"/>
            <a:ext cx="713784" cy="709803"/>
          </a:xfrm>
          <a:prstGeom prst="ellipse">
            <a:avLst/>
          </a:prstGeom>
          <a:solidFill>
            <a:srgbClr val="357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71B73B6-E9D0-00BB-FFC9-C7BFFA7D9FAB}"/>
              </a:ext>
            </a:extLst>
          </p:cNvPr>
          <p:cNvSpPr txBox="1"/>
          <p:nvPr/>
        </p:nvSpPr>
        <p:spPr>
          <a:xfrm>
            <a:off x="8199555" y="2487397"/>
            <a:ext cx="2439221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27 276 </a:t>
            </a:r>
            <a:r>
              <a:rPr lang="pt-PT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Enfermeiros</a:t>
            </a:r>
            <a:endParaRPr lang="pt-P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35">
            <a:extLst>
              <a:ext uri="{FF2B5EF4-FFF2-40B4-BE49-F238E27FC236}">
                <a16:creationId xmlns:a16="http://schemas.microsoft.com/office/drawing/2014/main" id="{134225F9-72E8-5B0E-1B1D-54720D2565A2}"/>
              </a:ext>
            </a:extLst>
          </p:cNvPr>
          <p:cNvSpPr/>
          <p:nvPr/>
        </p:nvSpPr>
        <p:spPr>
          <a:xfrm>
            <a:off x="7383146" y="3425566"/>
            <a:ext cx="713784" cy="709803"/>
          </a:xfrm>
          <a:prstGeom prst="ellipse">
            <a:avLst/>
          </a:prstGeom>
          <a:solidFill>
            <a:srgbClr val="357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ABA9EB-4948-7C78-DFE6-993CA74917F3}"/>
              </a:ext>
            </a:extLst>
          </p:cNvPr>
          <p:cNvSpPr txBox="1"/>
          <p:nvPr/>
        </p:nvSpPr>
        <p:spPr>
          <a:xfrm>
            <a:off x="8241531" y="3425566"/>
            <a:ext cx="3550151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10 283 </a:t>
            </a:r>
            <a:r>
              <a:rPr lang="pt-PT" sz="1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Diagnóstico e Terapêutica </a:t>
            </a:r>
            <a:endParaRPr lang="pt-PT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Gráfico 22" descr="Fisga com preenchimento sólido">
            <a:extLst>
              <a:ext uri="{FF2B5EF4-FFF2-40B4-BE49-F238E27FC236}">
                <a16:creationId xmlns:a16="http://schemas.microsoft.com/office/drawing/2014/main" id="{EC0D2DEE-1A55-FA56-BACB-0C0E3943A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2295" y="3450888"/>
            <a:ext cx="583531" cy="583531"/>
          </a:xfrm>
          <a:prstGeom prst="rect">
            <a:avLst/>
          </a:prstGeom>
        </p:spPr>
      </p:pic>
      <p:sp>
        <p:nvSpPr>
          <p:cNvPr id="24" name="Oval 41">
            <a:extLst>
              <a:ext uri="{FF2B5EF4-FFF2-40B4-BE49-F238E27FC236}">
                <a16:creationId xmlns:a16="http://schemas.microsoft.com/office/drawing/2014/main" id="{E07FD4E4-9F49-B982-9B3E-899A87C3C9B5}"/>
              </a:ext>
            </a:extLst>
          </p:cNvPr>
          <p:cNvSpPr/>
          <p:nvPr/>
        </p:nvSpPr>
        <p:spPr>
          <a:xfrm>
            <a:off x="7380165" y="4326072"/>
            <a:ext cx="713784" cy="709803"/>
          </a:xfrm>
          <a:prstGeom prst="ellipse">
            <a:avLst/>
          </a:prstGeom>
          <a:solidFill>
            <a:srgbClr val="357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251FB20-9C14-F899-1350-882E67E3B7E3}"/>
              </a:ext>
            </a:extLst>
          </p:cNvPr>
          <p:cNvSpPr txBox="1"/>
          <p:nvPr/>
        </p:nvSpPr>
        <p:spPr>
          <a:xfrm>
            <a:off x="8241531" y="4372985"/>
            <a:ext cx="3550151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pt-PT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3 792 </a:t>
            </a:r>
            <a:r>
              <a:rPr lang="pt-PT" sz="1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Apoio Hospitalar </a:t>
            </a:r>
            <a:endParaRPr lang="pt-PT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32FEFAD-CA15-A232-5F02-504503FE38DF}"/>
              </a:ext>
            </a:extLst>
          </p:cNvPr>
          <p:cNvSpPr txBox="1"/>
          <p:nvPr/>
        </p:nvSpPr>
        <p:spPr>
          <a:xfrm>
            <a:off x="8199284" y="5172873"/>
            <a:ext cx="3550151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1 443  </a:t>
            </a:r>
            <a:r>
              <a:rPr lang="pt-PT" sz="1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Técnicos do Regime Geral </a:t>
            </a:r>
            <a:endParaRPr lang="pt-PT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DA9AECE-5B1A-5A92-57C2-2CABF697ED38}"/>
              </a:ext>
            </a:extLst>
          </p:cNvPr>
          <p:cNvGrpSpPr/>
          <p:nvPr/>
        </p:nvGrpSpPr>
        <p:grpSpPr>
          <a:xfrm>
            <a:off x="7382653" y="5169204"/>
            <a:ext cx="713784" cy="745983"/>
            <a:chOff x="7382924" y="5157179"/>
            <a:chExt cx="713784" cy="745983"/>
          </a:xfrm>
        </p:grpSpPr>
        <p:sp>
          <p:nvSpPr>
            <p:cNvPr id="28" name="Oval 46">
              <a:extLst>
                <a:ext uri="{FF2B5EF4-FFF2-40B4-BE49-F238E27FC236}">
                  <a16:creationId xmlns:a16="http://schemas.microsoft.com/office/drawing/2014/main" id="{CFE89430-377C-3E4F-E590-D647ED510974}"/>
                </a:ext>
              </a:extLst>
            </p:cNvPr>
            <p:cNvSpPr/>
            <p:nvPr/>
          </p:nvSpPr>
          <p:spPr>
            <a:xfrm>
              <a:off x="7382924" y="5193359"/>
              <a:ext cx="713784" cy="709803"/>
            </a:xfrm>
            <a:prstGeom prst="ellipse">
              <a:avLst/>
            </a:prstGeom>
            <a:solidFill>
              <a:srgbClr val="357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9" name="Gráfico 28" descr="Ciclo com pessoas com preenchimento sólido">
              <a:extLst>
                <a:ext uri="{FF2B5EF4-FFF2-40B4-BE49-F238E27FC236}">
                  <a16:creationId xmlns:a16="http://schemas.microsoft.com/office/drawing/2014/main" id="{E1BBA34A-C971-6D98-C51C-D86AF375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05530" y="5157179"/>
              <a:ext cx="681847" cy="681847"/>
            </a:xfrm>
            <a:prstGeom prst="rect">
              <a:avLst/>
            </a:prstGeom>
          </p:spPr>
        </p:pic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1A86294-CAC2-9B4F-6C5D-517E03969C41}"/>
              </a:ext>
            </a:extLst>
          </p:cNvPr>
          <p:cNvSpPr txBox="1"/>
          <p:nvPr/>
        </p:nvSpPr>
        <p:spPr>
          <a:xfrm>
            <a:off x="901320" y="5009245"/>
            <a:ext cx="548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pt-PT" sz="1600" b="1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Permitiu um incremento </a:t>
            </a:r>
            <a:r>
              <a:rPr lang="pt-PT" sz="1600" b="1" dirty="0">
                <a:solidFill>
                  <a:srgbClr val="0070C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de 46,1% do total </a:t>
            </a:r>
            <a:r>
              <a:rPr lang="pt-PT" sz="1600" b="1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da força de trabalho do Sector</a:t>
            </a:r>
            <a:endParaRPr lang="pt-PT" sz="1600" b="1" dirty="0">
              <a:latin typeface="Bahnschrift Light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7183129-5922-AFE5-CCED-5DC0B9DA232E}"/>
              </a:ext>
            </a:extLst>
          </p:cNvPr>
          <p:cNvSpPr txBox="1"/>
          <p:nvPr/>
        </p:nvSpPr>
        <p:spPr>
          <a:xfrm>
            <a:off x="8231221" y="5993110"/>
            <a:ext cx="6097712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pt-PT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83 </a:t>
            </a:r>
            <a:r>
              <a:rPr lang="pt-PT" b="1" dirty="0">
                <a:solidFill>
                  <a:srgbClr val="0000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Assistentes sociais</a:t>
            </a:r>
            <a:r>
              <a:rPr lang="pt-PT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t-P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0F451DB-F9F4-2F42-BAA0-3306302EC2AA}"/>
              </a:ext>
            </a:extLst>
          </p:cNvPr>
          <p:cNvGrpSpPr/>
          <p:nvPr/>
        </p:nvGrpSpPr>
        <p:grpSpPr>
          <a:xfrm>
            <a:off x="7384291" y="5996399"/>
            <a:ext cx="713784" cy="709803"/>
            <a:chOff x="7384291" y="5996399"/>
            <a:chExt cx="713784" cy="709803"/>
          </a:xfrm>
        </p:grpSpPr>
        <p:sp>
          <p:nvSpPr>
            <p:cNvPr id="33" name="Oval 46">
              <a:extLst>
                <a:ext uri="{FF2B5EF4-FFF2-40B4-BE49-F238E27FC236}">
                  <a16:creationId xmlns:a16="http://schemas.microsoft.com/office/drawing/2014/main" id="{10DB4157-A590-7B06-BB76-868014DE5280}"/>
                </a:ext>
              </a:extLst>
            </p:cNvPr>
            <p:cNvSpPr/>
            <p:nvPr/>
          </p:nvSpPr>
          <p:spPr>
            <a:xfrm>
              <a:off x="7384291" y="5996399"/>
              <a:ext cx="713784" cy="709803"/>
            </a:xfrm>
            <a:prstGeom prst="ellipse">
              <a:avLst/>
            </a:prstGeom>
            <a:solidFill>
              <a:srgbClr val="357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4" name="Imagem 33" descr="Ícone&#10;&#10;Descrição gerada automaticamente">
              <a:extLst>
                <a:ext uri="{FF2B5EF4-FFF2-40B4-BE49-F238E27FC236}">
                  <a16:creationId xmlns:a16="http://schemas.microsoft.com/office/drawing/2014/main" id="{836DAD55-D0F1-9AE9-AA07-FAB95FADC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500" y="6105890"/>
              <a:ext cx="501785" cy="501785"/>
            </a:xfrm>
            <a:prstGeom prst="rect">
              <a:avLst/>
            </a:prstGeom>
          </p:spPr>
        </p:pic>
      </p:grpSp>
      <p:sp>
        <p:nvSpPr>
          <p:cNvPr id="35" name="Oval 31">
            <a:extLst>
              <a:ext uri="{FF2B5EF4-FFF2-40B4-BE49-F238E27FC236}">
                <a16:creationId xmlns:a16="http://schemas.microsoft.com/office/drawing/2014/main" id="{0A6EA57A-B422-2CB8-8C7A-F1DFA370A040}"/>
              </a:ext>
            </a:extLst>
          </p:cNvPr>
          <p:cNvSpPr/>
          <p:nvPr/>
        </p:nvSpPr>
        <p:spPr>
          <a:xfrm>
            <a:off x="7365738" y="2499738"/>
            <a:ext cx="713784" cy="709803"/>
          </a:xfrm>
          <a:prstGeom prst="ellipse">
            <a:avLst/>
          </a:prstGeom>
          <a:solidFill>
            <a:srgbClr val="357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Gráfico 35" descr="RCP com preenchimento sólido">
            <a:extLst>
              <a:ext uri="{FF2B5EF4-FFF2-40B4-BE49-F238E27FC236}">
                <a16:creationId xmlns:a16="http://schemas.microsoft.com/office/drawing/2014/main" id="{AB54548B-7197-F0CF-810F-FB93B82BC6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4627" y="4364995"/>
            <a:ext cx="550102" cy="550102"/>
          </a:xfrm>
          <a:prstGeom prst="rect">
            <a:avLst/>
          </a:prstGeom>
        </p:spPr>
      </p:pic>
      <p:pic>
        <p:nvPicPr>
          <p:cNvPr id="37" name="Gráfico 36" descr="Feminino médico com preenchimento sólido">
            <a:extLst>
              <a:ext uri="{FF2B5EF4-FFF2-40B4-BE49-F238E27FC236}">
                <a16:creationId xmlns:a16="http://schemas.microsoft.com/office/drawing/2014/main" id="{CD91BB78-B078-3E1B-2831-6BAAC223B3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0010" y="2545641"/>
            <a:ext cx="617510" cy="61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2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6EE92DF-54EF-595D-D779-41D2452C280E}"/>
              </a:ext>
            </a:extLst>
          </p:cNvPr>
          <p:cNvSpPr txBox="1"/>
          <p:nvPr/>
        </p:nvSpPr>
        <p:spPr>
          <a:xfrm>
            <a:off x="474564" y="365125"/>
            <a:ext cx="1087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latin typeface="Arial Narrow" panose="020B0606020202030204" pitchFamily="34" charset="0"/>
              </a:rPr>
              <a:t>INVESTIMENTOS E AUMENTO DA CAPACIDADE EM RECURSOS HUMANOS</a:t>
            </a:r>
            <a:endParaRPr lang="pt-AO" sz="2400" b="1" dirty="0">
              <a:latin typeface="Arial Narrow" panose="020B0606020202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36B098-F316-D041-244C-894E4AC94754}"/>
              </a:ext>
            </a:extLst>
          </p:cNvPr>
          <p:cNvSpPr/>
          <p:nvPr/>
        </p:nvSpPr>
        <p:spPr>
          <a:xfrm>
            <a:off x="474563" y="2055522"/>
            <a:ext cx="2806729" cy="862250"/>
          </a:xfrm>
          <a:prstGeom prst="rect">
            <a:avLst/>
          </a:prstGeom>
          <a:solidFill>
            <a:srgbClr val="19164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400" b="1" dirty="0" err="1">
                <a:latin typeface="Arial Narrow" panose="020B0606020202030204" pitchFamily="34" charset="0"/>
              </a:rPr>
              <a:t>Actualizadas</a:t>
            </a:r>
            <a:r>
              <a:rPr lang="pt-PT" sz="2400" b="1" dirty="0">
                <a:latin typeface="Arial Narrow" panose="020B0606020202030204" pitchFamily="34" charset="0"/>
              </a:rPr>
              <a:t> as carreiras</a:t>
            </a:r>
            <a:endParaRPr lang="x-none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9EE56D3-98DC-CF9F-718A-38B3BFD51FB9}"/>
              </a:ext>
            </a:extLst>
          </p:cNvPr>
          <p:cNvSpPr/>
          <p:nvPr/>
        </p:nvSpPr>
        <p:spPr>
          <a:xfrm>
            <a:off x="3389654" y="1103120"/>
            <a:ext cx="1571435" cy="862250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PT" sz="2925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PT" sz="2925" b="1" dirty="0">
                <a:solidFill>
                  <a:schemeClr val="tx1"/>
                </a:solidFill>
                <a:latin typeface="Arial Narrow" panose="020B0606020202030204" pitchFamily="34" charset="0"/>
              </a:rPr>
              <a:t>41 093</a:t>
            </a:r>
          </a:p>
          <a:p>
            <a:r>
              <a:rPr lang="x-none" sz="2925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0DEF94D-E135-73B3-0F0F-E46461AC21C8}"/>
              </a:ext>
            </a:extLst>
          </p:cNvPr>
          <p:cNvSpPr/>
          <p:nvPr/>
        </p:nvSpPr>
        <p:spPr>
          <a:xfrm>
            <a:off x="3389655" y="2093536"/>
            <a:ext cx="1585012" cy="862250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925" b="1" dirty="0">
                <a:solidFill>
                  <a:schemeClr val="tx1"/>
                </a:solidFill>
                <a:latin typeface="Arial Narrow" panose="020B0606020202030204" pitchFamily="34" charset="0"/>
              </a:rPr>
              <a:t>1 337 </a:t>
            </a:r>
            <a:endParaRPr lang="x-none" sz="2925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9119728-831A-3CC1-4BED-97452EFB7D5B}"/>
              </a:ext>
            </a:extLst>
          </p:cNvPr>
          <p:cNvGraphicFramePr>
            <a:graphicFrameLocks/>
          </p:cNvGraphicFramePr>
          <p:nvPr/>
        </p:nvGraphicFramePr>
        <p:xfrm>
          <a:off x="5168716" y="1013523"/>
          <a:ext cx="5043948" cy="2223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BA4F1588-8983-B956-2C2F-CDE7F6AA7CDE}"/>
              </a:ext>
            </a:extLst>
          </p:cNvPr>
          <p:cNvSpPr/>
          <p:nvPr/>
        </p:nvSpPr>
        <p:spPr>
          <a:xfrm>
            <a:off x="474563" y="3058610"/>
            <a:ext cx="2806729" cy="862250"/>
          </a:xfrm>
          <a:prstGeom prst="rect">
            <a:avLst/>
          </a:prstGeom>
          <a:solidFill>
            <a:srgbClr val="19164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400" b="1" dirty="0">
                <a:latin typeface="Arial Narrow" panose="020B0606020202030204" pitchFamily="34" charset="0"/>
              </a:rPr>
              <a:t>Médicos em especialização</a:t>
            </a:r>
            <a:endParaRPr lang="x-none" sz="2400" b="1" dirty="0">
              <a:latin typeface="Arial Narrow" panose="020B060602020203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F8C7D8B-D6A1-EB36-DC3C-0CE616945398}"/>
              </a:ext>
            </a:extLst>
          </p:cNvPr>
          <p:cNvSpPr/>
          <p:nvPr/>
        </p:nvSpPr>
        <p:spPr>
          <a:xfrm>
            <a:off x="3376078" y="3083952"/>
            <a:ext cx="1585012" cy="862250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925" b="1" dirty="0">
                <a:solidFill>
                  <a:schemeClr val="tx1"/>
                </a:solidFill>
                <a:latin typeface="Arial Narrow" panose="020B0606020202030204" pitchFamily="34" charset="0"/>
              </a:rPr>
              <a:t>3 001 </a:t>
            </a:r>
            <a:endParaRPr lang="x-none" sz="2925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F31C520-772A-749F-BD60-AA68A115B71C}"/>
              </a:ext>
            </a:extLst>
          </p:cNvPr>
          <p:cNvSpPr/>
          <p:nvPr/>
        </p:nvSpPr>
        <p:spPr>
          <a:xfrm>
            <a:off x="474563" y="4061698"/>
            <a:ext cx="2806729" cy="862250"/>
          </a:xfrm>
          <a:prstGeom prst="rect">
            <a:avLst/>
          </a:prstGeom>
          <a:solidFill>
            <a:srgbClr val="19164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400" b="1" dirty="0">
                <a:latin typeface="Arial Narrow" panose="020B0606020202030204" pitchFamily="34" charset="0"/>
              </a:rPr>
              <a:t>Pós Média de Enfermagem</a:t>
            </a:r>
            <a:endParaRPr lang="x-none" sz="2400" b="1" dirty="0">
              <a:latin typeface="Arial Narrow" panose="020B060602020203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CE5ECBD-ABBC-AE7B-261F-993FBFC4A275}"/>
              </a:ext>
            </a:extLst>
          </p:cNvPr>
          <p:cNvSpPr/>
          <p:nvPr/>
        </p:nvSpPr>
        <p:spPr>
          <a:xfrm>
            <a:off x="3376077" y="4074368"/>
            <a:ext cx="1585012" cy="862250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925" b="1" dirty="0">
                <a:solidFill>
                  <a:schemeClr val="tx1"/>
                </a:solidFill>
                <a:latin typeface="Arial Narrow" panose="020B0606020202030204" pitchFamily="34" charset="0"/>
              </a:rPr>
              <a:t>1 200 </a:t>
            </a:r>
            <a:endParaRPr lang="x-none" sz="2925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44D825E-4E21-5C51-0B54-2F413089938A}"/>
              </a:ext>
            </a:extLst>
          </p:cNvPr>
          <p:cNvSpPr/>
          <p:nvPr/>
        </p:nvSpPr>
        <p:spPr>
          <a:xfrm>
            <a:off x="5164972" y="3090481"/>
            <a:ext cx="2719899" cy="862250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543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Medicina Geral e Familiar  </a:t>
            </a:r>
            <a:endParaRPr lang="x-none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24DA802-EC58-F955-3BB4-863E14568EF4}"/>
              </a:ext>
            </a:extLst>
          </p:cNvPr>
          <p:cNvSpPr/>
          <p:nvPr/>
        </p:nvSpPr>
        <p:spPr>
          <a:xfrm>
            <a:off x="7987106" y="3090481"/>
            <a:ext cx="2880542" cy="862250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900" b="1" dirty="0">
                <a:solidFill>
                  <a:schemeClr val="tx1"/>
                </a:solidFill>
                <a:latin typeface="Arial Narrow" panose="020B0606020202030204" pitchFamily="34" charset="0"/>
              </a:rPr>
              <a:t>2 458</a:t>
            </a:r>
          </a:p>
          <a:p>
            <a:pPr algn="ctr"/>
            <a:r>
              <a:rPr lang="pt-PT" sz="1900" b="1" dirty="0">
                <a:solidFill>
                  <a:schemeClr val="tx1"/>
                </a:solidFill>
                <a:latin typeface="Arial Narrow" panose="020B0606020202030204" pitchFamily="34" charset="0"/>
              </a:rPr>
              <a:t>37 especialidades prioritárias   </a:t>
            </a:r>
            <a:endParaRPr lang="x-none" sz="19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574AA18-E928-FD8F-358E-6506E2374DEF}"/>
              </a:ext>
            </a:extLst>
          </p:cNvPr>
          <p:cNvSpPr/>
          <p:nvPr/>
        </p:nvSpPr>
        <p:spPr>
          <a:xfrm>
            <a:off x="5131355" y="4090456"/>
            <a:ext cx="6971555" cy="862250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Instrumentação Cirúrgica, Anestesia e Reanimação, Cuidados Intensivos, Ortoprotesia, Oftalmologia, Nefrologia, Obstetrícia, Pediatria e Puericultura, Oncologia e Parteira. </a:t>
            </a:r>
            <a:endParaRPr lang="x-none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67529FD-6112-7E51-0398-FCCA9D6255D0}"/>
              </a:ext>
            </a:extLst>
          </p:cNvPr>
          <p:cNvSpPr/>
          <p:nvPr/>
        </p:nvSpPr>
        <p:spPr>
          <a:xfrm>
            <a:off x="474563" y="5064786"/>
            <a:ext cx="2806729" cy="1247584"/>
          </a:xfrm>
          <a:prstGeom prst="rect">
            <a:avLst/>
          </a:prstGeom>
          <a:solidFill>
            <a:srgbClr val="19164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400" b="1" dirty="0">
                <a:latin typeface="Arial Narrow" panose="020B0606020202030204" pitchFamily="34" charset="0"/>
              </a:rPr>
              <a:t>Formação contínua</a:t>
            </a:r>
            <a:endParaRPr lang="x-none" sz="2400" b="1" dirty="0">
              <a:latin typeface="Arial Narrow" panose="020B060602020203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A3B5FDC-7B62-A4BB-34F7-060106597A7E}"/>
              </a:ext>
            </a:extLst>
          </p:cNvPr>
          <p:cNvSpPr/>
          <p:nvPr/>
        </p:nvSpPr>
        <p:spPr>
          <a:xfrm>
            <a:off x="3389655" y="5064786"/>
            <a:ext cx="1585012" cy="1247584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925" b="1" dirty="0">
                <a:solidFill>
                  <a:schemeClr val="tx1"/>
                </a:solidFill>
                <a:latin typeface="Arial Narrow" panose="020B0606020202030204" pitchFamily="34" charset="0"/>
              </a:rPr>
              <a:t>136 149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D085113-86C8-9CAE-0A43-79DA6744489D}"/>
              </a:ext>
            </a:extLst>
          </p:cNvPr>
          <p:cNvSpPr/>
          <p:nvPr/>
        </p:nvSpPr>
        <p:spPr>
          <a:xfrm>
            <a:off x="5131355" y="5072191"/>
            <a:ext cx="6971555" cy="1247585"/>
          </a:xfrm>
          <a:prstGeom prst="rect">
            <a:avLst/>
          </a:prstGeom>
          <a:solidFill>
            <a:srgbClr val="E1F7F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600" b="1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1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3 643</a:t>
            </a:r>
            <a:r>
              <a:rPr lang="pt-PT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Profissionais formados em Covid-19 I e II e Biossegurança, </a:t>
            </a:r>
            <a:r>
              <a:rPr lang="pt-PT" sz="1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pt-PT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Biossegurança e Epidemiologia, </a:t>
            </a:r>
            <a:r>
              <a:rPr lang="pt-PT" sz="1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2 356</a:t>
            </a:r>
            <a:r>
              <a:rPr lang="pt-PT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Cuidados Intensivos a Paciente Crítico com Covid-19, </a:t>
            </a:r>
            <a:r>
              <a:rPr lang="pt-PT" sz="1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3 324</a:t>
            </a:r>
            <a:r>
              <a:rPr lang="pt-PT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Medicina Intensiva para não Intensivista, </a:t>
            </a:r>
            <a:r>
              <a:rPr lang="pt-PT" sz="1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123 730 </a:t>
            </a:r>
            <a:r>
              <a:rPr lang="pt-PT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Saúde Materno Infantil, Vigilância em Epidemiologia de Campo, Logística, Economia em Saúde, Saúde Global e Diplomacia em Saúde. </a:t>
            </a:r>
            <a:endParaRPr lang="pt-PT" sz="16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x-none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43A6744-09CF-0E9B-05A4-D5CE36519F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530" y="6309646"/>
            <a:ext cx="2320972" cy="407983"/>
          </a:xfrm>
          <a:prstGeom prst="rect">
            <a:avLst/>
          </a:prstGeom>
        </p:spPr>
      </p:pic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F056E633-9462-3A80-E323-7EA2F2884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m 19" descr="Uma imagem com relva, ar livre, pessoa, pessoas&#10;&#10;Descrição gerada automaticamente">
            <a:extLst>
              <a:ext uri="{FF2B5EF4-FFF2-40B4-BE49-F238E27FC236}">
                <a16:creationId xmlns:a16="http://schemas.microsoft.com/office/drawing/2014/main" id="{E77DBFD6-A242-9188-18DC-599FB5423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926080" y="10"/>
            <a:ext cx="9265918" cy="6857990"/>
          </a:xfrm>
          <a:prstGeom prst="rect">
            <a:avLst/>
          </a:prstGeom>
        </p:spPr>
      </p:pic>
      <p:sp>
        <p:nvSpPr>
          <p:cNvPr id="21" name="Rectangle 9">
            <a:extLst>
              <a:ext uri="{FF2B5EF4-FFF2-40B4-BE49-F238E27FC236}">
                <a16:creationId xmlns:a16="http://schemas.microsoft.com/office/drawing/2014/main" id="{BFCE0F57-14A4-D349-01E3-9AFCF6845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379D315-CC74-91FF-C993-54850EB61962}"/>
              </a:ext>
            </a:extLst>
          </p:cNvPr>
          <p:cNvSpPr/>
          <p:nvPr/>
        </p:nvSpPr>
        <p:spPr>
          <a:xfrm>
            <a:off x="272964" y="398704"/>
            <a:ext cx="8320193" cy="144122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3600" b="1" dirty="0">
                <a:solidFill>
                  <a:schemeClr val="tx1"/>
                </a:solidFill>
                <a:latin typeface="Bahnschrift" panose="020B0502040204020203" pitchFamily="34" charset="0"/>
              </a:rPr>
              <a:t>INVESTIMENTO EM RECURSOS HUMANOS</a:t>
            </a:r>
            <a:endParaRPr lang="x-none" sz="36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2E1E84-FE76-242D-11EE-A46CA7EFBD97}"/>
              </a:ext>
            </a:extLst>
          </p:cNvPr>
          <p:cNvSpPr txBox="1"/>
          <p:nvPr/>
        </p:nvSpPr>
        <p:spPr>
          <a:xfrm>
            <a:off x="272964" y="1945374"/>
            <a:ext cx="6308589" cy="4152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País encontram-se em formação em todo território nacional um total de</a:t>
            </a:r>
            <a:r>
              <a:rPr lang="pt-PT" sz="1600" b="1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3.202 </a:t>
            </a: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internos de especialidades em </a:t>
            </a:r>
            <a:r>
              <a:rPr lang="pt-PT" sz="1600" b="1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 </a:t>
            </a: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programas de especialização, dos quais </a:t>
            </a:r>
            <a:r>
              <a:rPr lang="pt-PT" sz="1600" b="1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598</a:t>
            </a: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estão em especialização em medicina Geral e Familiar</a:t>
            </a:r>
            <a:r>
              <a:rPr lang="pt-PT" sz="1600" dirty="0">
                <a:latin typeface="Bahnschrif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Encontram-se em formação </a:t>
            </a:r>
            <a:r>
              <a:rPr lang="pt-PT" sz="1600" b="1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1.549 </a:t>
            </a: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pós media em Enfermagem</a:t>
            </a:r>
            <a:r>
              <a:rPr lang="pt-PT" sz="1600" b="1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ortoprotesia.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Especializaram-se </a:t>
            </a:r>
            <a:r>
              <a:rPr lang="pt-PT" sz="1600" b="1" dirty="0">
                <a:effectLst/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2.275</a:t>
            </a:r>
            <a:r>
              <a:rPr lang="pt-PT" sz="1600" dirty="0">
                <a:effectLst/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médicos internos e </a:t>
            </a:r>
            <a:r>
              <a:rPr lang="pt-PT" sz="1600" b="1" dirty="0">
                <a:effectLst/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602 </a:t>
            </a:r>
            <a:r>
              <a:rPr lang="pt-PT" sz="1600" dirty="0">
                <a:effectLst/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pós-média.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Neste período foram </a:t>
            </a:r>
            <a:r>
              <a:rPr lang="pt-PT" sz="1600" dirty="0" err="1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actualizadas</a:t>
            </a:r>
            <a:r>
              <a:rPr lang="pt-PT" sz="1600" dirty="0">
                <a:latin typeface="Bahnschrift Light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carreiras profissionais do regime especial, houveram incrementos salariais bem como foram criados novos subsídios, Criação do Gabinete de Humanização e Ética no Ministério da Saúde e a Revitalização do Gabinete do Utente nas Unidades Sanitárias.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t-PT" sz="1600" dirty="0">
              <a:latin typeface="Bahnschrift Light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t-PT" sz="1600" dirty="0">
              <a:latin typeface="Bahnschrift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4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0CBF842-C388-5B82-283A-EE90D426EC19}"/>
              </a:ext>
            </a:extLst>
          </p:cNvPr>
          <p:cNvSpPr txBox="1"/>
          <p:nvPr/>
        </p:nvSpPr>
        <p:spPr>
          <a:xfrm>
            <a:off x="3113927" y="285021"/>
            <a:ext cx="195566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pt-PT" sz="5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57DDAE4-E784-B5EB-95FC-D5E3533AA3FB}"/>
              </a:ext>
            </a:extLst>
          </p:cNvPr>
          <p:cNvSpPr/>
          <p:nvPr/>
        </p:nvSpPr>
        <p:spPr>
          <a:xfrm>
            <a:off x="1814815" y="251608"/>
            <a:ext cx="10366358" cy="14412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pt-PT" sz="3600" b="1" kern="0" spc="-52" dirty="0">
                <a:solidFill>
                  <a:srgbClr val="002060"/>
                </a:solidFill>
                <a:latin typeface="Montserrat" pitchFamily="34" charset="0"/>
              </a:rPr>
              <a:t>Programa Ambicioso de Especialização com Financiamento do Banco Mundial</a:t>
            </a:r>
            <a:endParaRPr lang="x-none" sz="3600" b="1" kern="0" spc="-52" dirty="0">
              <a:solidFill>
                <a:srgbClr val="002060"/>
              </a:solidFill>
              <a:latin typeface="Montserrat" pitchFamily="34" charset="0"/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30633477-CE7D-5583-D3D5-AAA2E862DB69}"/>
              </a:ext>
            </a:extLst>
          </p:cNvPr>
          <p:cNvSpPr txBox="1">
            <a:spLocks/>
          </p:cNvSpPr>
          <p:nvPr/>
        </p:nvSpPr>
        <p:spPr>
          <a:xfrm>
            <a:off x="484941" y="2545246"/>
            <a:ext cx="6691426" cy="34461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 sz="2400" b="1" dirty="0">
                <a:latin typeface="Bahnschrift Light" panose="020B0502040204020203" pitchFamily="34" charset="0"/>
              </a:rPr>
              <a:t>38 mil Profissionais de Saúde</a:t>
            </a:r>
          </a:p>
          <a:p>
            <a:r>
              <a:rPr lang="pt-PT" sz="2400" dirty="0">
                <a:latin typeface="Bahnschrift Light" panose="020B0502040204020203" pitchFamily="34" charset="0"/>
              </a:rPr>
              <a:t>- 3 mil médicos;</a:t>
            </a:r>
          </a:p>
          <a:p>
            <a:r>
              <a:rPr lang="pt-PT" sz="2400" dirty="0">
                <a:latin typeface="Bahnschrift Light" panose="020B0502040204020203" pitchFamily="34" charset="0"/>
              </a:rPr>
              <a:t>- 9 mil enfermeiros;</a:t>
            </a:r>
            <a:endParaRPr lang="pt-PT" sz="24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r>
              <a:rPr lang="pt-PT" sz="2400" dirty="0">
                <a:latin typeface="Bahnschrift Light" panose="020B0502040204020203" pitchFamily="34" charset="0"/>
              </a:rPr>
              <a:t>- 9 mil técnicos de enfermagem;</a:t>
            </a:r>
          </a:p>
          <a:p>
            <a:r>
              <a:rPr lang="pt-PT" sz="2400" dirty="0">
                <a:latin typeface="Bahnschrift Light" panose="020B0502040204020203" pitchFamily="34" charset="0"/>
              </a:rPr>
              <a:t>- 4 mil funcionários do regime gerais;</a:t>
            </a:r>
            <a:endParaRPr lang="pt-PT" sz="24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r>
              <a:rPr lang="pt-PT" sz="2400" dirty="0">
                <a:latin typeface="Bahnschrift Light" panose="020B0502040204020203" pitchFamily="34" charset="0"/>
              </a:rPr>
              <a:t>- 9 mil técnicos de diagnóstico e terapêutica; </a:t>
            </a:r>
          </a:p>
          <a:p>
            <a:r>
              <a:rPr lang="pt-PT" sz="2400" dirty="0">
                <a:latin typeface="Bahnschrift Light" panose="020B0502040204020203" pitchFamily="34" charset="0"/>
              </a:rPr>
              <a:t>- 4 mil técnicos para apoio Hospitalar. </a:t>
            </a:r>
          </a:p>
          <a:p>
            <a:endParaRPr lang="pt-PT" sz="2400" dirty="0">
              <a:latin typeface="Bahnschrift Light" panose="020B0502040204020203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9E172C0-CC12-FD6C-E350-61DEB90DC92F}"/>
              </a:ext>
            </a:extLst>
          </p:cNvPr>
          <p:cNvSpPr>
            <a:spLocks/>
          </p:cNvSpPr>
          <p:nvPr/>
        </p:nvSpPr>
        <p:spPr bwMode="auto">
          <a:xfrm>
            <a:off x="9126851" y="4023241"/>
            <a:ext cx="1189391" cy="1255589"/>
          </a:xfrm>
          <a:custGeom>
            <a:avLst/>
            <a:gdLst/>
            <a:ahLst/>
            <a:cxnLst>
              <a:cxn ang="0">
                <a:pos x="183" y="789"/>
              </a:cxn>
              <a:cxn ang="0">
                <a:pos x="411" y="816"/>
              </a:cxn>
              <a:cxn ang="0">
                <a:pos x="530" y="981"/>
              </a:cxn>
              <a:cxn ang="0">
                <a:pos x="704" y="1127"/>
              </a:cxn>
              <a:cxn ang="0">
                <a:pos x="640" y="1419"/>
              </a:cxn>
              <a:cxn ang="0">
                <a:pos x="585" y="1694"/>
              </a:cxn>
              <a:cxn ang="0">
                <a:pos x="631" y="1931"/>
              </a:cxn>
              <a:cxn ang="0">
                <a:pos x="695" y="2270"/>
              </a:cxn>
              <a:cxn ang="0">
                <a:pos x="730" y="2653"/>
              </a:cxn>
              <a:cxn ang="0">
                <a:pos x="650" y="3085"/>
              </a:cxn>
              <a:cxn ang="0">
                <a:pos x="959" y="3129"/>
              </a:cxn>
              <a:cxn ang="0">
                <a:pos x="1168" y="3205"/>
              </a:cxn>
              <a:cxn ang="0">
                <a:pos x="1328" y="3334"/>
              </a:cxn>
              <a:cxn ang="0">
                <a:pos x="1427" y="3232"/>
              </a:cxn>
              <a:cxn ang="0">
                <a:pos x="1613" y="3111"/>
              </a:cxn>
              <a:cxn ang="0">
                <a:pos x="1826" y="2925"/>
              </a:cxn>
              <a:cxn ang="0">
                <a:pos x="1955" y="2710"/>
              </a:cxn>
              <a:cxn ang="0">
                <a:pos x="2020" y="2498"/>
              </a:cxn>
              <a:cxn ang="0">
                <a:pos x="2057" y="2306"/>
              </a:cxn>
              <a:cxn ang="0">
                <a:pos x="2148" y="2096"/>
              </a:cxn>
              <a:cxn ang="0">
                <a:pos x="2276" y="1849"/>
              </a:cxn>
              <a:cxn ang="0">
                <a:pos x="2496" y="1566"/>
              </a:cxn>
              <a:cxn ang="0">
                <a:pos x="2743" y="1365"/>
              </a:cxn>
              <a:cxn ang="0">
                <a:pos x="2825" y="1099"/>
              </a:cxn>
              <a:cxn ang="0">
                <a:pos x="2999" y="843"/>
              </a:cxn>
              <a:cxn ang="0">
                <a:pos x="3106" y="595"/>
              </a:cxn>
              <a:cxn ang="0">
                <a:pos x="2891" y="415"/>
              </a:cxn>
              <a:cxn ang="0">
                <a:pos x="2706" y="496"/>
              </a:cxn>
              <a:cxn ang="0">
                <a:pos x="2706" y="688"/>
              </a:cxn>
              <a:cxn ang="0">
                <a:pos x="2441" y="789"/>
              </a:cxn>
              <a:cxn ang="0">
                <a:pos x="2075" y="853"/>
              </a:cxn>
              <a:cxn ang="0">
                <a:pos x="1847" y="834"/>
              </a:cxn>
              <a:cxn ang="0">
                <a:pos x="1682" y="990"/>
              </a:cxn>
              <a:cxn ang="0">
                <a:pos x="1572" y="779"/>
              </a:cxn>
              <a:cxn ang="0">
                <a:pos x="1490" y="569"/>
              </a:cxn>
              <a:cxn ang="0">
                <a:pos x="1463" y="322"/>
              </a:cxn>
              <a:cxn ang="0">
                <a:pos x="1225" y="203"/>
              </a:cxn>
              <a:cxn ang="0">
                <a:pos x="932" y="139"/>
              </a:cxn>
              <a:cxn ang="0">
                <a:pos x="695" y="66"/>
              </a:cxn>
              <a:cxn ang="0">
                <a:pos x="493" y="249"/>
              </a:cxn>
              <a:cxn ang="0">
                <a:pos x="265" y="350"/>
              </a:cxn>
              <a:cxn ang="0">
                <a:pos x="155" y="469"/>
              </a:cxn>
              <a:cxn ang="0">
                <a:pos x="18" y="633"/>
              </a:cxn>
            </a:cxnLst>
            <a:rect l="0" t="0" r="r" b="b"/>
            <a:pathLst>
              <a:path w="3106" h="3388">
                <a:moveTo>
                  <a:pt x="27" y="761"/>
                </a:moveTo>
                <a:lnTo>
                  <a:pt x="119" y="807"/>
                </a:lnTo>
                <a:lnTo>
                  <a:pt x="183" y="789"/>
                </a:lnTo>
                <a:lnTo>
                  <a:pt x="247" y="789"/>
                </a:lnTo>
                <a:lnTo>
                  <a:pt x="329" y="807"/>
                </a:lnTo>
                <a:lnTo>
                  <a:pt x="411" y="816"/>
                </a:lnTo>
                <a:lnTo>
                  <a:pt x="466" y="825"/>
                </a:lnTo>
                <a:lnTo>
                  <a:pt x="484" y="898"/>
                </a:lnTo>
                <a:lnTo>
                  <a:pt x="530" y="981"/>
                </a:lnTo>
                <a:lnTo>
                  <a:pt x="594" y="1054"/>
                </a:lnTo>
                <a:lnTo>
                  <a:pt x="658" y="1081"/>
                </a:lnTo>
                <a:lnTo>
                  <a:pt x="704" y="1127"/>
                </a:lnTo>
                <a:lnTo>
                  <a:pt x="749" y="1200"/>
                </a:lnTo>
                <a:lnTo>
                  <a:pt x="695" y="1310"/>
                </a:lnTo>
                <a:lnTo>
                  <a:pt x="640" y="1419"/>
                </a:lnTo>
                <a:lnTo>
                  <a:pt x="539" y="1502"/>
                </a:lnTo>
                <a:lnTo>
                  <a:pt x="512" y="1593"/>
                </a:lnTo>
                <a:lnTo>
                  <a:pt x="585" y="1694"/>
                </a:lnTo>
                <a:lnTo>
                  <a:pt x="521" y="1794"/>
                </a:lnTo>
                <a:lnTo>
                  <a:pt x="548" y="1904"/>
                </a:lnTo>
                <a:lnTo>
                  <a:pt x="631" y="1931"/>
                </a:lnTo>
                <a:lnTo>
                  <a:pt x="676" y="2023"/>
                </a:lnTo>
                <a:lnTo>
                  <a:pt x="695" y="2142"/>
                </a:lnTo>
                <a:lnTo>
                  <a:pt x="695" y="2270"/>
                </a:lnTo>
                <a:lnTo>
                  <a:pt x="704" y="2398"/>
                </a:lnTo>
                <a:lnTo>
                  <a:pt x="695" y="2536"/>
                </a:lnTo>
                <a:lnTo>
                  <a:pt x="730" y="2653"/>
                </a:lnTo>
                <a:lnTo>
                  <a:pt x="695" y="2802"/>
                </a:lnTo>
                <a:lnTo>
                  <a:pt x="649" y="2913"/>
                </a:lnTo>
                <a:lnTo>
                  <a:pt x="650" y="3085"/>
                </a:lnTo>
                <a:lnTo>
                  <a:pt x="767" y="3093"/>
                </a:lnTo>
                <a:lnTo>
                  <a:pt x="844" y="3082"/>
                </a:lnTo>
                <a:lnTo>
                  <a:pt x="959" y="3129"/>
                </a:lnTo>
                <a:lnTo>
                  <a:pt x="1043" y="3073"/>
                </a:lnTo>
                <a:lnTo>
                  <a:pt x="1124" y="3136"/>
                </a:lnTo>
                <a:lnTo>
                  <a:pt x="1168" y="3205"/>
                </a:lnTo>
                <a:lnTo>
                  <a:pt x="1186" y="3283"/>
                </a:lnTo>
                <a:lnTo>
                  <a:pt x="1261" y="3297"/>
                </a:lnTo>
                <a:lnTo>
                  <a:pt x="1328" y="3334"/>
                </a:lnTo>
                <a:lnTo>
                  <a:pt x="1370" y="3388"/>
                </a:lnTo>
                <a:lnTo>
                  <a:pt x="1427" y="3319"/>
                </a:lnTo>
                <a:lnTo>
                  <a:pt x="1427" y="3232"/>
                </a:lnTo>
                <a:lnTo>
                  <a:pt x="1474" y="3189"/>
                </a:lnTo>
                <a:lnTo>
                  <a:pt x="1516" y="3130"/>
                </a:lnTo>
                <a:lnTo>
                  <a:pt x="1613" y="3111"/>
                </a:lnTo>
                <a:lnTo>
                  <a:pt x="1708" y="3075"/>
                </a:lnTo>
                <a:lnTo>
                  <a:pt x="1805" y="2989"/>
                </a:lnTo>
                <a:lnTo>
                  <a:pt x="1826" y="2925"/>
                </a:lnTo>
                <a:lnTo>
                  <a:pt x="1808" y="2793"/>
                </a:lnTo>
                <a:lnTo>
                  <a:pt x="1883" y="2808"/>
                </a:lnTo>
                <a:lnTo>
                  <a:pt x="1955" y="2710"/>
                </a:lnTo>
                <a:lnTo>
                  <a:pt x="1984" y="2635"/>
                </a:lnTo>
                <a:lnTo>
                  <a:pt x="1947" y="2562"/>
                </a:lnTo>
                <a:lnTo>
                  <a:pt x="2020" y="2498"/>
                </a:lnTo>
                <a:lnTo>
                  <a:pt x="2084" y="2443"/>
                </a:lnTo>
                <a:lnTo>
                  <a:pt x="2075" y="2370"/>
                </a:lnTo>
                <a:lnTo>
                  <a:pt x="2057" y="2306"/>
                </a:lnTo>
                <a:lnTo>
                  <a:pt x="2075" y="2261"/>
                </a:lnTo>
                <a:lnTo>
                  <a:pt x="2148" y="2187"/>
                </a:lnTo>
                <a:lnTo>
                  <a:pt x="2148" y="2096"/>
                </a:lnTo>
                <a:lnTo>
                  <a:pt x="2176" y="2005"/>
                </a:lnTo>
                <a:lnTo>
                  <a:pt x="2267" y="1950"/>
                </a:lnTo>
                <a:lnTo>
                  <a:pt x="2276" y="1849"/>
                </a:lnTo>
                <a:lnTo>
                  <a:pt x="2386" y="1794"/>
                </a:lnTo>
                <a:lnTo>
                  <a:pt x="2404" y="1675"/>
                </a:lnTo>
                <a:lnTo>
                  <a:pt x="2496" y="1566"/>
                </a:lnTo>
                <a:lnTo>
                  <a:pt x="2569" y="1502"/>
                </a:lnTo>
                <a:lnTo>
                  <a:pt x="2660" y="1410"/>
                </a:lnTo>
                <a:lnTo>
                  <a:pt x="2743" y="1365"/>
                </a:lnTo>
                <a:lnTo>
                  <a:pt x="2770" y="1255"/>
                </a:lnTo>
                <a:lnTo>
                  <a:pt x="2779" y="1182"/>
                </a:lnTo>
                <a:lnTo>
                  <a:pt x="2825" y="1099"/>
                </a:lnTo>
                <a:lnTo>
                  <a:pt x="2889" y="999"/>
                </a:lnTo>
                <a:lnTo>
                  <a:pt x="2962" y="898"/>
                </a:lnTo>
                <a:lnTo>
                  <a:pt x="2999" y="843"/>
                </a:lnTo>
                <a:lnTo>
                  <a:pt x="3092" y="769"/>
                </a:lnTo>
                <a:lnTo>
                  <a:pt x="3091" y="688"/>
                </a:lnTo>
                <a:lnTo>
                  <a:pt x="3106" y="595"/>
                </a:lnTo>
                <a:lnTo>
                  <a:pt x="3041" y="544"/>
                </a:lnTo>
                <a:lnTo>
                  <a:pt x="2965" y="516"/>
                </a:lnTo>
                <a:lnTo>
                  <a:pt x="2891" y="415"/>
                </a:lnTo>
                <a:lnTo>
                  <a:pt x="2683" y="283"/>
                </a:lnTo>
                <a:lnTo>
                  <a:pt x="2688" y="405"/>
                </a:lnTo>
                <a:lnTo>
                  <a:pt x="2706" y="496"/>
                </a:lnTo>
                <a:lnTo>
                  <a:pt x="2706" y="569"/>
                </a:lnTo>
                <a:lnTo>
                  <a:pt x="2770" y="642"/>
                </a:lnTo>
                <a:lnTo>
                  <a:pt x="2706" y="688"/>
                </a:lnTo>
                <a:lnTo>
                  <a:pt x="2605" y="706"/>
                </a:lnTo>
                <a:lnTo>
                  <a:pt x="2505" y="734"/>
                </a:lnTo>
                <a:lnTo>
                  <a:pt x="2441" y="789"/>
                </a:lnTo>
                <a:lnTo>
                  <a:pt x="2349" y="825"/>
                </a:lnTo>
                <a:lnTo>
                  <a:pt x="2185" y="816"/>
                </a:lnTo>
                <a:lnTo>
                  <a:pt x="2075" y="853"/>
                </a:lnTo>
                <a:lnTo>
                  <a:pt x="1947" y="789"/>
                </a:lnTo>
                <a:lnTo>
                  <a:pt x="1865" y="725"/>
                </a:lnTo>
                <a:lnTo>
                  <a:pt x="1847" y="834"/>
                </a:lnTo>
                <a:lnTo>
                  <a:pt x="1837" y="889"/>
                </a:lnTo>
                <a:lnTo>
                  <a:pt x="1783" y="944"/>
                </a:lnTo>
                <a:lnTo>
                  <a:pt x="1682" y="990"/>
                </a:lnTo>
                <a:lnTo>
                  <a:pt x="1581" y="935"/>
                </a:lnTo>
                <a:lnTo>
                  <a:pt x="1581" y="862"/>
                </a:lnTo>
                <a:lnTo>
                  <a:pt x="1572" y="779"/>
                </a:lnTo>
                <a:lnTo>
                  <a:pt x="1600" y="679"/>
                </a:lnTo>
                <a:lnTo>
                  <a:pt x="1572" y="615"/>
                </a:lnTo>
                <a:lnTo>
                  <a:pt x="1490" y="569"/>
                </a:lnTo>
                <a:lnTo>
                  <a:pt x="1508" y="505"/>
                </a:lnTo>
                <a:lnTo>
                  <a:pt x="1508" y="405"/>
                </a:lnTo>
                <a:lnTo>
                  <a:pt x="1463" y="322"/>
                </a:lnTo>
                <a:lnTo>
                  <a:pt x="1399" y="277"/>
                </a:lnTo>
                <a:lnTo>
                  <a:pt x="1325" y="258"/>
                </a:lnTo>
                <a:lnTo>
                  <a:pt x="1225" y="203"/>
                </a:lnTo>
                <a:lnTo>
                  <a:pt x="1133" y="194"/>
                </a:lnTo>
                <a:lnTo>
                  <a:pt x="1005" y="139"/>
                </a:lnTo>
                <a:lnTo>
                  <a:pt x="932" y="139"/>
                </a:lnTo>
                <a:lnTo>
                  <a:pt x="832" y="85"/>
                </a:lnTo>
                <a:lnTo>
                  <a:pt x="748" y="0"/>
                </a:lnTo>
                <a:lnTo>
                  <a:pt x="695" y="66"/>
                </a:lnTo>
                <a:lnTo>
                  <a:pt x="631" y="149"/>
                </a:lnTo>
                <a:lnTo>
                  <a:pt x="539" y="176"/>
                </a:lnTo>
                <a:lnTo>
                  <a:pt x="493" y="249"/>
                </a:lnTo>
                <a:lnTo>
                  <a:pt x="420" y="322"/>
                </a:lnTo>
                <a:lnTo>
                  <a:pt x="356" y="377"/>
                </a:lnTo>
                <a:lnTo>
                  <a:pt x="265" y="350"/>
                </a:lnTo>
                <a:lnTo>
                  <a:pt x="173" y="368"/>
                </a:lnTo>
                <a:lnTo>
                  <a:pt x="164" y="405"/>
                </a:lnTo>
                <a:lnTo>
                  <a:pt x="155" y="469"/>
                </a:lnTo>
                <a:lnTo>
                  <a:pt x="91" y="505"/>
                </a:lnTo>
                <a:lnTo>
                  <a:pt x="45" y="560"/>
                </a:lnTo>
                <a:lnTo>
                  <a:pt x="18" y="633"/>
                </a:lnTo>
                <a:lnTo>
                  <a:pt x="0" y="706"/>
                </a:lnTo>
                <a:lnTo>
                  <a:pt x="27" y="761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B3D579C-4594-33FD-214B-5E27DE3FA5D9}"/>
              </a:ext>
            </a:extLst>
          </p:cNvPr>
          <p:cNvSpPr>
            <a:spLocks/>
          </p:cNvSpPr>
          <p:nvPr/>
        </p:nvSpPr>
        <p:spPr bwMode="auto">
          <a:xfrm>
            <a:off x="10071931" y="3247209"/>
            <a:ext cx="1323418" cy="1068436"/>
          </a:xfrm>
          <a:custGeom>
            <a:avLst/>
            <a:gdLst/>
            <a:ahLst/>
            <a:cxnLst>
              <a:cxn ang="0">
                <a:pos x="46" y="2023"/>
              </a:cxn>
              <a:cxn ang="0">
                <a:pos x="101" y="2179"/>
              </a:cxn>
              <a:cxn ang="0">
                <a:pos x="211" y="2371"/>
              </a:cxn>
              <a:cxn ang="0">
                <a:pos x="421" y="2508"/>
              </a:cxn>
              <a:cxn ang="0">
                <a:pos x="567" y="2636"/>
              </a:cxn>
              <a:cxn ang="0">
                <a:pos x="622" y="2782"/>
              </a:cxn>
              <a:cxn ang="0">
                <a:pos x="741" y="2828"/>
              </a:cxn>
              <a:cxn ang="0">
                <a:pos x="933" y="2736"/>
              </a:cxn>
              <a:cxn ang="0">
                <a:pos x="1107" y="2727"/>
              </a:cxn>
              <a:cxn ang="0">
                <a:pos x="1326" y="2681"/>
              </a:cxn>
              <a:cxn ang="0">
                <a:pos x="1509" y="2645"/>
              </a:cxn>
              <a:cxn ang="0">
                <a:pos x="1737" y="2718"/>
              </a:cxn>
              <a:cxn ang="0">
                <a:pos x="1948" y="2846"/>
              </a:cxn>
              <a:cxn ang="0">
                <a:pos x="2249" y="2855"/>
              </a:cxn>
              <a:cxn ang="0">
                <a:pos x="2451" y="2745"/>
              </a:cxn>
              <a:cxn ang="0">
                <a:pos x="2615" y="2627"/>
              </a:cxn>
              <a:cxn ang="0">
                <a:pos x="2844" y="2599"/>
              </a:cxn>
              <a:cxn ang="0">
                <a:pos x="2825" y="2471"/>
              </a:cxn>
              <a:cxn ang="0">
                <a:pos x="2908" y="2325"/>
              </a:cxn>
              <a:cxn ang="0">
                <a:pos x="2935" y="2169"/>
              </a:cxn>
              <a:cxn ang="0">
                <a:pos x="3145" y="2124"/>
              </a:cxn>
              <a:cxn ang="0">
                <a:pos x="3301" y="2160"/>
              </a:cxn>
              <a:cxn ang="0">
                <a:pos x="3434" y="2100"/>
              </a:cxn>
              <a:cxn ang="0">
                <a:pos x="3422" y="1920"/>
              </a:cxn>
              <a:cxn ang="0">
                <a:pos x="3347" y="1722"/>
              </a:cxn>
              <a:cxn ang="0">
                <a:pos x="3321" y="1503"/>
              </a:cxn>
              <a:cxn ang="0">
                <a:pos x="3099" y="1281"/>
              </a:cxn>
              <a:cxn ang="0">
                <a:pos x="3000" y="1054"/>
              </a:cxn>
              <a:cxn ang="0">
                <a:pos x="3063" y="835"/>
              </a:cxn>
              <a:cxn ang="0">
                <a:pos x="3045" y="600"/>
              </a:cxn>
              <a:cxn ang="0">
                <a:pos x="3137" y="126"/>
              </a:cxn>
              <a:cxn ang="0">
                <a:pos x="2999" y="85"/>
              </a:cxn>
              <a:cxn ang="0">
                <a:pos x="2844" y="167"/>
              </a:cxn>
              <a:cxn ang="0">
                <a:pos x="2652" y="240"/>
              </a:cxn>
              <a:cxn ang="0">
                <a:pos x="2441" y="213"/>
              </a:cxn>
              <a:cxn ang="0">
                <a:pos x="2240" y="286"/>
              </a:cxn>
              <a:cxn ang="0">
                <a:pos x="2067" y="432"/>
              </a:cxn>
              <a:cxn ang="0">
                <a:pos x="1975" y="615"/>
              </a:cxn>
              <a:cxn ang="0">
                <a:pos x="1783" y="688"/>
              </a:cxn>
              <a:cxn ang="0">
                <a:pos x="1683" y="816"/>
              </a:cxn>
              <a:cxn ang="0">
                <a:pos x="1491" y="899"/>
              </a:cxn>
              <a:cxn ang="0">
                <a:pos x="1353" y="1036"/>
              </a:cxn>
              <a:cxn ang="0">
                <a:pos x="1326" y="1237"/>
              </a:cxn>
              <a:cxn ang="0">
                <a:pos x="1253" y="1392"/>
              </a:cxn>
              <a:cxn ang="0">
                <a:pos x="1043" y="1465"/>
              </a:cxn>
              <a:cxn ang="0">
                <a:pos x="860" y="1520"/>
              </a:cxn>
              <a:cxn ang="0">
                <a:pos x="677" y="1621"/>
              </a:cxn>
              <a:cxn ang="0">
                <a:pos x="476" y="1767"/>
              </a:cxn>
              <a:cxn ang="0">
                <a:pos x="275" y="1831"/>
              </a:cxn>
              <a:cxn ang="0">
                <a:pos x="110" y="1913"/>
              </a:cxn>
            </a:cxnLst>
            <a:rect l="0" t="0" r="r" b="b"/>
            <a:pathLst>
              <a:path w="3456" h="2883">
                <a:moveTo>
                  <a:pt x="0" y="1913"/>
                </a:moveTo>
                <a:lnTo>
                  <a:pt x="46" y="2023"/>
                </a:lnTo>
                <a:lnTo>
                  <a:pt x="119" y="2078"/>
                </a:lnTo>
                <a:lnTo>
                  <a:pt x="101" y="2179"/>
                </a:lnTo>
                <a:lnTo>
                  <a:pt x="119" y="2279"/>
                </a:lnTo>
                <a:lnTo>
                  <a:pt x="211" y="2371"/>
                </a:lnTo>
                <a:lnTo>
                  <a:pt x="320" y="2444"/>
                </a:lnTo>
                <a:lnTo>
                  <a:pt x="421" y="2508"/>
                </a:lnTo>
                <a:lnTo>
                  <a:pt x="494" y="2608"/>
                </a:lnTo>
                <a:lnTo>
                  <a:pt x="567" y="2636"/>
                </a:lnTo>
                <a:lnTo>
                  <a:pt x="640" y="2691"/>
                </a:lnTo>
                <a:lnTo>
                  <a:pt x="622" y="2782"/>
                </a:lnTo>
                <a:lnTo>
                  <a:pt x="622" y="2864"/>
                </a:lnTo>
                <a:lnTo>
                  <a:pt x="741" y="2828"/>
                </a:lnTo>
                <a:lnTo>
                  <a:pt x="841" y="2791"/>
                </a:lnTo>
                <a:lnTo>
                  <a:pt x="933" y="2736"/>
                </a:lnTo>
                <a:lnTo>
                  <a:pt x="997" y="2700"/>
                </a:lnTo>
                <a:lnTo>
                  <a:pt x="1107" y="2727"/>
                </a:lnTo>
                <a:lnTo>
                  <a:pt x="1216" y="2672"/>
                </a:lnTo>
                <a:lnTo>
                  <a:pt x="1326" y="2681"/>
                </a:lnTo>
                <a:lnTo>
                  <a:pt x="1390" y="2745"/>
                </a:lnTo>
                <a:lnTo>
                  <a:pt x="1509" y="2645"/>
                </a:lnTo>
                <a:lnTo>
                  <a:pt x="1619" y="2681"/>
                </a:lnTo>
                <a:lnTo>
                  <a:pt x="1737" y="2718"/>
                </a:lnTo>
                <a:lnTo>
                  <a:pt x="1847" y="2773"/>
                </a:lnTo>
                <a:lnTo>
                  <a:pt x="1948" y="2846"/>
                </a:lnTo>
                <a:lnTo>
                  <a:pt x="2121" y="2883"/>
                </a:lnTo>
                <a:lnTo>
                  <a:pt x="2249" y="2855"/>
                </a:lnTo>
                <a:lnTo>
                  <a:pt x="2377" y="2800"/>
                </a:lnTo>
                <a:lnTo>
                  <a:pt x="2451" y="2745"/>
                </a:lnTo>
                <a:lnTo>
                  <a:pt x="2533" y="2691"/>
                </a:lnTo>
                <a:lnTo>
                  <a:pt x="2615" y="2627"/>
                </a:lnTo>
                <a:lnTo>
                  <a:pt x="2716" y="2627"/>
                </a:lnTo>
                <a:lnTo>
                  <a:pt x="2844" y="2599"/>
                </a:lnTo>
                <a:lnTo>
                  <a:pt x="2825" y="2544"/>
                </a:lnTo>
                <a:lnTo>
                  <a:pt x="2825" y="2471"/>
                </a:lnTo>
                <a:lnTo>
                  <a:pt x="2816" y="2389"/>
                </a:lnTo>
                <a:lnTo>
                  <a:pt x="2908" y="2325"/>
                </a:lnTo>
                <a:lnTo>
                  <a:pt x="2935" y="2243"/>
                </a:lnTo>
                <a:lnTo>
                  <a:pt x="2935" y="2169"/>
                </a:lnTo>
                <a:lnTo>
                  <a:pt x="3017" y="2105"/>
                </a:lnTo>
                <a:lnTo>
                  <a:pt x="3145" y="2124"/>
                </a:lnTo>
                <a:lnTo>
                  <a:pt x="3228" y="2078"/>
                </a:lnTo>
                <a:lnTo>
                  <a:pt x="3301" y="2160"/>
                </a:lnTo>
                <a:lnTo>
                  <a:pt x="3456" y="2151"/>
                </a:lnTo>
                <a:lnTo>
                  <a:pt x="3434" y="2100"/>
                </a:lnTo>
                <a:lnTo>
                  <a:pt x="3401" y="1998"/>
                </a:lnTo>
                <a:lnTo>
                  <a:pt x="3422" y="1920"/>
                </a:lnTo>
                <a:lnTo>
                  <a:pt x="3398" y="1840"/>
                </a:lnTo>
                <a:lnTo>
                  <a:pt x="3347" y="1722"/>
                </a:lnTo>
                <a:lnTo>
                  <a:pt x="3338" y="1611"/>
                </a:lnTo>
                <a:lnTo>
                  <a:pt x="3321" y="1503"/>
                </a:lnTo>
                <a:lnTo>
                  <a:pt x="3144" y="1362"/>
                </a:lnTo>
                <a:lnTo>
                  <a:pt x="3099" y="1281"/>
                </a:lnTo>
                <a:lnTo>
                  <a:pt x="3035" y="1197"/>
                </a:lnTo>
                <a:lnTo>
                  <a:pt x="3000" y="1054"/>
                </a:lnTo>
                <a:lnTo>
                  <a:pt x="2997" y="943"/>
                </a:lnTo>
                <a:lnTo>
                  <a:pt x="3063" y="835"/>
                </a:lnTo>
                <a:lnTo>
                  <a:pt x="3018" y="735"/>
                </a:lnTo>
                <a:lnTo>
                  <a:pt x="3045" y="600"/>
                </a:lnTo>
                <a:lnTo>
                  <a:pt x="3093" y="441"/>
                </a:lnTo>
                <a:lnTo>
                  <a:pt x="3137" y="126"/>
                </a:lnTo>
                <a:lnTo>
                  <a:pt x="3126" y="0"/>
                </a:lnTo>
                <a:lnTo>
                  <a:pt x="2999" y="85"/>
                </a:lnTo>
                <a:lnTo>
                  <a:pt x="2935" y="131"/>
                </a:lnTo>
                <a:lnTo>
                  <a:pt x="2844" y="167"/>
                </a:lnTo>
                <a:lnTo>
                  <a:pt x="2761" y="195"/>
                </a:lnTo>
                <a:lnTo>
                  <a:pt x="2652" y="240"/>
                </a:lnTo>
                <a:lnTo>
                  <a:pt x="2542" y="222"/>
                </a:lnTo>
                <a:lnTo>
                  <a:pt x="2441" y="213"/>
                </a:lnTo>
                <a:lnTo>
                  <a:pt x="2341" y="259"/>
                </a:lnTo>
                <a:lnTo>
                  <a:pt x="2240" y="286"/>
                </a:lnTo>
                <a:lnTo>
                  <a:pt x="2158" y="359"/>
                </a:lnTo>
                <a:lnTo>
                  <a:pt x="2067" y="432"/>
                </a:lnTo>
                <a:lnTo>
                  <a:pt x="2021" y="533"/>
                </a:lnTo>
                <a:lnTo>
                  <a:pt x="1975" y="615"/>
                </a:lnTo>
                <a:lnTo>
                  <a:pt x="1865" y="643"/>
                </a:lnTo>
                <a:lnTo>
                  <a:pt x="1783" y="688"/>
                </a:lnTo>
                <a:lnTo>
                  <a:pt x="1710" y="725"/>
                </a:lnTo>
                <a:lnTo>
                  <a:pt x="1683" y="816"/>
                </a:lnTo>
                <a:lnTo>
                  <a:pt x="1609" y="862"/>
                </a:lnTo>
                <a:lnTo>
                  <a:pt x="1491" y="899"/>
                </a:lnTo>
                <a:lnTo>
                  <a:pt x="1417" y="963"/>
                </a:lnTo>
                <a:lnTo>
                  <a:pt x="1353" y="1036"/>
                </a:lnTo>
                <a:lnTo>
                  <a:pt x="1335" y="1127"/>
                </a:lnTo>
                <a:lnTo>
                  <a:pt x="1326" y="1237"/>
                </a:lnTo>
                <a:lnTo>
                  <a:pt x="1289" y="1310"/>
                </a:lnTo>
                <a:lnTo>
                  <a:pt x="1253" y="1392"/>
                </a:lnTo>
                <a:lnTo>
                  <a:pt x="1152" y="1456"/>
                </a:lnTo>
                <a:lnTo>
                  <a:pt x="1043" y="1465"/>
                </a:lnTo>
                <a:lnTo>
                  <a:pt x="942" y="1520"/>
                </a:lnTo>
                <a:lnTo>
                  <a:pt x="860" y="1520"/>
                </a:lnTo>
                <a:lnTo>
                  <a:pt x="787" y="1575"/>
                </a:lnTo>
                <a:lnTo>
                  <a:pt x="677" y="1621"/>
                </a:lnTo>
                <a:lnTo>
                  <a:pt x="585" y="1703"/>
                </a:lnTo>
                <a:lnTo>
                  <a:pt x="476" y="1767"/>
                </a:lnTo>
                <a:lnTo>
                  <a:pt x="339" y="1767"/>
                </a:lnTo>
                <a:lnTo>
                  <a:pt x="275" y="1831"/>
                </a:lnTo>
                <a:lnTo>
                  <a:pt x="201" y="1877"/>
                </a:lnTo>
                <a:lnTo>
                  <a:pt x="110" y="1913"/>
                </a:lnTo>
                <a:lnTo>
                  <a:pt x="0" y="1913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1E4C0E7-4687-79DC-A0A3-5079ABAF625E}"/>
              </a:ext>
            </a:extLst>
          </p:cNvPr>
          <p:cNvSpPr>
            <a:spLocks/>
          </p:cNvSpPr>
          <p:nvPr/>
        </p:nvSpPr>
        <p:spPr bwMode="auto">
          <a:xfrm>
            <a:off x="8269081" y="5552333"/>
            <a:ext cx="1427958" cy="799381"/>
          </a:xfrm>
          <a:custGeom>
            <a:avLst/>
            <a:gdLst/>
            <a:ahLst/>
            <a:cxnLst>
              <a:cxn ang="0">
                <a:pos x="237" y="1133"/>
              </a:cxn>
              <a:cxn ang="0">
                <a:pos x="91" y="1243"/>
              </a:cxn>
              <a:cxn ang="0">
                <a:pos x="109" y="1371"/>
              </a:cxn>
              <a:cxn ang="0">
                <a:pos x="0" y="1444"/>
              </a:cxn>
              <a:cxn ang="0">
                <a:pos x="73" y="1545"/>
              </a:cxn>
              <a:cxn ang="0">
                <a:pos x="155" y="1609"/>
              </a:cxn>
              <a:cxn ang="0">
                <a:pos x="237" y="1746"/>
              </a:cxn>
              <a:cxn ang="0">
                <a:pos x="393" y="1828"/>
              </a:cxn>
              <a:cxn ang="0">
                <a:pos x="448" y="1938"/>
              </a:cxn>
              <a:cxn ang="0">
                <a:pos x="649" y="2002"/>
              </a:cxn>
              <a:cxn ang="0">
                <a:pos x="722" y="2084"/>
              </a:cxn>
              <a:cxn ang="0">
                <a:pos x="896" y="2130"/>
              </a:cxn>
              <a:cxn ang="0">
                <a:pos x="1216" y="2093"/>
              </a:cxn>
              <a:cxn ang="0">
                <a:pos x="3622" y="1839"/>
              </a:cxn>
              <a:cxn ang="0">
                <a:pos x="3574" y="1448"/>
              </a:cxn>
              <a:cxn ang="0">
                <a:pos x="3729" y="1065"/>
              </a:cxn>
              <a:cxn ang="0">
                <a:pos x="3646" y="638"/>
              </a:cxn>
              <a:cxn ang="0">
                <a:pos x="3484" y="365"/>
              </a:cxn>
              <a:cxn ang="0">
                <a:pos x="3252" y="188"/>
              </a:cxn>
              <a:cxn ang="0">
                <a:pos x="3063" y="0"/>
              </a:cxn>
              <a:cxn ang="0">
                <a:pos x="2907" y="18"/>
              </a:cxn>
              <a:cxn ang="0">
                <a:pos x="2788" y="128"/>
              </a:cxn>
              <a:cxn ang="0">
                <a:pos x="2587" y="192"/>
              </a:cxn>
              <a:cxn ang="0">
                <a:pos x="2377" y="192"/>
              </a:cxn>
              <a:cxn ang="0">
                <a:pos x="2157" y="311"/>
              </a:cxn>
              <a:cxn ang="0">
                <a:pos x="1984" y="448"/>
              </a:cxn>
              <a:cxn ang="0">
                <a:pos x="1920" y="621"/>
              </a:cxn>
              <a:cxn ang="0">
                <a:pos x="1837" y="759"/>
              </a:cxn>
              <a:cxn ang="0">
                <a:pos x="1764" y="841"/>
              </a:cxn>
              <a:cxn ang="0">
                <a:pos x="1636" y="795"/>
              </a:cxn>
              <a:cxn ang="0">
                <a:pos x="1527" y="731"/>
              </a:cxn>
              <a:cxn ang="0">
                <a:pos x="1325" y="695"/>
              </a:cxn>
              <a:cxn ang="0">
                <a:pos x="1161" y="759"/>
              </a:cxn>
              <a:cxn ang="0">
                <a:pos x="1033" y="877"/>
              </a:cxn>
              <a:cxn ang="0">
                <a:pos x="850" y="951"/>
              </a:cxn>
              <a:cxn ang="0">
                <a:pos x="731" y="987"/>
              </a:cxn>
              <a:cxn ang="0">
                <a:pos x="631" y="1005"/>
              </a:cxn>
              <a:cxn ang="0">
                <a:pos x="567" y="1124"/>
              </a:cxn>
              <a:cxn ang="0">
                <a:pos x="384" y="1143"/>
              </a:cxn>
            </a:cxnLst>
            <a:rect l="0" t="0" r="r" b="b"/>
            <a:pathLst>
              <a:path w="3729" h="2157">
                <a:moveTo>
                  <a:pt x="320" y="1097"/>
                </a:moveTo>
                <a:lnTo>
                  <a:pt x="237" y="1133"/>
                </a:lnTo>
                <a:lnTo>
                  <a:pt x="164" y="1207"/>
                </a:lnTo>
                <a:lnTo>
                  <a:pt x="91" y="1243"/>
                </a:lnTo>
                <a:lnTo>
                  <a:pt x="109" y="1298"/>
                </a:lnTo>
                <a:lnTo>
                  <a:pt x="109" y="1371"/>
                </a:lnTo>
                <a:lnTo>
                  <a:pt x="55" y="1389"/>
                </a:lnTo>
                <a:lnTo>
                  <a:pt x="0" y="1444"/>
                </a:lnTo>
                <a:lnTo>
                  <a:pt x="27" y="1517"/>
                </a:lnTo>
                <a:lnTo>
                  <a:pt x="73" y="1545"/>
                </a:lnTo>
                <a:lnTo>
                  <a:pt x="137" y="1572"/>
                </a:lnTo>
                <a:lnTo>
                  <a:pt x="155" y="1609"/>
                </a:lnTo>
                <a:lnTo>
                  <a:pt x="183" y="1655"/>
                </a:lnTo>
                <a:lnTo>
                  <a:pt x="237" y="1746"/>
                </a:lnTo>
                <a:lnTo>
                  <a:pt x="329" y="1773"/>
                </a:lnTo>
                <a:lnTo>
                  <a:pt x="393" y="1828"/>
                </a:lnTo>
                <a:lnTo>
                  <a:pt x="411" y="1892"/>
                </a:lnTo>
                <a:lnTo>
                  <a:pt x="448" y="1938"/>
                </a:lnTo>
                <a:lnTo>
                  <a:pt x="539" y="1965"/>
                </a:lnTo>
                <a:lnTo>
                  <a:pt x="649" y="2002"/>
                </a:lnTo>
                <a:lnTo>
                  <a:pt x="676" y="2039"/>
                </a:lnTo>
                <a:lnTo>
                  <a:pt x="722" y="2084"/>
                </a:lnTo>
                <a:lnTo>
                  <a:pt x="777" y="2157"/>
                </a:lnTo>
                <a:lnTo>
                  <a:pt x="896" y="2130"/>
                </a:lnTo>
                <a:lnTo>
                  <a:pt x="1042" y="2093"/>
                </a:lnTo>
                <a:lnTo>
                  <a:pt x="1216" y="2093"/>
                </a:lnTo>
                <a:lnTo>
                  <a:pt x="3667" y="2067"/>
                </a:lnTo>
                <a:lnTo>
                  <a:pt x="3622" y="1839"/>
                </a:lnTo>
                <a:lnTo>
                  <a:pt x="3565" y="1622"/>
                </a:lnTo>
                <a:lnTo>
                  <a:pt x="3574" y="1448"/>
                </a:lnTo>
                <a:lnTo>
                  <a:pt x="3661" y="1256"/>
                </a:lnTo>
                <a:lnTo>
                  <a:pt x="3729" y="1065"/>
                </a:lnTo>
                <a:lnTo>
                  <a:pt x="3703" y="722"/>
                </a:lnTo>
                <a:lnTo>
                  <a:pt x="3646" y="638"/>
                </a:lnTo>
                <a:lnTo>
                  <a:pt x="3573" y="507"/>
                </a:lnTo>
                <a:lnTo>
                  <a:pt x="3484" y="365"/>
                </a:lnTo>
                <a:lnTo>
                  <a:pt x="3349" y="278"/>
                </a:lnTo>
                <a:lnTo>
                  <a:pt x="3252" y="188"/>
                </a:lnTo>
                <a:lnTo>
                  <a:pt x="3163" y="26"/>
                </a:lnTo>
                <a:lnTo>
                  <a:pt x="3063" y="0"/>
                </a:lnTo>
                <a:lnTo>
                  <a:pt x="2962" y="27"/>
                </a:lnTo>
                <a:lnTo>
                  <a:pt x="2907" y="18"/>
                </a:lnTo>
                <a:lnTo>
                  <a:pt x="2807" y="64"/>
                </a:lnTo>
                <a:lnTo>
                  <a:pt x="2788" y="128"/>
                </a:lnTo>
                <a:lnTo>
                  <a:pt x="2669" y="173"/>
                </a:lnTo>
                <a:lnTo>
                  <a:pt x="2587" y="192"/>
                </a:lnTo>
                <a:lnTo>
                  <a:pt x="2505" y="210"/>
                </a:lnTo>
                <a:lnTo>
                  <a:pt x="2377" y="192"/>
                </a:lnTo>
                <a:lnTo>
                  <a:pt x="2221" y="247"/>
                </a:lnTo>
                <a:lnTo>
                  <a:pt x="2157" y="311"/>
                </a:lnTo>
                <a:lnTo>
                  <a:pt x="2048" y="393"/>
                </a:lnTo>
                <a:lnTo>
                  <a:pt x="1984" y="448"/>
                </a:lnTo>
                <a:lnTo>
                  <a:pt x="1965" y="539"/>
                </a:lnTo>
                <a:lnTo>
                  <a:pt x="1920" y="621"/>
                </a:lnTo>
                <a:lnTo>
                  <a:pt x="1883" y="676"/>
                </a:lnTo>
                <a:lnTo>
                  <a:pt x="1837" y="759"/>
                </a:lnTo>
                <a:lnTo>
                  <a:pt x="1819" y="832"/>
                </a:lnTo>
                <a:lnTo>
                  <a:pt x="1764" y="841"/>
                </a:lnTo>
                <a:lnTo>
                  <a:pt x="1682" y="850"/>
                </a:lnTo>
                <a:lnTo>
                  <a:pt x="1636" y="795"/>
                </a:lnTo>
                <a:lnTo>
                  <a:pt x="1600" y="740"/>
                </a:lnTo>
                <a:lnTo>
                  <a:pt x="1527" y="731"/>
                </a:lnTo>
                <a:lnTo>
                  <a:pt x="1435" y="685"/>
                </a:lnTo>
                <a:lnTo>
                  <a:pt x="1325" y="695"/>
                </a:lnTo>
                <a:lnTo>
                  <a:pt x="1225" y="713"/>
                </a:lnTo>
                <a:lnTo>
                  <a:pt x="1161" y="759"/>
                </a:lnTo>
                <a:lnTo>
                  <a:pt x="1097" y="832"/>
                </a:lnTo>
                <a:lnTo>
                  <a:pt x="1033" y="877"/>
                </a:lnTo>
                <a:lnTo>
                  <a:pt x="923" y="905"/>
                </a:lnTo>
                <a:lnTo>
                  <a:pt x="850" y="951"/>
                </a:lnTo>
                <a:lnTo>
                  <a:pt x="786" y="996"/>
                </a:lnTo>
                <a:lnTo>
                  <a:pt x="731" y="987"/>
                </a:lnTo>
                <a:lnTo>
                  <a:pt x="667" y="951"/>
                </a:lnTo>
                <a:lnTo>
                  <a:pt x="631" y="1005"/>
                </a:lnTo>
                <a:lnTo>
                  <a:pt x="612" y="1060"/>
                </a:lnTo>
                <a:lnTo>
                  <a:pt x="567" y="1124"/>
                </a:lnTo>
                <a:lnTo>
                  <a:pt x="475" y="1133"/>
                </a:lnTo>
                <a:lnTo>
                  <a:pt x="384" y="1143"/>
                </a:lnTo>
                <a:lnTo>
                  <a:pt x="320" y="1097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E743878-F1C7-6DCD-AF8A-F900F71BA709}"/>
              </a:ext>
            </a:extLst>
          </p:cNvPr>
          <p:cNvSpPr>
            <a:spLocks/>
          </p:cNvSpPr>
          <p:nvPr/>
        </p:nvSpPr>
        <p:spPr bwMode="auto">
          <a:xfrm>
            <a:off x="9375376" y="5027193"/>
            <a:ext cx="2331683" cy="1504260"/>
          </a:xfrm>
          <a:custGeom>
            <a:avLst/>
            <a:gdLst/>
            <a:ahLst/>
            <a:cxnLst>
              <a:cxn ang="0">
                <a:pos x="27" y="704"/>
              </a:cxn>
              <a:cxn ang="0">
                <a:pos x="119" y="1042"/>
              </a:cxn>
              <a:cxn ang="0">
                <a:pos x="210" y="1334"/>
              </a:cxn>
              <a:cxn ang="0">
                <a:pos x="366" y="1609"/>
              </a:cxn>
              <a:cxn ang="0">
                <a:pos x="686" y="1929"/>
              </a:cxn>
              <a:cxn ang="0">
                <a:pos x="841" y="2486"/>
              </a:cxn>
              <a:cxn ang="0">
                <a:pos x="676" y="3035"/>
              </a:cxn>
              <a:cxn ang="0">
                <a:pos x="969" y="3483"/>
              </a:cxn>
              <a:cxn ang="0">
                <a:pos x="1545" y="3474"/>
              </a:cxn>
              <a:cxn ang="0">
                <a:pos x="1838" y="3611"/>
              </a:cxn>
              <a:cxn ang="0">
                <a:pos x="2084" y="3803"/>
              </a:cxn>
              <a:cxn ang="0">
                <a:pos x="2359" y="3858"/>
              </a:cxn>
              <a:cxn ang="0">
                <a:pos x="2660" y="3904"/>
              </a:cxn>
              <a:cxn ang="0">
                <a:pos x="2926" y="3894"/>
              </a:cxn>
              <a:cxn ang="0">
                <a:pos x="3328" y="3894"/>
              </a:cxn>
              <a:cxn ang="0">
                <a:pos x="3556" y="3986"/>
              </a:cxn>
              <a:cxn ang="0">
                <a:pos x="3758" y="4059"/>
              </a:cxn>
              <a:cxn ang="0">
                <a:pos x="3977" y="3995"/>
              </a:cxn>
              <a:cxn ang="0">
                <a:pos x="4306" y="4022"/>
              </a:cxn>
              <a:cxn ang="0">
                <a:pos x="5211" y="3885"/>
              </a:cxn>
              <a:cxn ang="0">
                <a:pos x="5815" y="3565"/>
              </a:cxn>
              <a:cxn ang="0">
                <a:pos x="5330" y="2989"/>
              </a:cxn>
              <a:cxn ang="0">
                <a:pos x="4946" y="2550"/>
              </a:cxn>
              <a:cxn ang="0">
                <a:pos x="4681" y="2267"/>
              </a:cxn>
              <a:cxn ang="0">
                <a:pos x="4452" y="1901"/>
              </a:cxn>
              <a:cxn ang="0">
                <a:pos x="4270" y="1609"/>
              </a:cxn>
              <a:cxn ang="0">
                <a:pos x="3822" y="1298"/>
              </a:cxn>
              <a:cxn ang="0">
                <a:pos x="3474" y="1289"/>
              </a:cxn>
              <a:cxn ang="0">
                <a:pos x="3081" y="1124"/>
              </a:cxn>
              <a:cxn ang="0">
                <a:pos x="2825" y="841"/>
              </a:cxn>
              <a:cxn ang="0">
                <a:pos x="2560" y="649"/>
              </a:cxn>
              <a:cxn ang="0">
                <a:pos x="2395" y="749"/>
              </a:cxn>
              <a:cxn ang="0">
                <a:pos x="2148" y="786"/>
              </a:cxn>
              <a:cxn ang="0">
                <a:pos x="2066" y="448"/>
              </a:cxn>
              <a:cxn ang="0">
                <a:pos x="1746" y="192"/>
              </a:cxn>
              <a:cxn ang="0">
                <a:pos x="1417" y="45"/>
              </a:cxn>
              <a:cxn ang="0">
                <a:pos x="1158" y="85"/>
              </a:cxn>
              <a:cxn ang="0">
                <a:pos x="1060" y="365"/>
              </a:cxn>
              <a:cxn ang="0">
                <a:pos x="832" y="475"/>
              </a:cxn>
              <a:cxn ang="0">
                <a:pos x="722" y="676"/>
              </a:cxn>
              <a:cxn ang="0">
                <a:pos x="539" y="576"/>
              </a:cxn>
              <a:cxn ang="0">
                <a:pos x="393" y="365"/>
              </a:cxn>
              <a:cxn ang="0">
                <a:pos x="119" y="384"/>
              </a:cxn>
            </a:cxnLst>
            <a:rect l="0" t="0" r="r" b="b"/>
            <a:pathLst>
              <a:path w="6089" h="4059">
                <a:moveTo>
                  <a:pt x="0" y="374"/>
                </a:moveTo>
                <a:lnTo>
                  <a:pt x="55" y="502"/>
                </a:lnTo>
                <a:lnTo>
                  <a:pt x="27" y="704"/>
                </a:lnTo>
                <a:lnTo>
                  <a:pt x="46" y="850"/>
                </a:lnTo>
                <a:lnTo>
                  <a:pt x="36" y="1005"/>
                </a:lnTo>
                <a:lnTo>
                  <a:pt x="119" y="1042"/>
                </a:lnTo>
                <a:lnTo>
                  <a:pt x="192" y="1088"/>
                </a:lnTo>
                <a:lnTo>
                  <a:pt x="183" y="1234"/>
                </a:lnTo>
                <a:lnTo>
                  <a:pt x="210" y="1334"/>
                </a:lnTo>
                <a:lnTo>
                  <a:pt x="174" y="1417"/>
                </a:lnTo>
                <a:lnTo>
                  <a:pt x="274" y="1444"/>
                </a:lnTo>
                <a:lnTo>
                  <a:pt x="366" y="1609"/>
                </a:lnTo>
                <a:lnTo>
                  <a:pt x="466" y="1700"/>
                </a:lnTo>
                <a:lnTo>
                  <a:pt x="594" y="1782"/>
                </a:lnTo>
                <a:lnTo>
                  <a:pt x="686" y="1929"/>
                </a:lnTo>
                <a:lnTo>
                  <a:pt x="759" y="2057"/>
                </a:lnTo>
                <a:lnTo>
                  <a:pt x="814" y="2139"/>
                </a:lnTo>
                <a:lnTo>
                  <a:pt x="841" y="2486"/>
                </a:lnTo>
                <a:lnTo>
                  <a:pt x="777" y="2660"/>
                </a:lnTo>
                <a:lnTo>
                  <a:pt x="686" y="2861"/>
                </a:lnTo>
                <a:lnTo>
                  <a:pt x="676" y="3035"/>
                </a:lnTo>
                <a:lnTo>
                  <a:pt x="740" y="3273"/>
                </a:lnTo>
                <a:lnTo>
                  <a:pt x="777" y="3483"/>
                </a:lnTo>
                <a:lnTo>
                  <a:pt x="969" y="3483"/>
                </a:lnTo>
                <a:lnTo>
                  <a:pt x="1170" y="3483"/>
                </a:lnTo>
                <a:lnTo>
                  <a:pt x="1353" y="3483"/>
                </a:lnTo>
                <a:lnTo>
                  <a:pt x="1545" y="3474"/>
                </a:lnTo>
                <a:lnTo>
                  <a:pt x="1710" y="3483"/>
                </a:lnTo>
                <a:lnTo>
                  <a:pt x="1783" y="3529"/>
                </a:lnTo>
                <a:lnTo>
                  <a:pt x="1838" y="3611"/>
                </a:lnTo>
                <a:lnTo>
                  <a:pt x="1911" y="3693"/>
                </a:lnTo>
                <a:lnTo>
                  <a:pt x="1984" y="3748"/>
                </a:lnTo>
                <a:lnTo>
                  <a:pt x="2084" y="3803"/>
                </a:lnTo>
                <a:lnTo>
                  <a:pt x="2185" y="3840"/>
                </a:lnTo>
                <a:lnTo>
                  <a:pt x="2258" y="3876"/>
                </a:lnTo>
                <a:lnTo>
                  <a:pt x="2359" y="3858"/>
                </a:lnTo>
                <a:lnTo>
                  <a:pt x="2450" y="3840"/>
                </a:lnTo>
                <a:lnTo>
                  <a:pt x="2542" y="3867"/>
                </a:lnTo>
                <a:lnTo>
                  <a:pt x="2660" y="3904"/>
                </a:lnTo>
                <a:lnTo>
                  <a:pt x="2761" y="3876"/>
                </a:lnTo>
                <a:lnTo>
                  <a:pt x="2852" y="3922"/>
                </a:lnTo>
                <a:lnTo>
                  <a:pt x="2926" y="3894"/>
                </a:lnTo>
                <a:lnTo>
                  <a:pt x="3054" y="3922"/>
                </a:lnTo>
                <a:lnTo>
                  <a:pt x="3209" y="3922"/>
                </a:lnTo>
                <a:lnTo>
                  <a:pt x="3328" y="3894"/>
                </a:lnTo>
                <a:lnTo>
                  <a:pt x="3419" y="3904"/>
                </a:lnTo>
                <a:lnTo>
                  <a:pt x="3483" y="3958"/>
                </a:lnTo>
                <a:lnTo>
                  <a:pt x="3556" y="3986"/>
                </a:lnTo>
                <a:lnTo>
                  <a:pt x="3611" y="4041"/>
                </a:lnTo>
                <a:lnTo>
                  <a:pt x="3694" y="4013"/>
                </a:lnTo>
                <a:lnTo>
                  <a:pt x="3758" y="4059"/>
                </a:lnTo>
                <a:lnTo>
                  <a:pt x="3822" y="4059"/>
                </a:lnTo>
                <a:lnTo>
                  <a:pt x="3895" y="3995"/>
                </a:lnTo>
                <a:lnTo>
                  <a:pt x="3977" y="3995"/>
                </a:lnTo>
                <a:lnTo>
                  <a:pt x="4105" y="3968"/>
                </a:lnTo>
                <a:lnTo>
                  <a:pt x="4224" y="4004"/>
                </a:lnTo>
                <a:lnTo>
                  <a:pt x="4306" y="4022"/>
                </a:lnTo>
                <a:lnTo>
                  <a:pt x="4398" y="4059"/>
                </a:lnTo>
                <a:lnTo>
                  <a:pt x="4708" y="3977"/>
                </a:lnTo>
                <a:lnTo>
                  <a:pt x="5211" y="3885"/>
                </a:lnTo>
                <a:lnTo>
                  <a:pt x="5659" y="3812"/>
                </a:lnTo>
                <a:lnTo>
                  <a:pt x="6089" y="3730"/>
                </a:lnTo>
                <a:lnTo>
                  <a:pt x="5815" y="3565"/>
                </a:lnTo>
                <a:lnTo>
                  <a:pt x="5650" y="3373"/>
                </a:lnTo>
                <a:lnTo>
                  <a:pt x="5476" y="3190"/>
                </a:lnTo>
                <a:lnTo>
                  <a:pt x="5330" y="2989"/>
                </a:lnTo>
                <a:lnTo>
                  <a:pt x="5138" y="2816"/>
                </a:lnTo>
                <a:lnTo>
                  <a:pt x="4974" y="2688"/>
                </a:lnTo>
                <a:lnTo>
                  <a:pt x="4946" y="2550"/>
                </a:lnTo>
                <a:lnTo>
                  <a:pt x="4928" y="2422"/>
                </a:lnTo>
                <a:lnTo>
                  <a:pt x="4855" y="2386"/>
                </a:lnTo>
                <a:lnTo>
                  <a:pt x="4681" y="2267"/>
                </a:lnTo>
                <a:lnTo>
                  <a:pt x="4608" y="2121"/>
                </a:lnTo>
                <a:lnTo>
                  <a:pt x="4526" y="2011"/>
                </a:lnTo>
                <a:lnTo>
                  <a:pt x="4452" y="1901"/>
                </a:lnTo>
                <a:lnTo>
                  <a:pt x="4398" y="1773"/>
                </a:lnTo>
                <a:lnTo>
                  <a:pt x="4315" y="1682"/>
                </a:lnTo>
                <a:lnTo>
                  <a:pt x="4270" y="1609"/>
                </a:lnTo>
                <a:lnTo>
                  <a:pt x="4105" y="1481"/>
                </a:lnTo>
                <a:lnTo>
                  <a:pt x="3968" y="1325"/>
                </a:lnTo>
                <a:lnTo>
                  <a:pt x="3822" y="1298"/>
                </a:lnTo>
                <a:lnTo>
                  <a:pt x="3694" y="1261"/>
                </a:lnTo>
                <a:lnTo>
                  <a:pt x="3575" y="1289"/>
                </a:lnTo>
                <a:lnTo>
                  <a:pt x="3474" y="1289"/>
                </a:lnTo>
                <a:lnTo>
                  <a:pt x="3328" y="1270"/>
                </a:lnTo>
                <a:lnTo>
                  <a:pt x="3191" y="1197"/>
                </a:lnTo>
                <a:lnTo>
                  <a:pt x="3081" y="1124"/>
                </a:lnTo>
                <a:lnTo>
                  <a:pt x="2953" y="1005"/>
                </a:lnTo>
                <a:lnTo>
                  <a:pt x="2880" y="932"/>
                </a:lnTo>
                <a:lnTo>
                  <a:pt x="2825" y="841"/>
                </a:lnTo>
                <a:lnTo>
                  <a:pt x="2770" y="740"/>
                </a:lnTo>
                <a:lnTo>
                  <a:pt x="2679" y="658"/>
                </a:lnTo>
                <a:lnTo>
                  <a:pt x="2560" y="649"/>
                </a:lnTo>
                <a:lnTo>
                  <a:pt x="2441" y="621"/>
                </a:lnTo>
                <a:lnTo>
                  <a:pt x="2423" y="676"/>
                </a:lnTo>
                <a:lnTo>
                  <a:pt x="2395" y="749"/>
                </a:lnTo>
                <a:lnTo>
                  <a:pt x="2304" y="713"/>
                </a:lnTo>
                <a:lnTo>
                  <a:pt x="2231" y="731"/>
                </a:lnTo>
                <a:lnTo>
                  <a:pt x="2148" y="786"/>
                </a:lnTo>
                <a:lnTo>
                  <a:pt x="2112" y="649"/>
                </a:lnTo>
                <a:lnTo>
                  <a:pt x="2075" y="557"/>
                </a:lnTo>
                <a:lnTo>
                  <a:pt x="2066" y="448"/>
                </a:lnTo>
                <a:lnTo>
                  <a:pt x="1984" y="292"/>
                </a:lnTo>
                <a:lnTo>
                  <a:pt x="1874" y="182"/>
                </a:lnTo>
                <a:lnTo>
                  <a:pt x="1746" y="192"/>
                </a:lnTo>
                <a:lnTo>
                  <a:pt x="1618" y="118"/>
                </a:lnTo>
                <a:lnTo>
                  <a:pt x="1545" y="128"/>
                </a:lnTo>
                <a:lnTo>
                  <a:pt x="1417" y="45"/>
                </a:lnTo>
                <a:lnTo>
                  <a:pt x="1307" y="0"/>
                </a:lnTo>
                <a:lnTo>
                  <a:pt x="1234" y="100"/>
                </a:lnTo>
                <a:lnTo>
                  <a:pt x="1158" y="85"/>
                </a:lnTo>
                <a:lnTo>
                  <a:pt x="1179" y="210"/>
                </a:lnTo>
                <a:lnTo>
                  <a:pt x="1152" y="283"/>
                </a:lnTo>
                <a:lnTo>
                  <a:pt x="1060" y="365"/>
                </a:lnTo>
                <a:lnTo>
                  <a:pt x="969" y="402"/>
                </a:lnTo>
                <a:lnTo>
                  <a:pt x="868" y="420"/>
                </a:lnTo>
                <a:lnTo>
                  <a:pt x="832" y="475"/>
                </a:lnTo>
                <a:lnTo>
                  <a:pt x="777" y="521"/>
                </a:lnTo>
                <a:lnTo>
                  <a:pt x="777" y="612"/>
                </a:lnTo>
                <a:lnTo>
                  <a:pt x="722" y="676"/>
                </a:lnTo>
                <a:lnTo>
                  <a:pt x="676" y="621"/>
                </a:lnTo>
                <a:lnTo>
                  <a:pt x="612" y="585"/>
                </a:lnTo>
                <a:lnTo>
                  <a:pt x="539" y="576"/>
                </a:lnTo>
                <a:lnTo>
                  <a:pt x="521" y="502"/>
                </a:lnTo>
                <a:lnTo>
                  <a:pt x="475" y="429"/>
                </a:lnTo>
                <a:lnTo>
                  <a:pt x="393" y="365"/>
                </a:lnTo>
                <a:lnTo>
                  <a:pt x="311" y="420"/>
                </a:lnTo>
                <a:lnTo>
                  <a:pt x="201" y="374"/>
                </a:lnTo>
                <a:lnTo>
                  <a:pt x="119" y="384"/>
                </a:lnTo>
                <a:lnTo>
                  <a:pt x="0" y="37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highlight>
                <a:srgbClr val="00B050"/>
              </a:highlight>
              <a:latin typeface="Bahnschrift" panose="020B0502040204020203" pitchFamily="34" charset="0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FF84572C-67EF-1391-E737-214989AA9DB0}"/>
              </a:ext>
            </a:extLst>
          </p:cNvPr>
          <p:cNvSpPr>
            <a:spLocks/>
          </p:cNvSpPr>
          <p:nvPr/>
        </p:nvSpPr>
        <p:spPr bwMode="auto">
          <a:xfrm>
            <a:off x="9873190" y="4016940"/>
            <a:ext cx="2106899" cy="1895612"/>
          </a:xfrm>
          <a:custGeom>
            <a:avLst/>
            <a:gdLst/>
            <a:ahLst/>
            <a:cxnLst>
              <a:cxn ang="0">
                <a:pos x="1245" y="755"/>
              </a:cxn>
              <a:cxn ang="0">
                <a:pos x="1049" y="860"/>
              </a:cxn>
              <a:cxn ang="0">
                <a:pos x="828" y="1200"/>
              </a:cxn>
              <a:cxn ang="0">
                <a:pos x="795" y="1383"/>
              </a:cxn>
              <a:cxn ang="0">
                <a:pos x="635" y="1503"/>
              </a:cxn>
              <a:cxn ang="0">
                <a:pos x="455" y="1694"/>
              </a:cxn>
              <a:cxn ang="0">
                <a:pos x="324" y="1868"/>
              </a:cxn>
              <a:cxn ang="0">
                <a:pos x="227" y="2022"/>
              </a:cxn>
              <a:cxn ang="0">
                <a:pos x="198" y="2208"/>
              </a:cxn>
              <a:cxn ang="0">
                <a:pos x="110" y="2324"/>
              </a:cxn>
              <a:cxn ang="0">
                <a:pos x="137" y="2462"/>
              </a:cxn>
              <a:cxn ang="0">
                <a:pos x="35" y="2655"/>
              </a:cxn>
              <a:cxn ang="0">
                <a:pos x="119" y="2774"/>
              </a:cxn>
              <a:cxn ang="0">
                <a:pos x="317" y="2846"/>
              </a:cxn>
              <a:cxn ang="0">
                <a:pos x="573" y="2907"/>
              </a:cxn>
              <a:cxn ang="0">
                <a:pos x="765" y="3167"/>
              </a:cxn>
              <a:cxn ang="0">
                <a:pos x="813" y="3380"/>
              </a:cxn>
              <a:cxn ang="0">
                <a:pos x="927" y="3459"/>
              </a:cxn>
              <a:cxn ang="0">
                <a:pos x="1097" y="3476"/>
              </a:cxn>
              <a:cxn ang="0">
                <a:pos x="1259" y="3374"/>
              </a:cxn>
              <a:cxn ang="0">
                <a:pos x="1473" y="3467"/>
              </a:cxn>
              <a:cxn ang="0">
                <a:pos x="1575" y="3653"/>
              </a:cxn>
              <a:cxn ang="0">
                <a:pos x="1787" y="3855"/>
              </a:cxn>
              <a:cxn ang="0">
                <a:pos x="2022" y="3996"/>
              </a:cxn>
              <a:cxn ang="0">
                <a:pos x="2280" y="4016"/>
              </a:cxn>
              <a:cxn ang="0">
                <a:pos x="2510" y="4020"/>
              </a:cxn>
              <a:cxn ang="0">
                <a:pos x="2804" y="4205"/>
              </a:cxn>
              <a:cxn ang="0">
                <a:pos x="3014" y="4409"/>
              </a:cxn>
              <a:cxn ang="0">
                <a:pos x="3153" y="4631"/>
              </a:cxn>
              <a:cxn ang="0">
                <a:pos x="3383" y="4995"/>
              </a:cxn>
              <a:cxn ang="0">
                <a:pos x="3621" y="2265"/>
              </a:cxn>
              <a:cxn ang="0">
                <a:pos x="5374" y="2168"/>
              </a:cxn>
              <a:cxn ang="0">
                <a:pos x="5328" y="1985"/>
              </a:cxn>
              <a:cxn ang="0">
                <a:pos x="5420" y="1747"/>
              </a:cxn>
              <a:cxn ang="0">
                <a:pos x="5383" y="1519"/>
              </a:cxn>
              <a:cxn ang="0">
                <a:pos x="5402" y="1162"/>
              </a:cxn>
              <a:cxn ang="0">
                <a:pos x="5502" y="815"/>
              </a:cxn>
              <a:cxn ang="0">
                <a:pos x="5466" y="559"/>
              </a:cxn>
              <a:cxn ang="0">
                <a:pos x="5384" y="423"/>
              </a:cxn>
              <a:cxn ang="0">
                <a:pos x="5172" y="456"/>
              </a:cxn>
              <a:cxn ang="0">
                <a:pos x="4941" y="387"/>
              </a:cxn>
              <a:cxn ang="0">
                <a:pos x="4662" y="512"/>
              </a:cxn>
              <a:cxn ang="0">
                <a:pos x="4424" y="458"/>
              </a:cxn>
              <a:cxn ang="0">
                <a:pos x="4139" y="459"/>
              </a:cxn>
              <a:cxn ang="0">
                <a:pos x="3869" y="567"/>
              </a:cxn>
              <a:cxn ang="0">
                <a:pos x="3875" y="410"/>
              </a:cxn>
              <a:cxn ang="0">
                <a:pos x="3848" y="249"/>
              </a:cxn>
              <a:cxn ang="0">
                <a:pos x="3993" y="117"/>
              </a:cxn>
              <a:cxn ang="0">
                <a:pos x="3819" y="83"/>
              </a:cxn>
              <a:cxn ang="0">
                <a:pos x="3662" y="48"/>
              </a:cxn>
              <a:cxn ang="0">
                <a:pos x="3453" y="96"/>
              </a:cxn>
              <a:cxn ang="0">
                <a:pos x="3426" y="246"/>
              </a:cxn>
              <a:cxn ang="0">
                <a:pos x="3347" y="390"/>
              </a:cxn>
              <a:cxn ang="0">
                <a:pos x="3360" y="521"/>
              </a:cxn>
              <a:cxn ang="0">
                <a:pos x="3132" y="552"/>
              </a:cxn>
              <a:cxn ang="0">
                <a:pos x="2978" y="660"/>
              </a:cxn>
              <a:cxn ang="0">
                <a:pos x="2763" y="779"/>
              </a:cxn>
              <a:cxn ang="0">
                <a:pos x="2459" y="765"/>
              </a:cxn>
              <a:cxn ang="0">
                <a:pos x="2249" y="638"/>
              </a:cxn>
              <a:cxn ang="0">
                <a:pos x="1908" y="668"/>
              </a:cxn>
              <a:cxn ang="0">
                <a:pos x="1734" y="596"/>
              </a:cxn>
              <a:cxn ang="0">
                <a:pos x="1512" y="624"/>
              </a:cxn>
            </a:cxnLst>
            <a:rect l="0" t="0" r="r" b="b"/>
            <a:pathLst>
              <a:path w="5502" h="5115">
                <a:moveTo>
                  <a:pt x="1356" y="714"/>
                </a:moveTo>
                <a:lnTo>
                  <a:pt x="1245" y="755"/>
                </a:lnTo>
                <a:lnTo>
                  <a:pt x="1142" y="789"/>
                </a:lnTo>
                <a:lnTo>
                  <a:pt x="1049" y="860"/>
                </a:lnTo>
                <a:lnTo>
                  <a:pt x="918" y="1050"/>
                </a:lnTo>
                <a:lnTo>
                  <a:pt x="828" y="1200"/>
                </a:lnTo>
                <a:lnTo>
                  <a:pt x="819" y="1286"/>
                </a:lnTo>
                <a:lnTo>
                  <a:pt x="795" y="1383"/>
                </a:lnTo>
                <a:lnTo>
                  <a:pt x="705" y="1431"/>
                </a:lnTo>
                <a:lnTo>
                  <a:pt x="635" y="1503"/>
                </a:lnTo>
                <a:lnTo>
                  <a:pt x="542" y="1586"/>
                </a:lnTo>
                <a:lnTo>
                  <a:pt x="455" y="1694"/>
                </a:lnTo>
                <a:lnTo>
                  <a:pt x="437" y="1812"/>
                </a:lnTo>
                <a:lnTo>
                  <a:pt x="324" y="1868"/>
                </a:lnTo>
                <a:lnTo>
                  <a:pt x="317" y="1968"/>
                </a:lnTo>
                <a:lnTo>
                  <a:pt x="227" y="2022"/>
                </a:lnTo>
                <a:lnTo>
                  <a:pt x="200" y="2115"/>
                </a:lnTo>
                <a:lnTo>
                  <a:pt x="198" y="2208"/>
                </a:lnTo>
                <a:lnTo>
                  <a:pt x="123" y="2279"/>
                </a:lnTo>
                <a:lnTo>
                  <a:pt x="110" y="2324"/>
                </a:lnTo>
                <a:lnTo>
                  <a:pt x="125" y="2387"/>
                </a:lnTo>
                <a:lnTo>
                  <a:pt x="137" y="2462"/>
                </a:lnTo>
                <a:lnTo>
                  <a:pt x="0" y="2579"/>
                </a:lnTo>
                <a:lnTo>
                  <a:pt x="35" y="2655"/>
                </a:lnTo>
                <a:lnTo>
                  <a:pt x="8" y="2726"/>
                </a:lnTo>
                <a:lnTo>
                  <a:pt x="119" y="2774"/>
                </a:lnTo>
                <a:lnTo>
                  <a:pt x="245" y="2855"/>
                </a:lnTo>
                <a:lnTo>
                  <a:pt x="317" y="2846"/>
                </a:lnTo>
                <a:lnTo>
                  <a:pt x="444" y="2918"/>
                </a:lnTo>
                <a:lnTo>
                  <a:pt x="573" y="2907"/>
                </a:lnTo>
                <a:lnTo>
                  <a:pt x="681" y="3012"/>
                </a:lnTo>
                <a:lnTo>
                  <a:pt x="765" y="3167"/>
                </a:lnTo>
                <a:lnTo>
                  <a:pt x="776" y="3282"/>
                </a:lnTo>
                <a:lnTo>
                  <a:pt x="813" y="3380"/>
                </a:lnTo>
                <a:lnTo>
                  <a:pt x="848" y="3513"/>
                </a:lnTo>
                <a:lnTo>
                  <a:pt x="927" y="3459"/>
                </a:lnTo>
                <a:lnTo>
                  <a:pt x="1004" y="3440"/>
                </a:lnTo>
                <a:lnTo>
                  <a:pt x="1097" y="3476"/>
                </a:lnTo>
                <a:lnTo>
                  <a:pt x="1140" y="3350"/>
                </a:lnTo>
                <a:lnTo>
                  <a:pt x="1259" y="3374"/>
                </a:lnTo>
                <a:lnTo>
                  <a:pt x="1379" y="3384"/>
                </a:lnTo>
                <a:lnTo>
                  <a:pt x="1473" y="3467"/>
                </a:lnTo>
                <a:lnTo>
                  <a:pt x="1506" y="3537"/>
                </a:lnTo>
                <a:lnTo>
                  <a:pt x="1575" y="3653"/>
                </a:lnTo>
                <a:lnTo>
                  <a:pt x="1674" y="3752"/>
                </a:lnTo>
                <a:lnTo>
                  <a:pt x="1787" y="3855"/>
                </a:lnTo>
                <a:lnTo>
                  <a:pt x="1883" y="3920"/>
                </a:lnTo>
                <a:lnTo>
                  <a:pt x="2022" y="3996"/>
                </a:lnTo>
                <a:lnTo>
                  <a:pt x="2168" y="4014"/>
                </a:lnTo>
                <a:lnTo>
                  <a:pt x="2280" y="4016"/>
                </a:lnTo>
                <a:lnTo>
                  <a:pt x="2394" y="3986"/>
                </a:lnTo>
                <a:lnTo>
                  <a:pt x="2510" y="4020"/>
                </a:lnTo>
                <a:lnTo>
                  <a:pt x="2669" y="4049"/>
                </a:lnTo>
                <a:lnTo>
                  <a:pt x="2804" y="4205"/>
                </a:lnTo>
                <a:lnTo>
                  <a:pt x="2975" y="4340"/>
                </a:lnTo>
                <a:lnTo>
                  <a:pt x="3014" y="4409"/>
                </a:lnTo>
                <a:lnTo>
                  <a:pt x="3099" y="4499"/>
                </a:lnTo>
                <a:lnTo>
                  <a:pt x="3153" y="4631"/>
                </a:lnTo>
                <a:lnTo>
                  <a:pt x="3303" y="4845"/>
                </a:lnTo>
                <a:lnTo>
                  <a:pt x="3383" y="4995"/>
                </a:lnTo>
                <a:lnTo>
                  <a:pt x="3561" y="5115"/>
                </a:lnTo>
                <a:lnTo>
                  <a:pt x="3621" y="2265"/>
                </a:lnTo>
                <a:lnTo>
                  <a:pt x="5385" y="2265"/>
                </a:lnTo>
                <a:lnTo>
                  <a:pt x="5374" y="2168"/>
                </a:lnTo>
                <a:lnTo>
                  <a:pt x="5301" y="2104"/>
                </a:lnTo>
                <a:lnTo>
                  <a:pt x="5328" y="1985"/>
                </a:lnTo>
                <a:lnTo>
                  <a:pt x="5356" y="1884"/>
                </a:lnTo>
                <a:lnTo>
                  <a:pt x="5420" y="1747"/>
                </a:lnTo>
                <a:lnTo>
                  <a:pt x="5456" y="1628"/>
                </a:lnTo>
                <a:lnTo>
                  <a:pt x="5383" y="1519"/>
                </a:lnTo>
                <a:lnTo>
                  <a:pt x="5420" y="1299"/>
                </a:lnTo>
                <a:lnTo>
                  <a:pt x="5402" y="1162"/>
                </a:lnTo>
                <a:lnTo>
                  <a:pt x="5429" y="961"/>
                </a:lnTo>
                <a:lnTo>
                  <a:pt x="5502" y="815"/>
                </a:lnTo>
                <a:lnTo>
                  <a:pt x="5456" y="696"/>
                </a:lnTo>
                <a:lnTo>
                  <a:pt x="5466" y="559"/>
                </a:lnTo>
                <a:lnTo>
                  <a:pt x="5495" y="321"/>
                </a:lnTo>
                <a:lnTo>
                  <a:pt x="5384" y="423"/>
                </a:lnTo>
                <a:lnTo>
                  <a:pt x="5295" y="458"/>
                </a:lnTo>
                <a:lnTo>
                  <a:pt x="5172" y="456"/>
                </a:lnTo>
                <a:lnTo>
                  <a:pt x="5063" y="411"/>
                </a:lnTo>
                <a:lnTo>
                  <a:pt x="4941" y="387"/>
                </a:lnTo>
                <a:lnTo>
                  <a:pt x="4776" y="453"/>
                </a:lnTo>
                <a:lnTo>
                  <a:pt x="4662" y="512"/>
                </a:lnTo>
                <a:lnTo>
                  <a:pt x="4518" y="513"/>
                </a:lnTo>
                <a:lnTo>
                  <a:pt x="4424" y="458"/>
                </a:lnTo>
                <a:lnTo>
                  <a:pt x="4259" y="485"/>
                </a:lnTo>
                <a:lnTo>
                  <a:pt x="4139" y="459"/>
                </a:lnTo>
                <a:lnTo>
                  <a:pt x="3932" y="605"/>
                </a:lnTo>
                <a:lnTo>
                  <a:pt x="3869" y="567"/>
                </a:lnTo>
                <a:lnTo>
                  <a:pt x="3873" y="476"/>
                </a:lnTo>
                <a:lnTo>
                  <a:pt x="3875" y="410"/>
                </a:lnTo>
                <a:lnTo>
                  <a:pt x="3812" y="315"/>
                </a:lnTo>
                <a:lnTo>
                  <a:pt x="3848" y="249"/>
                </a:lnTo>
                <a:lnTo>
                  <a:pt x="3960" y="201"/>
                </a:lnTo>
                <a:lnTo>
                  <a:pt x="3993" y="117"/>
                </a:lnTo>
                <a:lnTo>
                  <a:pt x="3972" y="74"/>
                </a:lnTo>
                <a:lnTo>
                  <a:pt x="3819" y="83"/>
                </a:lnTo>
                <a:lnTo>
                  <a:pt x="3746" y="0"/>
                </a:lnTo>
                <a:lnTo>
                  <a:pt x="3662" y="48"/>
                </a:lnTo>
                <a:lnTo>
                  <a:pt x="3536" y="26"/>
                </a:lnTo>
                <a:lnTo>
                  <a:pt x="3453" y="96"/>
                </a:lnTo>
                <a:lnTo>
                  <a:pt x="3453" y="164"/>
                </a:lnTo>
                <a:lnTo>
                  <a:pt x="3426" y="246"/>
                </a:lnTo>
                <a:lnTo>
                  <a:pt x="3333" y="312"/>
                </a:lnTo>
                <a:lnTo>
                  <a:pt x="3347" y="390"/>
                </a:lnTo>
                <a:lnTo>
                  <a:pt x="3342" y="467"/>
                </a:lnTo>
                <a:lnTo>
                  <a:pt x="3360" y="521"/>
                </a:lnTo>
                <a:lnTo>
                  <a:pt x="3234" y="549"/>
                </a:lnTo>
                <a:lnTo>
                  <a:pt x="3132" y="552"/>
                </a:lnTo>
                <a:lnTo>
                  <a:pt x="3042" y="623"/>
                </a:lnTo>
                <a:lnTo>
                  <a:pt x="2978" y="660"/>
                </a:lnTo>
                <a:lnTo>
                  <a:pt x="2897" y="725"/>
                </a:lnTo>
                <a:lnTo>
                  <a:pt x="2763" y="779"/>
                </a:lnTo>
                <a:lnTo>
                  <a:pt x="2637" y="806"/>
                </a:lnTo>
                <a:lnTo>
                  <a:pt x="2459" y="765"/>
                </a:lnTo>
                <a:lnTo>
                  <a:pt x="2370" y="696"/>
                </a:lnTo>
                <a:lnTo>
                  <a:pt x="2249" y="638"/>
                </a:lnTo>
                <a:lnTo>
                  <a:pt x="2030" y="567"/>
                </a:lnTo>
                <a:lnTo>
                  <a:pt x="1908" y="668"/>
                </a:lnTo>
                <a:lnTo>
                  <a:pt x="1845" y="603"/>
                </a:lnTo>
                <a:lnTo>
                  <a:pt x="1734" y="596"/>
                </a:lnTo>
                <a:lnTo>
                  <a:pt x="1631" y="650"/>
                </a:lnTo>
                <a:lnTo>
                  <a:pt x="1512" y="624"/>
                </a:lnTo>
                <a:lnTo>
                  <a:pt x="1356" y="71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EC09755-629F-17B7-F735-70CA44BA4218}"/>
              </a:ext>
            </a:extLst>
          </p:cNvPr>
          <p:cNvSpPr>
            <a:spLocks/>
          </p:cNvSpPr>
          <p:nvPr/>
        </p:nvSpPr>
        <p:spPr bwMode="auto">
          <a:xfrm>
            <a:off x="8419955" y="2391497"/>
            <a:ext cx="1158757" cy="881654"/>
          </a:xfrm>
          <a:custGeom>
            <a:avLst/>
            <a:gdLst/>
            <a:ahLst/>
            <a:cxnLst>
              <a:cxn ang="0">
                <a:pos x="904" y="131"/>
              </a:cxn>
              <a:cxn ang="0">
                <a:pos x="984" y="291"/>
              </a:cxn>
              <a:cxn ang="0">
                <a:pos x="1056" y="403"/>
              </a:cxn>
              <a:cxn ang="0">
                <a:pos x="936" y="587"/>
              </a:cxn>
              <a:cxn ang="0">
                <a:pos x="768" y="723"/>
              </a:cxn>
              <a:cxn ang="0">
                <a:pos x="600" y="795"/>
              </a:cxn>
              <a:cxn ang="0">
                <a:pos x="440" y="843"/>
              </a:cxn>
              <a:cxn ang="0">
                <a:pos x="344" y="955"/>
              </a:cxn>
              <a:cxn ang="0">
                <a:pos x="152" y="1067"/>
              </a:cxn>
              <a:cxn ang="0">
                <a:pos x="0" y="1115"/>
              </a:cxn>
              <a:cxn ang="0">
                <a:pos x="64" y="1227"/>
              </a:cxn>
              <a:cxn ang="0">
                <a:pos x="104" y="1363"/>
              </a:cxn>
              <a:cxn ang="0">
                <a:pos x="104" y="1491"/>
              </a:cxn>
              <a:cxn ang="0">
                <a:pos x="144" y="1603"/>
              </a:cxn>
              <a:cxn ang="0">
                <a:pos x="48" y="1683"/>
              </a:cxn>
              <a:cxn ang="0">
                <a:pos x="264" y="1675"/>
              </a:cxn>
              <a:cxn ang="0">
                <a:pos x="416" y="1755"/>
              </a:cxn>
              <a:cxn ang="0">
                <a:pos x="488" y="1899"/>
              </a:cxn>
              <a:cxn ang="0">
                <a:pos x="680" y="1939"/>
              </a:cxn>
              <a:cxn ang="0">
                <a:pos x="856" y="1899"/>
              </a:cxn>
              <a:cxn ang="0">
                <a:pos x="872" y="2043"/>
              </a:cxn>
              <a:cxn ang="0">
                <a:pos x="808" y="2259"/>
              </a:cxn>
              <a:cxn ang="0">
                <a:pos x="896" y="2379"/>
              </a:cxn>
              <a:cxn ang="0">
                <a:pos x="1056" y="2251"/>
              </a:cxn>
              <a:cxn ang="0">
                <a:pos x="1200" y="2291"/>
              </a:cxn>
              <a:cxn ang="0">
                <a:pos x="1336" y="2115"/>
              </a:cxn>
              <a:cxn ang="0">
                <a:pos x="1304" y="1963"/>
              </a:cxn>
              <a:cxn ang="0">
                <a:pos x="1480" y="1979"/>
              </a:cxn>
              <a:cxn ang="0">
                <a:pos x="1592" y="2059"/>
              </a:cxn>
              <a:cxn ang="0">
                <a:pos x="1752" y="2003"/>
              </a:cxn>
              <a:cxn ang="0">
                <a:pos x="1840" y="2131"/>
              </a:cxn>
              <a:cxn ang="0">
                <a:pos x="1928" y="2203"/>
              </a:cxn>
              <a:cxn ang="0">
                <a:pos x="2088" y="2155"/>
              </a:cxn>
              <a:cxn ang="0">
                <a:pos x="2112" y="1987"/>
              </a:cxn>
              <a:cxn ang="0">
                <a:pos x="2120" y="1827"/>
              </a:cxn>
              <a:cxn ang="0">
                <a:pos x="2056" y="1683"/>
              </a:cxn>
              <a:cxn ang="0">
                <a:pos x="2184" y="1587"/>
              </a:cxn>
              <a:cxn ang="0">
                <a:pos x="2312" y="1539"/>
              </a:cxn>
              <a:cxn ang="0">
                <a:pos x="2376" y="1451"/>
              </a:cxn>
              <a:cxn ang="0">
                <a:pos x="2528" y="1371"/>
              </a:cxn>
              <a:cxn ang="0">
                <a:pos x="2656" y="1435"/>
              </a:cxn>
              <a:cxn ang="0">
                <a:pos x="2704" y="1579"/>
              </a:cxn>
              <a:cxn ang="0">
                <a:pos x="2832" y="1627"/>
              </a:cxn>
              <a:cxn ang="0">
                <a:pos x="2928" y="1547"/>
              </a:cxn>
              <a:cxn ang="0">
                <a:pos x="3026" y="1388"/>
              </a:cxn>
              <a:cxn ang="0">
                <a:pos x="2912" y="1248"/>
              </a:cxn>
              <a:cxn ang="0">
                <a:pos x="2897" y="1086"/>
              </a:cxn>
              <a:cxn ang="0">
                <a:pos x="2813" y="920"/>
              </a:cxn>
              <a:cxn ang="0">
                <a:pos x="2739" y="743"/>
              </a:cxn>
              <a:cxn ang="0">
                <a:pos x="2667" y="521"/>
              </a:cxn>
              <a:cxn ang="0">
                <a:pos x="2651" y="273"/>
              </a:cxn>
              <a:cxn ang="0">
                <a:pos x="2550" y="60"/>
              </a:cxn>
              <a:cxn ang="0">
                <a:pos x="1319" y="44"/>
              </a:cxn>
            </a:cxnLst>
            <a:rect l="0" t="0" r="r" b="b"/>
            <a:pathLst>
              <a:path w="3026" h="2379">
                <a:moveTo>
                  <a:pt x="860" y="51"/>
                </a:moveTo>
                <a:lnTo>
                  <a:pt x="904" y="131"/>
                </a:lnTo>
                <a:lnTo>
                  <a:pt x="944" y="203"/>
                </a:lnTo>
                <a:lnTo>
                  <a:pt x="984" y="291"/>
                </a:lnTo>
                <a:lnTo>
                  <a:pt x="1016" y="347"/>
                </a:lnTo>
                <a:lnTo>
                  <a:pt x="1056" y="403"/>
                </a:lnTo>
                <a:lnTo>
                  <a:pt x="1000" y="483"/>
                </a:lnTo>
                <a:lnTo>
                  <a:pt x="936" y="587"/>
                </a:lnTo>
                <a:lnTo>
                  <a:pt x="856" y="683"/>
                </a:lnTo>
                <a:lnTo>
                  <a:pt x="768" y="723"/>
                </a:lnTo>
                <a:lnTo>
                  <a:pt x="664" y="739"/>
                </a:lnTo>
                <a:lnTo>
                  <a:pt x="600" y="795"/>
                </a:lnTo>
                <a:lnTo>
                  <a:pt x="536" y="795"/>
                </a:lnTo>
                <a:lnTo>
                  <a:pt x="440" y="843"/>
                </a:lnTo>
                <a:lnTo>
                  <a:pt x="408" y="915"/>
                </a:lnTo>
                <a:lnTo>
                  <a:pt x="344" y="955"/>
                </a:lnTo>
                <a:lnTo>
                  <a:pt x="248" y="987"/>
                </a:lnTo>
                <a:lnTo>
                  <a:pt x="152" y="1067"/>
                </a:lnTo>
                <a:lnTo>
                  <a:pt x="64" y="1099"/>
                </a:lnTo>
                <a:lnTo>
                  <a:pt x="0" y="1115"/>
                </a:lnTo>
                <a:lnTo>
                  <a:pt x="40" y="1163"/>
                </a:lnTo>
                <a:lnTo>
                  <a:pt x="64" y="1227"/>
                </a:lnTo>
                <a:lnTo>
                  <a:pt x="112" y="1283"/>
                </a:lnTo>
                <a:lnTo>
                  <a:pt x="104" y="1363"/>
                </a:lnTo>
                <a:lnTo>
                  <a:pt x="72" y="1435"/>
                </a:lnTo>
                <a:lnTo>
                  <a:pt x="104" y="1491"/>
                </a:lnTo>
                <a:lnTo>
                  <a:pt x="136" y="1555"/>
                </a:lnTo>
                <a:lnTo>
                  <a:pt x="144" y="1603"/>
                </a:lnTo>
                <a:lnTo>
                  <a:pt x="56" y="1643"/>
                </a:lnTo>
                <a:lnTo>
                  <a:pt x="48" y="1683"/>
                </a:lnTo>
                <a:lnTo>
                  <a:pt x="136" y="1707"/>
                </a:lnTo>
                <a:lnTo>
                  <a:pt x="264" y="1675"/>
                </a:lnTo>
                <a:lnTo>
                  <a:pt x="352" y="1715"/>
                </a:lnTo>
                <a:lnTo>
                  <a:pt x="416" y="1755"/>
                </a:lnTo>
                <a:lnTo>
                  <a:pt x="440" y="1827"/>
                </a:lnTo>
                <a:lnTo>
                  <a:pt x="488" y="1899"/>
                </a:lnTo>
                <a:lnTo>
                  <a:pt x="576" y="1939"/>
                </a:lnTo>
                <a:lnTo>
                  <a:pt x="680" y="1939"/>
                </a:lnTo>
                <a:lnTo>
                  <a:pt x="776" y="1899"/>
                </a:lnTo>
                <a:lnTo>
                  <a:pt x="856" y="1899"/>
                </a:lnTo>
                <a:lnTo>
                  <a:pt x="888" y="1971"/>
                </a:lnTo>
                <a:lnTo>
                  <a:pt x="872" y="2043"/>
                </a:lnTo>
                <a:lnTo>
                  <a:pt x="840" y="2155"/>
                </a:lnTo>
                <a:lnTo>
                  <a:pt x="808" y="2259"/>
                </a:lnTo>
                <a:lnTo>
                  <a:pt x="801" y="2325"/>
                </a:lnTo>
                <a:lnTo>
                  <a:pt x="896" y="2379"/>
                </a:lnTo>
                <a:lnTo>
                  <a:pt x="976" y="2347"/>
                </a:lnTo>
                <a:lnTo>
                  <a:pt x="1056" y="2251"/>
                </a:lnTo>
                <a:lnTo>
                  <a:pt x="1112" y="2267"/>
                </a:lnTo>
                <a:lnTo>
                  <a:pt x="1200" y="2291"/>
                </a:lnTo>
                <a:lnTo>
                  <a:pt x="1264" y="2211"/>
                </a:lnTo>
                <a:lnTo>
                  <a:pt x="1336" y="2115"/>
                </a:lnTo>
                <a:lnTo>
                  <a:pt x="1256" y="2059"/>
                </a:lnTo>
                <a:lnTo>
                  <a:pt x="1304" y="1963"/>
                </a:lnTo>
                <a:lnTo>
                  <a:pt x="1408" y="1955"/>
                </a:lnTo>
                <a:lnTo>
                  <a:pt x="1480" y="1979"/>
                </a:lnTo>
                <a:lnTo>
                  <a:pt x="1536" y="2043"/>
                </a:lnTo>
                <a:lnTo>
                  <a:pt x="1592" y="2059"/>
                </a:lnTo>
                <a:lnTo>
                  <a:pt x="1664" y="2019"/>
                </a:lnTo>
                <a:lnTo>
                  <a:pt x="1752" y="2003"/>
                </a:lnTo>
                <a:lnTo>
                  <a:pt x="1816" y="2059"/>
                </a:lnTo>
                <a:lnTo>
                  <a:pt x="1840" y="2131"/>
                </a:lnTo>
                <a:lnTo>
                  <a:pt x="1856" y="2235"/>
                </a:lnTo>
                <a:lnTo>
                  <a:pt x="1928" y="2203"/>
                </a:lnTo>
                <a:lnTo>
                  <a:pt x="2008" y="2171"/>
                </a:lnTo>
                <a:lnTo>
                  <a:pt x="2088" y="2155"/>
                </a:lnTo>
                <a:lnTo>
                  <a:pt x="2112" y="2075"/>
                </a:lnTo>
                <a:lnTo>
                  <a:pt x="2112" y="1987"/>
                </a:lnTo>
                <a:lnTo>
                  <a:pt x="2144" y="1899"/>
                </a:lnTo>
                <a:lnTo>
                  <a:pt x="2120" y="1827"/>
                </a:lnTo>
                <a:lnTo>
                  <a:pt x="2096" y="1763"/>
                </a:lnTo>
                <a:lnTo>
                  <a:pt x="2056" y="1683"/>
                </a:lnTo>
                <a:lnTo>
                  <a:pt x="2088" y="1627"/>
                </a:lnTo>
                <a:lnTo>
                  <a:pt x="2184" y="1587"/>
                </a:lnTo>
                <a:lnTo>
                  <a:pt x="2248" y="1579"/>
                </a:lnTo>
                <a:lnTo>
                  <a:pt x="2312" y="1539"/>
                </a:lnTo>
                <a:lnTo>
                  <a:pt x="2336" y="1491"/>
                </a:lnTo>
                <a:lnTo>
                  <a:pt x="2376" y="1451"/>
                </a:lnTo>
                <a:lnTo>
                  <a:pt x="2424" y="1395"/>
                </a:lnTo>
                <a:lnTo>
                  <a:pt x="2528" y="1371"/>
                </a:lnTo>
                <a:lnTo>
                  <a:pt x="2608" y="1363"/>
                </a:lnTo>
                <a:lnTo>
                  <a:pt x="2656" y="1435"/>
                </a:lnTo>
                <a:lnTo>
                  <a:pt x="2696" y="1507"/>
                </a:lnTo>
                <a:lnTo>
                  <a:pt x="2704" y="1579"/>
                </a:lnTo>
                <a:lnTo>
                  <a:pt x="2760" y="1619"/>
                </a:lnTo>
                <a:lnTo>
                  <a:pt x="2832" y="1627"/>
                </a:lnTo>
                <a:lnTo>
                  <a:pt x="2888" y="1603"/>
                </a:lnTo>
                <a:lnTo>
                  <a:pt x="2928" y="1547"/>
                </a:lnTo>
                <a:lnTo>
                  <a:pt x="2960" y="1459"/>
                </a:lnTo>
                <a:lnTo>
                  <a:pt x="3026" y="1388"/>
                </a:lnTo>
                <a:lnTo>
                  <a:pt x="2957" y="1316"/>
                </a:lnTo>
                <a:lnTo>
                  <a:pt x="2912" y="1248"/>
                </a:lnTo>
                <a:lnTo>
                  <a:pt x="2862" y="1140"/>
                </a:lnTo>
                <a:lnTo>
                  <a:pt x="2897" y="1086"/>
                </a:lnTo>
                <a:lnTo>
                  <a:pt x="2886" y="975"/>
                </a:lnTo>
                <a:lnTo>
                  <a:pt x="2813" y="920"/>
                </a:lnTo>
                <a:lnTo>
                  <a:pt x="2777" y="857"/>
                </a:lnTo>
                <a:lnTo>
                  <a:pt x="2739" y="743"/>
                </a:lnTo>
                <a:lnTo>
                  <a:pt x="2687" y="648"/>
                </a:lnTo>
                <a:lnTo>
                  <a:pt x="2667" y="521"/>
                </a:lnTo>
                <a:lnTo>
                  <a:pt x="2687" y="431"/>
                </a:lnTo>
                <a:lnTo>
                  <a:pt x="2651" y="273"/>
                </a:lnTo>
                <a:lnTo>
                  <a:pt x="2585" y="182"/>
                </a:lnTo>
                <a:lnTo>
                  <a:pt x="2550" y="60"/>
                </a:lnTo>
                <a:lnTo>
                  <a:pt x="2489" y="0"/>
                </a:lnTo>
                <a:lnTo>
                  <a:pt x="1319" y="44"/>
                </a:lnTo>
                <a:lnTo>
                  <a:pt x="860" y="51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DC35E44F-82C2-CD2B-A95A-E1EC44FC4120}"/>
              </a:ext>
            </a:extLst>
          </p:cNvPr>
          <p:cNvSpPr>
            <a:spLocks/>
          </p:cNvSpPr>
          <p:nvPr/>
        </p:nvSpPr>
        <p:spPr bwMode="auto">
          <a:xfrm>
            <a:off x="9655298" y="2756167"/>
            <a:ext cx="1613681" cy="1200000"/>
          </a:xfrm>
          <a:custGeom>
            <a:avLst/>
            <a:gdLst/>
            <a:ahLst/>
            <a:cxnLst>
              <a:cxn ang="0">
                <a:pos x="960" y="3202"/>
              </a:cxn>
              <a:cxn ang="0">
                <a:pos x="832" y="3110"/>
              </a:cxn>
              <a:cxn ang="0">
                <a:pos x="796" y="2955"/>
              </a:cxn>
              <a:cxn ang="0">
                <a:pos x="841" y="2827"/>
              </a:cxn>
              <a:cxn ang="0">
                <a:pos x="613" y="2763"/>
              </a:cxn>
              <a:cxn ang="0">
                <a:pos x="393" y="2690"/>
              </a:cxn>
              <a:cxn ang="0">
                <a:pos x="220" y="2562"/>
              </a:cxn>
              <a:cxn ang="0">
                <a:pos x="92" y="2434"/>
              </a:cxn>
              <a:cxn ang="0">
                <a:pos x="0" y="2269"/>
              </a:cxn>
              <a:cxn ang="0">
                <a:pos x="110" y="2169"/>
              </a:cxn>
              <a:cxn ang="0">
                <a:pos x="256" y="2068"/>
              </a:cxn>
              <a:cxn ang="0">
                <a:pos x="201" y="1876"/>
              </a:cxn>
              <a:cxn ang="0">
                <a:pos x="247" y="1684"/>
              </a:cxn>
              <a:cxn ang="0">
                <a:pos x="192" y="1465"/>
              </a:cxn>
              <a:cxn ang="0">
                <a:pos x="201" y="1273"/>
              </a:cxn>
              <a:cxn ang="0">
                <a:pos x="206" y="1055"/>
              </a:cxn>
              <a:cxn ang="0">
                <a:pos x="365" y="1083"/>
              </a:cxn>
              <a:cxn ang="0">
                <a:pos x="695" y="1104"/>
              </a:cxn>
              <a:cxn ang="0">
                <a:pos x="832" y="998"/>
              </a:cxn>
              <a:cxn ang="0">
                <a:pos x="1079" y="981"/>
              </a:cxn>
              <a:cxn ang="0">
                <a:pos x="1310" y="944"/>
              </a:cxn>
              <a:cxn ang="0">
                <a:pos x="1517" y="1017"/>
              </a:cxn>
              <a:cxn ang="0">
                <a:pos x="1750" y="1008"/>
              </a:cxn>
              <a:cxn ang="0">
                <a:pos x="1876" y="833"/>
              </a:cxn>
              <a:cxn ang="0">
                <a:pos x="1903" y="615"/>
              </a:cxn>
              <a:cxn ang="0">
                <a:pos x="2039" y="542"/>
              </a:cxn>
              <a:cxn ang="0">
                <a:pos x="1993" y="299"/>
              </a:cxn>
              <a:cxn ang="0">
                <a:pos x="2083" y="75"/>
              </a:cxn>
              <a:cxn ang="0">
                <a:pos x="2357" y="63"/>
              </a:cxn>
              <a:cxn ang="0">
                <a:pos x="2579" y="68"/>
              </a:cxn>
              <a:cxn ang="0">
                <a:pos x="2798" y="21"/>
              </a:cxn>
              <a:cxn ang="0">
                <a:pos x="3037" y="2"/>
              </a:cxn>
              <a:cxn ang="0">
                <a:pos x="2983" y="186"/>
              </a:cxn>
              <a:cxn ang="0">
                <a:pos x="2974" y="330"/>
              </a:cxn>
              <a:cxn ang="0">
                <a:pos x="3445" y="366"/>
              </a:cxn>
              <a:cxn ang="0">
                <a:pos x="4171" y="431"/>
              </a:cxn>
              <a:cxn ang="0">
                <a:pos x="4097" y="858"/>
              </a:cxn>
              <a:cxn ang="0">
                <a:pos x="4144" y="1140"/>
              </a:cxn>
              <a:cxn ang="0">
                <a:pos x="4087" y="1410"/>
              </a:cxn>
              <a:cxn ang="0">
                <a:pos x="3932" y="1492"/>
              </a:cxn>
              <a:cxn ang="0">
                <a:pos x="3740" y="1565"/>
              </a:cxn>
              <a:cxn ang="0">
                <a:pos x="3529" y="1538"/>
              </a:cxn>
              <a:cxn ang="0">
                <a:pos x="3328" y="1611"/>
              </a:cxn>
              <a:cxn ang="0">
                <a:pos x="3155" y="1757"/>
              </a:cxn>
              <a:cxn ang="0">
                <a:pos x="3063" y="1940"/>
              </a:cxn>
              <a:cxn ang="0">
                <a:pos x="2871" y="2013"/>
              </a:cxn>
              <a:cxn ang="0">
                <a:pos x="2771" y="2141"/>
              </a:cxn>
              <a:cxn ang="0">
                <a:pos x="2579" y="2224"/>
              </a:cxn>
              <a:cxn ang="0">
                <a:pos x="2441" y="2361"/>
              </a:cxn>
              <a:cxn ang="0">
                <a:pos x="2414" y="2562"/>
              </a:cxn>
              <a:cxn ang="0">
                <a:pos x="2341" y="2717"/>
              </a:cxn>
              <a:cxn ang="0">
                <a:pos x="2131" y="2790"/>
              </a:cxn>
              <a:cxn ang="0">
                <a:pos x="1948" y="2845"/>
              </a:cxn>
              <a:cxn ang="0">
                <a:pos x="1765" y="2946"/>
              </a:cxn>
              <a:cxn ang="0">
                <a:pos x="1564" y="3092"/>
              </a:cxn>
              <a:cxn ang="0">
                <a:pos x="1363" y="3156"/>
              </a:cxn>
              <a:cxn ang="0">
                <a:pos x="1198" y="3238"/>
              </a:cxn>
            </a:cxnLst>
            <a:rect l="0" t="0" r="r" b="b"/>
            <a:pathLst>
              <a:path w="4214" h="3238">
                <a:moveTo>
                  <a:pt x="1088" y="3238"/>
                </a:moveTo>
                <a:lnTo>
                  <a:pt x="960" y="3202"/>
                </a:lnTo>
                <a:lnTo>
                  <a:pt x="878" y="3184"/>
                </a:lnTo>
                <a:lnTo>
                  <a:pt x="832" y="3110"/>
                </a:lnTo>
                <a:lnTo>
                  <a:pt x="777" y="3037"/>
                </a:lnTo>
                <a:lnTo>
                  <a:pt x="796" y="2955"/>
                </a:lnTo>
                <a:lnTo>
                  <a:pt x="841" y="2891"/>
                </a:lnTo>
                <a:lnTo>
                  <a:pt x="841" y="2827"/>
                </a:lnTo>
                <a:lnTo>
                  <a:pt x="704" y="2790"/>
                </a:lnTo>
                <a:lnTo>
                  <a:pt x="613" y="2763"/>
                </a:lnTo>
                <a:lnTo>
                  <a:pt x="503" y="2708"/>
                </a:lnTo>
                <a:lnTo>
                  <a:pt x="393" y="2690"/>
                </a:lnTo>
                <a:lnTo>
                  <a:pt x="302" y="2617"/>
                </a:lnTo>
                <a:lnTo>
                  <a:pt x="220" y="2562"/>
                </a:lnTo>
                <a:lnTo>
                  <a:pt x="147" y="2525"/>
                </a:lnTo>
                <a:lnTo>
                  <a:pt x="92" y="2434"/>
                </a:lnTo>
                <a:lnTo>
                  <a:pt x="46" y="2342"/>
                </a:lnTo>
                <a:lnTo>
                  <a:pt x="0" y="2269"/>
                </a:lnTo>
                <a:lnTo>
                  <a:pt x="37" y="2205"/>
                </a:lnTo>
                <a:lnTo>
                  <a:pt x="110" y="2169"/>
                </a:lnTo>
                <a:lnTo>
                  <a:pt x="220" y="2141"/>
                </a:lnTo>
                <a:lnTo>
                  <a:pt x="256" y="2068"/>
                </a:lnTo>
                <a:lnTo>
                  <a:pt x="256" y="1949"/>
                </a:lnTo>
                <a:lnTo>
                  <a:pt x="201" y="1876"/>
                </a:lnTo>
                <a:lnTo>
                  <a:pt x="247" y="1794"/>
                </a:lnTo>
                <a:lnTo>
                  <a:pt x="247" y="1684"/>
                </a:lnTo>
                <a:lnTo>
                  <a:pt x="247" y="1547"/>
                </a:lnTo>
                <a:lnTo>
                  <a:pt x="192" y="1465"/>
                </a:lnTo>
                <a:lnTo>
                  <a:pt x="192" y="1382"/>
                </a:lnTo>
                <a:lnTo>
                  <a:pt x="201" y="1273"/>
                </a:lnTo>
                <a:lnTo>
                  <a:pt x="211" y="1172"/>
                </a:lnTo>
                <a:lnTo>
                  <a:pt x="206" y="1055"/>
                </a:lnTo>
                <a:lnTo>
                  <a:pt x="275" y="1082"/>
                </a:lnTo>
                <a:lnTo>
                  <a:pt x="365" y="1083"/>
                </a:lnTo>
                <a:lnTo>
                  <a:pt x="524" y="1062"/>
                </a:lnTo>
                <a:lnTo>
                  <a:pt x="695" y="1104"/>
                </a:lnTo>
                <a:lnTo>
                  <a:pt x="769" y="1056"/>
                </a:lnTo>
                <a:lnTo>
                  <a:pt x="832" y="998"/>
                </a:lnTo>
                <a:lnTo>
                  <a:pt x="983" y="1008"/>
                </a:lnTo>
                <a:lnTo>
                  <a:pt x="1079" y="981"/>
                </a:lnTo>
                <a:lnTo>
                  <a:pt x="1169" y="923"/>
                </a:lnTo>
                <a:lnTo>
                  <a:pt x="1310" y="944"/>
                </a:lnTo>
                <a:lnTo>
                  <a:pt x="1391" y="998"/>
                </a:lnTo>
                <a:lnTo>
                  <a:pt x="1517" y="1017"/>
                </a:lnTo>
                <a:lnTo>
                  <a:pt x="1616" y="987"/>
                </a:lnTo>
                <a:lnTo>
                  <a:pt x="1750" y="1008"/>
                </a:lnTo>
                <a:lnTo>
                  <a:pt x="1873" y="963"/>
                </a:lnTo>
                <a:lnTo>
                  <a:pt x="1876" y="833"/>
                </a:lnTo>
                <a:lnTo>
                  <a:pt x="1883" y="720"/>
                </a:lnTo>
                <a:lnTo>
                  <a:pt x="1903" y="615"/>
                </a:lnTo>
                <a:lnTo>
                  <a:pt x="1967" y="605"/>
                </a:lnTo>
                <a:lnTo>
                  <a:pt x="2039" y="542"/>
                </a:lnTo>
                <a:lnTo>
                  <a:pt x="1993" y="429"/>
                </a:lnTo>
                <a:lnTo>
                  <a:pt x="1993" y="299"/>
                </a:lnTo>
                <a:lnTo>
                  <a:pt x="2029" y="177"/>
                </a:lnTo>
                <a:lnTo>
                  <a:pt x="2083" y="75"/>
                </a:lnTo>
                <a:lnTo>
                  <a:pt x="2228" y="48"/>
                </a:lnTo>
                <a:lnTo>
                  <a:pt x="2357" y="63"/>
                </a:lnTo>
                <a:lnTo>
                  <a:pt x="2477" y="65"/>
                </a:lnTo>
                <a:lnTo>
                  <a:pt x="2579" y="68"/>
                </a:lnTo>
                <a:lnTo>
                  <a:pt x="2707" y="75"/>
                </a:lnTo>
                <a:lnTo>
                  <a:pt x="2798" y="21"/>
                </a:lnTo>
                <a:lnTo>
                  <a:pt x="2905" y="0"/>
                </a:lnTo>
                <a:lnTo>
                  <a:pt x="3037" y="2"/>
                </a:lnTo>
                <a:lnTo>
                  <a:pt x="3035" y="104"/>
                </a:lnTo>
                <a:lnTo>
                  <a:pt x="2983" y="186"/>
                </a:lnTo>
                <a:lnTo>
                  <a:pt x="2950" y="275"/>
                </a:lnTo>
                <a:lnTo>
                  <a:pt x="2974" y="330"/>
                </a:lnTo>
                <a:lnTo>
                  <a:pt x="3112" y="348"/>
                </a:lnTo>
                <a:lnTo>
                  <a:pt x="3445" y="366"/>
                </a:lnTo>
                <a:lnTo>
                  <a:pt x="4103" y="351"/>
                </a:lnTo>
                <a:lnTo>
                  <a:pt x="4171" y="431"/>
                </a:lnTo>
                <a:lnTo>
                  <a:pt x="4160" y="585"/>
                </a:lnTo>
                <a:lnTo>
                  <a:pt x="4097" y="858"/>
                </a:lnTo>
                <a:lnTo>
                  <a:pt x="4079" y="1001"/>
                </a:lnTo>
                <a:lnTo>
                  <a:pt x="4144" y="1140"/>
                </a:lnTo>
                <a:lnTo>
                  <a:pt x="4214" y="1322"/>
                </a:lnTo>
                <a:lnTo>
                  <a:pt x="4087" y="1410"/>
                </a:lnTo>
                <a:lnTo>
                  <a:pt x="4023" y="1456"/>
                </a:lnTo>
                <a:lnTo>
                  <a:pt x="3932" y="1492"/>
                </a:lnTo>
                <a:lnTo>
                  <a:pt x="3849" y="1520"/>
                </a:lnTo>
                <a:lnTo>
                  <a:pt x="3740" y="1565"/>
                </a:lnTo>
                <a:lnTo>
                  <a:pt x="3630" y="1547"/>
                </a:lnTo>
                <a:lnTo>
                  <a:pt x="3529" y="1538"/>
                </a:lnTo>
                <a:lnTo>
                  <a:pt x="3429" y="1584"/>
                </a:lnTo>
                <a:lnTo>
                  <a:pt x="3328" y="1611"/>
                </a:lnTo>
                <a:lnTo>
                  <a:pt x="3246" y="1684"/>
                </a:lnTo>
                <a:lnTo>
                  <a:pt x="3155" y="1757"/>
                </a:lnTo>
                <a:lnTo>
                  <a:pt x="3109" y="1858"/>
                </a:lnTo>
                <a:lnTo>
                  <a:pt x="3063" y="1940"/>
                </a:lnTo>
                <a:lnTo>
                  <a:pt x="2953" y="1968"/>
                </a:lnTo>
                <a:lnTo>
                  <a:pt x="2871" y="2013"/>
                </a:lnTo>
                <a:lnTo>
                  <a:pt x="2798" y="2050"/>
                </a:lnTo>
                <a:lnTo>
                  <a:pt x="2771" y="2141"/>
                </a:lnTo>
                <a:lnTo>
                  <a:pt x="2697" y="2187"/>
                </a:lnTo>
                <a:lnTo>
                  <a:pt x="2579" y="2224"/>
                </a:lnTo>
                <a:lnTo>
                  <a:pt x="2505" y="2288"/>
                </a:lnTo>
                <a:lnTo>
                  <a:pt x="2441" y="2361"/>
                </a:lnTo>
                <a:lnTo>
                  <a:pt x="2423" y="2452"/>
                </a:lnTo>
                <a:lnTo>
                  <a:pt x="2414" y="2562"/>
                </a:lnTo>
                <a:lnTo>
                  <a:pt x="2377" y="2635"/>
                </a:lnTo>
                <a:lnTo>
                  <a:pt x="2341" y="2717"/>
                </a:lnTo>
                <a:lnTo>
                  <a:pt x="2240" y="2781"/>
                </a:lnTo>
                <a:lnTo>
                  <a:pt x="2131" y="2790"/>
                </a:lnTo>
                <a:lnTo>
                  <a:pt x="2030" y="2845"/>
                </a:lnTo>
                <a:lnTo>
                  <a:pt x="1948" y="2845"/>
                </a:lnTo>
                <a:lnTo>
                  <a:pt x="1875" y="2900"/>
                </a:lnTo>
                <a:lnTo>
                  <a:pt x="1765" y="2946"/>
                </a:lnTo>
                <a:lnTo>
                  <a:pt x="1673" y="3028"/>
                </a:lnTo>
                <a:lnTo>
                  <a:pt x="1564" y="3092"/>
                </a:lnTo>
                <a:lnTo>
                  <a:pt x="1427" y="3092"/>
                </a:lnTo>
                <a:lnTo>
                  <a:pt x="1363" y="3156"/>
                </a:lnTo>
                <a:lnTo>
                  <a:pt x="1289" y="3202"/>
                </a:lnTo>
                <a:lnTo>
                  <a:pt x="1198" y="3238"/>
                </a:lnTo>
                <a:lnTo>
                  <a:pt x="1088" y="3238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6C133186-5023-204F-2CA5-95ECD762E077}"/>
              </a:ext>
            </a:extLst>
          </p:cNvPr>
          <p:cNvSpPr>
            <a:spLocks/>
          </p:cNvSpPr>
          <p:nvPr/>
        </p:nvSpPr>
        <p:spPr bwMode="auto">
          <a:xfrm>
            <a:off x="8293589" y="4938990"/>
            <a:ext cx="1162204" cy="1036934"/>
          </a:xfrm>
          <a:custGeom>
            <a:avLst/>
            <a:gdLst/>
            <a:ahLst/>
            <a:cxnLst>
              <a:cxn ang="0">
                <a:pos x="265" y="2688"/>
              </a:cxn>
              <a:cxn ang="0">
                <a:pos x="283" y="2468"/>
              </a:cxn>
              <a:cxn ang="0">
                <a:pos x="347" y="2304"/>
              </a:cxn>
              <a:cxn ang="0">
                <a:pos x="283" y="2121"/>
              </a:cxn>
              <a:cxn ang="0">
                <a:pos x="210" y="1956"/>
              </a:cxn>
              <a:cxn ang="0">
                <a:pos x="91" y="1883"/>
              </a:cxn>
              <a:cxn ang="0">
                <a:pos x="36" y="1746"/>
              </a:cxn>
              <a:cxn ang="0">
                <a:pos x="9" y="1591"/>
              </a:cxn>
              <a:cxn ang="0">
                <a:pos x="100" y="1472"/>
              </a:cxn>
              <a:cxn ang="0">
                <a:pos x="228" y="1380"/>
              </a:cxn>
              <a:cxn ang="0">
                <a:pos x="301" y="1198"/>
              </a:cxn>
              <a:cxn ang="0">
                <a:pos x="393" y="1060"/>
              </a:cxn>
              <a:cxn ang="0">
                <a:pos x="338" y="896"/>
              </a:cxn>
              <a:cxn ang="0">
                <a:pos x="274" y="759"/>
              </a:cxn>
              <a:cxn ang="0">
                <a:pos x="301" y="567"/>
              </a:cxn>
              <a:cxn ang="0">
                <a:pos x="420" y="503"/>
              </a:cxn>
              <a:cxn ang="0">
                <a:pos x="594" y="512"/>
              </a:cxn>
              <a:cxn ang="0">
                <a:pos x="841" y="548"/>
              </a:cxn>
              <a:cxn ang="0">
                <a:pos x="1005" y="466"/>
              </a:cxn>
              <a:cxn ang="0">
                <a:pos x="1088" y="292"/>
              </a:cxn>
              <a:cxn ang="0">
                <a:pos x="1325" y="302"/>
              </a:cxn>
              <a:cxn ang="0">
                <a:pos x="1472" y="192"/>
              </a:cxn>
              <a:cxn ang="0">
                <a:pos x="1572" y="164"/>
              </a:cxn>
              <a:cxn ang="0">
                <a:pos x="1792" y="64"/>
              </a:cxn>
              <a:cxn ang="0">
                <a:pos x="1856" y="164"/>
              </a:cxn>
              <a:cxn ang="0">
                <a:pos x="1856" y="283"/>
              </a:cxn>
              <a:cxn ang="0">
                <a:pos x="1993" y="402"/>
              </a:cxn>
              <a:cxn ang="0">
                <a:pos x="2148" y="320"/>
              </a:cxn>
              <a:cxn ang="0">
                <a:pos x="2267" y="219"/>
              </a:cxn>
              <a:cxn ang="0">
                <a:pos x="2395" y="73"/>
              </a:cxn>
              <a:cxn ang="0">
                <a:pos x="2605" y="55"/>
              </a:cxn>
              <a:cxn ang="0">
                <a:pos x="2761" y="55"/>
              </a:cxn>
              <a:cxn ang="0">
                <a:pos x="2907" y="183"/>
              </a:cxn>
              <a:cxn ang="0">
                <a:pos x="2825" y="439"/>
              </a:cxn>
              <a:cxn ang="0">
                <a:pos x="2879" y="739"/>
              </a:cxn>
              <a:cxn ang="0">
                <a:pos x="2871" y="1090"/>
              </a:cxn>
              <a:cxn ang="0">
                <a:pos x="2942" y="1279"/>
              </a:cxn>
              <a:cxn ang="0">
                <a:pos x="3008" y="1469"/>
              </a:cxn>
              <a:cxn ang="0">
                <a:pos x="2999" y="1655"/>
              </a:cxn>
              <a:cxn ang="0">
                <a:pos x="2843" y="1673"/>
              </a:cxn>
              <a:cxn ang="0">
                <a:pos x="2724" y="1783"/>
              </a:cxn>
              <a:cxn ang="0">
                <a:pos x="2523" y="1847"/>
              </a:cxn>
              <a:cxn ang="0">
                <a:pos x="2313" y="1847"/>
              </a:cxn>
              <a:cxn ang="0">
                <a:pos x="2093" y="1966"/>
              </a:cxn>
              <a:cxn ang="0">
                <a:pos x="1920" y="2103"/>
              </a:cxn>
              <a:cxn ang="0">
                <a:pos x="1856" y="2276"/>
              </a:cxn>
              <a:cxn ang="0">
                <a:pos x="1773" y="2414"/>
              </a:cxn>
              <a:cxn ang="0">
                <a:pos x="1700" y="2496"/>
              </a:cxn>
              <a:cxn ang="0">
                <a:pos x="1572" y="2450"/>
              </a:cxn>
              <a:cxn ang="0">
                <a:pos x="1463" y="2386"/>
              </a:cxn>
              <a:cxn ang="0">
                <a:pos x="1261" y="2350"/>
              </a:cxn>
              <a:cxn ang="0">
                <a:pos x="1097" y="2414"/>
              </a:cxn>
              <a:cxn ang="0">
                <a:pos x="969" y="2532"/>
              </a:cxn>
              <a:cxn ang="0">
                <a:pos x="786" y="2606"/>
              </a:cxn>
              <a:cxn ang="0">
                <a:pos x="667" y="2642"/>
              </a:cxn>
              <a:cxn ang="0">
                <a:pos x="567" y="2660"/>
              </a:cxn>
              <a:cxn ang="0">
                <a:pos x="503" y="2779"/>
              </a:cxn>
              <a:cxn ang="0">
                <a:pos x="320" y="2798"/>
              </a:cxn>
            </a:cxnLst>
            <a:rect l="0" t="0" r="r" b="b"/>
            <a:pathLst>
              <a:path w="3035" h="2798">
                <a:moveTo>
                  <a:pt x="256" y="2752"/>
                </a:moveTo>
                <a:lnTo>
                  <a:pt x="265" y="2688"/>
                </a:lnTo>
                <a:lnTo>
                  <a:pt x="265" y="2606"/>
                </a:lnTo>
                <a:lnTo>
                  <a:pt x="283" y="2468"/>
                </a:lnTo>
                <a:lnTo>
                  <a:pt x="311" y="2377"/>
                </a:lnTo>
                <a:lnTo>
                  <a:pt x="347" y="2304"/>
                </a:lnTo>
                <a:lnTo>
                  <a:pt x="283" y="2231"/>
                </a:lnTo>
                <a:lnTo>
                  <a:pt x="283" y="2121"/>
                </a:lnTo>
                <a:lnTo>
                  <a:pt x="256" y="2030"/>
                </a:lnTo>
                <a:lnTo>
                  <a:pt x="210" y="1956"/>
                </a:lnTo>
                <a:lnTo>
                  <a:pt x="183" y="1838"/>
                </a:lnTo>
                <a:lnTo>
                  <a:pt x="91" y="1883"/>
                </a:lnTo>
                <a:lnTo>
                  <a:pt x="36" y="1810"/>
                </a:lnTo>
                <a:lnTo>
                  <a:pt x="36" y="1746"/>
                </a:lnTo>
                <a:lnTo>
                  <a:pt x="0" y="1682"/>
                </a:lnTo>
                <a:lnTo>
                  <a:pt x="9" y="1591"/>
                </a:lnTo>
                <a:lnTo>
                  <a:pt x="27" y="1508"/>
                </a:lnTo>
                <a:lnTo>
                  <a:pt x="100" y="1472"/>
                </a:lnTo>
                <a:lnTo>
                  <a:pt x="146" y="1408"/>
                </a:lnTo>
                <a:lnTo>
                  <a:pt x="228" y="1380"/>
                </a:lnTo>
                <a:lnTo>
                  <a:pt x="292" y="1289"/>
                </a:lnTo>
                <a:lnTo>
                  <a:pt x="301" y="1198"/>
                </a:lnTo>
                <a:lnTo>
                  <a:pt x="338" y="1134"/>
                </a:lnTo>
                <a:lnTo>
                  <a:pt x="393" y="1060"/>
                </a:lnTo>
                <a:lnTo>
                  <a:pt x="384" y="951"/>
                </a:lnTo>
                <a:lnTo>
                  <a:pt x="338" y="896"/>
                </a:lnTo>
                <a:lnTo>
                  <a:pt x="292" y="823"/>
                </a:lnTo>
                <a:lnTo>
                  <a:pt x="274" y="759"/>
                </a:lnTo>
                <a:lnTo>
                  <a:pt x="320" y="658"/>
                </a:lnTo>
                <a:lnTo>
                  <a:pt x="301" y="567"/>
                </a:lnTo>
                <a:lnTo>
                  <a:pt x="347" y="503"/>
                </a:lnTo>
                <a:lnTo>
                  <a:pt x="420" y="503"/>
                </a:lnTo>
                <a:lnTo>
                  <a:pt x="503" y="539"/>
                </a:lnTo>
                <a:lnTo>
                  <a:pt x="594" y="512"/>
                </a:lnTo>
                <a:lnTo>
                  <a:pt x="722" y="521"/>
                </a:lnTo>
                <a:lnTo>
                  <a:pt x="841" y="548"/>
                </a:lnTo>
                <a:lnTo>
                  <a:pt x="941" y="530"/>
                </a:lnTo>
                <a:lnTo>
                  <a:pt x="1005" y="466"/>
                </a:lnTo>
                <a:lnTo>
                  <a:pt x="1042" y="393"/>
                </a:lnTo>
                <a:lnTo>
                  <a:pt x="1088" y="292"/>
                </a:lnTo>
                <a:lnTo>
                  <a:pt x="1197" y="338"/>
                </a:lnTo>
                <a:lnTo>
                  <a:pt x="1325" y="302"/>
                </a:lnTo>
                <a:lnTo>
                  <a:pt x="1417" y="256"/>
                </a:lnTo>
                <a:lnTo>
                  <a:pt x="1472" y="192"/>
                </a:lnTo>
                <a:lnTo>
                  <a:pt x="1545" y="210"/>
                </a:lnTo>
                <a:lnTo>
                  <a:pt x="1572" y="164"/>
                </a:lnTo>
                <a:lnTo>
                  <a:pt x="1629" y="95"/>
                </a:lnTo>
                <a:lnTo>
                  <a:pt x="1792" y="64"/>
                </a:lnTo>
                <a:lnTo>
                  <a:pt x="1837" y="110"/>
                </a:lnTo>
                <a:lnTo>
                  <a:pt x="1856" y="164"/>
                </a:lnTo>
                <a:lnTo>
                  <a:pt x="1847" y="219"/>
                </a:lnTo>
                <a:lnTo>
                  <a:pt x="1856" y="283"/>
                </a:lnTo>
                <a:lnTo>
                  <a:pt x="1938" y="338"/>
                </a:lnTo>
                <a:lnTo>
                  <a:pt x="1993" y="402"/>
                </a:lnTo>
                <a:lnTo>
                  <a:pt x="2066" y="347"/>
                </a:lnTo>
                <a:lnTo>
                  <a:pt x="2148" y="320"/>
                </a:lnTo>
                <a:lnTo>
                  <a:pt x="2203" y="265"/>
                </a:lnTo>
                <a:lnTo>
                  <a:pt x="2267" y="219"/>
                </a:lnTo>
                <a:lnTo>
                  <a:pt x="2322" y="183"/>
                </a:lnTo>
                <a:lnTo>
                  <a:pt x="2395" y="73"/>
                </a:lnTo>
                <a:lnTo>
                  <a:pt x="2496" y="100"/>
                </a:lnTo>
                <a:lnTo>
                  <a:pt x="2605" y="55"/>
                </a:lnTo>
                <a:lnTo>
                  <a:pt x="2660" y="0"/>
                </a:lnTo>
                <a:lnTo>
                  <a:pt x="2761" y="55"/>
                </a:lnTo>
                <a:lnTo>
                  <a:pt x="2871" y="64"/>
                </a:lnTo>
                <a:lnTo>
                  <a:pt x="2907" y="183"/>
                </a:lnTo>
                <a:lnTo>
                  <a:pt x="2871" y="329"/>
                </a:lnTo>
                <a:lnTo>
                  <a:pt x="2825" y="439"/>
                </a:lnTo>
                <a:lnTo>
                  <a:pt x="2825" y="612"/>
                </a:lnTo>
                <a:lnTo>
                  <a:pt x="2879" y="739"/>
                </a:lnTo>
                <a:lnTo>
                  <a:pt x="2853" y="934"/>
                </a:lnTo>
                <a:lnTo>
                  <a:pt x="2871" y="1090"/>
                </a:lnTo>
                <a:lnTo>
                  <a:pt x="2862" y="1243"/>
                </a:lnTo>
                <a:lnTo>
                  <a:pt x="2942" y="1279"/>
                </a:lnTo>
                <a:lnTo>
                  <a:pt x="3017" y="1325"/>
                </a:lnTo>
                <a:lnTo>
                  <a:pt x="3008" y="1469"/>
                </a:lnTo>
                <a:lnTo>
                  <a:pt x="3035" y="1576"/>
                </a:lnTo>
                <a:lnTo>
                  <a:pt x="2999" y="1655"/>
                </a:lnTo>
                <a:lnTo>
                  <a:pt x="2898" y="1682"/>
                </a:lnTo>
                <a:lnTo>
                  <a:pt x="2843" y="1673"/>
                </a:lnTo>
                <a:lnTo>
                  <a:pt x="2743" y="1719"/>
                </a:lnTo>
                <a:lnTo>
                  <a:pt x="2724" y="1783"/>
                </a:lnTo>
                <a:lnTo>
                  <a:pt x="2605" y="1828"/>
                </a:lnTo>
                <a:lnTo>
                  <a:pt x="2523" y="1847"/>
                </a:lnTo>
                <a:lnTo>
                  <a:pt x="2441" y="1865"/>
                </a:lnTo>
                <a:lnTo>
                  <a:pt x="2313" y="1847"/>
                </a:lnTo>
                <a:lnTo>
                  <a:pt x="2157" y="1902"/>
                </a:lnTo>
                <a:lnTo>
                  <a:pt x="2093" y="1966"/>
                </a:lnTo>
                <a:lnTo>
                  <a:pt x="1984" y="2048"/>
                </a:lnTo>
                <a:lnTo>
                  <a:pt x="1920" y="2103"/>
                </a:lnTo>
                <a:lnTo>
                  <a:pt x="1901" y="2194"/>
                </a:lnTo>
                <a:lnTo>
                  <a:pt x="1856" y="2276"/>
                </a:lnTo>
                <a:lnTo>
                  <a:pt x="1819" y="2331"/>
                </a:lnTo>
                <a:lnTo>
                  <a:pt x="1773" y="2414"/>
                </a:lnTo>
                <a:lnTo>
                  <a:pt x="1755" y="2487"/>
                </a:lnTo>
                <a:lnTo>
                  <a:pt x="1700" y="2496"/>
                </a:lnTo>
                <a:lnTo>
                  <a:pt x="1618" y="2505"/>
                </a:lnTo>
                <a:lnTo>
                  <a:pt x="1572" y="2450"/>
                </a:lnTo>
                <a:lnTo>
                  <a:pt x="1536" y="2395"/>
                </a:lnTo>
                <a:lnTo>
                  <a:pt x="1463" y="2386"/>
                </a:lnTo>
                <a:lnTo>
                  <a:pt x="1371" y="2340"/>
                </a:lnTo>
                <a:lnTo>
                  <a:pt x="1261" y="2350"/>
                </a:lnTo>
                <a:lnTo>
                  <a:pt x="1161" y="2368"/>
                </a:lnTo>
                <a:lnTo>
                  <a:pt x="1097" y="2414"/>
                </a:lnTo>
                <a:lnTo>
                  <a:pt x="1033" y="2487"/>
                </a:lnTo>
                <a:lnTo>
                  <a:pt x="969" y="2532"/>
                </a:lnTo>
                <a:lnTo>
                  <a:pt x="859" y="2560"/>
                </a:lnTo>
                <a:lnTo>
                  <a:pt x="786" y="2606"/>
                </a:lnTo>
                <a:lnTo>
                  <a:pt x="722" y="2651"/>
                </a:lnTo>
                <a:lnTo>
                  <a:pt x="667" y="2642"/>
                </a:lnTo>
                <a:lnTo>
                  <a:pt x="603" y="2606"/>
                </a:lnTo>
                <a:lnTo>
                  <a:pt x="567" y="2660"/>
                </a:lnTo>
                <a:lnTo>
                  <a:pt x="548" y="2715"/>
                </a:lnTo>
                <a:lnTo>
                  <a:pt x="503" y="2779"/>
                </a:lnTo>
                <a:lnTo>
                  <a:pt x="411" y="2788"/>
                </a:lnTo>
                <a:lnTo>
                  <a:pt x="320" y="2798"/>
                </a:lnTo>
                <a:lnTo>
                  <a:pt x="256" y="2752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>
              <a:latin typeface="Bahnschrift" panose="020B0502040204020203" pitchFamily="34" charset="0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59F95A6-C580-D815-6338-31CACF3C6EF2}"/>
              </a:ext>
            </a:extLst>
          </p:cNvPr>
          <p:cNvSpPr>
            <a:spLocks/>
          </p:cNvSpPr>
          <p:nvPr/>
        </p:nvSpPr>
        <p:spPr bwMode="auto">
          <a:xfrm>
            <a:off x="7880019" y="2407804"/>
            <a:ext cx="944314" cy="681532"/>
          </a:xfrm>
          <a:custGeom>
            <a:avLst/>
            <a:gdLst/>
            <a:ahLst/>
            <a:cxnLst>
              <a:cxn ang="0">
                <a:pos x="695" y="27"/>
              </a:cxn>
              <a:cxn ang="0">
                <a:pos x="1214" y="27"/>
              </a:cxn>
              <a:cxn ang="0">
                <a:pos x="1491" y="0"/>
              </a:cxn>
              <a:cxn ang="0">
                <a:pos x="1656" y="18"/>
              </a:cxn>
              <a:cxn ang="0">
                <a:pos x="1805" y="9"/>
              </a:cxn>
              <a:cxn ang="0">
                <a:pos x="1901" y="34"/>
              </a:cxn>
              <a:cxn ang="0">
                <a:pos x="2270" y="9"/>
              </a:cxn>
              <a:cxn ang="0">
                <a:pos x="2314" y="87"/>
              </a:cxn>
              <a:cxn ang="0">
                <a:pos x="2354" y="159"/>
              </a:cxn>
              <a:cxn ang="0">
                <a:pos x="2394" y="247"/>
              </a:cxn>
              <a:cxn ang="0">
                <a:pos x="2426" y="303"/>
              </a:cxn>
              <a:cxn ang="0">
                <a:pos x="2466" y="359"/>
              </a:cxn>
              <a:cxn ang="0">
                <a:pos x="2410" y="439"/>
              </a:cxn>
              <a:cxn ang="0">
                <a:pos x="2346" y="543"/>
              </a:cxn>
              <a:cxn ang="0">
                <a:pos x="2266" y="639"/>
              </a:cxn>
              <a:cxn ang="0">
                <a:pos x="2178" y="679"/>
              </a:cxn>
              <a:cxn ang="0">
                <a:pos x="2074" y="695"/>
              </a:cxn>
              <a:cxn ang="0">
                <a:pos x="2010" y="751"/>
              </a:cxn>
              <a:cxn ang="0">
                <a:pos x="1946" y="751"/>
              </a:cxn>
              <a:cxn ang="0">
                <a:pos x="1850" y="799"/>
              </a:cxn>
              <a:cxn ang="0">
                <a:pos x="1818" y="871"/>
              </a:cxn>
              <a:cxn ang="0">
                <a:pos x="1754" y="911"/>
              </a:cxn>
              <a:cxn ang="0">
                <a:pos x="1658" y="943"/>
              </a:cxn>
              <a:cxn ang="0">
                <a:pos x="1562" y="1023"/>
              </a:cxn>
              <a:cxn ang="0">
                <a:pos x="1474" y="1055"/>
              </a:cxn>
              <a:cxn ang="0">
                <a:pos x="1410" y="1071"/>
              </a:cxn>
              <a:cxn ang="0">
                <a:pos x="1450" y="1119"/>
              </a:cxn>
              <a:cxn ang="0">
                <a:pos x="1474" y="1183"/>
              </a:cxn>
              <a:cxn ang="0">
                <a:pos x="1522" y="1239"/>
              </a:cxn>
              <a:cxn ang="0">
                <a:pos x="1514" y="1319"/>
              </a:cxn>
              <a:cxn ang="0">
                <a:pos x="1482" y="1391"/>
              </a:cxn>
              <a:cxn ang="0">
                <a:pos x="1514" y="1447"/>
              </a:cxn>
              <a:cxn ang="0">
                <a:pos x="1546" y="1511"/>
              </a:cxn>
              <a:cxn ang="0">
                <a:pos x="1554" y="1559"/>
              </a:cxn>
              <a:cxn ang="0">
                <a:pos x="1466" y="1599"/>
              </a:cxn>
              <a:cxn ang="0">
                <a:pos x="1458" y="1639"/>
              </a:cxn>
              <a:cxn ang="0">
                <a:pos x="1354" y="1703"/>
              </a:cxn>
              <a:cxn ang="0">
                <a:pos x="1274" y="1711"/>
              </a:cxn>
              <a:cxn ang="0">
                <a:pos x="1186" y="1767"/>
              </a:cxn>
              <a:cxn ang="0">
                <a:pos x="1106" y="1743"/>
              </a:cxn>
              <a:cxn ang="0">
                <a:pos x="1066" y="1711"/>
              </a:cxn>
              <a:cxn ang="0">
                <a:pos x="978" y="1743"/>
              </a:cxn>
              <a:cxn ang="0">
                <a:pos x="882" y="1783"/>
              </a:cxn>
              <a:cxn ang="0">
                <a:pos x="802" y="1839"/>
              </a:cxn>
              <a:cxn ang="0">
                <a:pos x="554" y="1279"/>
              </a:cxn>
              <a:cxn ang="0">
                <a:pos x="530" y="1151"/>
              </a:cxn>
              <a:cxn ang="0">
                <a:pos x="522" y="1031"/>
              </a:cxn>
              <a:cxn ang="0">
                <a:pos x="442" y="935"/>
              </a:cxn>
              <a:cxn ang="0">
                <a:pos x="314" y="815"/>
              </a:cxn>
              <a:cxn ang="0">
                <a:pos x="210" y="695"/>
              </a:cxn>
              <a:cxn ang="0">
                <a:pos x="162" y="543"/>
              </a:cxn>
              <a:cxn ang="0">
                <a:pos x="74" y="423"/>
              </a:cxn>
              <a:cxn ang="0">
                <a:pos x="0" y="265"/>
              </a:cxn>
              <a:cxn ang="0">
                <a:pos x="372" y="192"/>
              </a:cxn>
              <a:cxn ang="0">
                <a:pos x="492" y="102"/>
              </a:cxn>
              <a:cxn ang="0">
                <a:pos x="695" y="27"/>
              </a:cxn>
            </a:cxnLst>
            <a:rect l="0" t="0" r="r" b="b"/>
            <a:pathLst>
              <a:path w="2466" h="1839">
                <a:moveTo>
                  <a:pt x="695" y="27"/>
                </a:moveTo>
                <a:lnTo>
                  <a:pt x="1214" y="27"/>
                </a:lnTo>
                <a:lnTo>
                  <a:pt x="1491" y="0"/>
                </a:lnTo>
                <a:lnTo>
                  <a:pt x="1656" y="18"/>
                </a:lnTo>
                <a:lnTo>
                  <a:pt x="1805" y="9"/>
                </a:lnTo>
                <a:lnTo>
                  <a:pt x="1901" y="34"/>
                </a:lnTo>
                <a:lnTo>
                  <a:pt x="2270" y="9"/>
                </a:lnTo>
                <a:lnTo>
                  <a:pt x="2314" y="87"/>
                </a:lnTo>
                <a:lnTo>
                  <a:pt x="2354" y="159"/>
                </a:lnTo>
                <a:lnTo>
                  <a:pt x="2394" y="247"/>
                </a:lnTo>
                <a:lnTo>
                  <a:pt x="2426" y="303"/>
                </a:lnTo>
                <a:lnTo>
                  <a:pt x="2466" y="359"/>
                </a:lnTo>
                <a:lnTo>
                  <a:pt x="2410" y="439"/>
                </a:lnTo>
                <a:lnTo>
                  <a:pt x="2346" y="543"/>
                </a:lnTo>
                <a:lnTo>
                  <a:pt x="2266" y="639"/>
                </a:lnTo>
                <a:lnTo>
                  <a:pt x="2178" y="679"/>
                </a:lnTo>
                <a:lnTo>
                  <a:pt x="2074" y="695"/>
                </a:lnTo>
                <a:lnTo>
                  <a:pt x="2010" y="751"/>
                </a:lnTo>
                <a:lnTo>
                  <a:pt x="1946" y="751"/>
                </a:lnTo>
                <a:lnTo>
                  <a:pt x="1850" y="799"/>
                </a:lnTo>
                <a:lnTo>
                  <a:pt x="1818" y="871"/>
                </a:lnTo>
                <a:lnTo>
                  <a:pt x="1754" y="911"/>
                </a:lnTo>
                <a:lnTo>
                  <a:pt x="1658" y="943"/>
                </a:lnTo>
                <a:lnTo>
                  <a:pt x="1562" y="1023"/>
                </a:lnTo>
                <a:lnTo>
                  <a:pt x="1474" y="1055"/>
                </a:lnTo>
                <a:lnTo>
                  <a:pt x="1410" y="1071"/>
                </a:lnTo>
                <a:lnTo>
                  <a:pt x="1450" y="1119"/>
                </a:lnTo>
                <a:lnTo>
                  <a:pt x="1474" y="1183"/>
                </a:lnTo>
                <a:lnTo>
                  <a:pt x="1522" y="1239"/>
                </a:lnTo>
                <a:lnTo>
                  <a:pt x="1514" y="1319"/>
                </a:lnTo>
                <a:lnTo>
                  <a:pt x="1482" y="1391"/>
                </a:lnTo>
                <a:lnTo>
                  <a:pt x="1514" y="1447"/>
                </a:lnTo>
                <a:lnTo>
                  <a:pt x="1546" y="1511"/>
                </a:lnTo>
                <a:lnTo>
                  <a:pt x="1554" y="1559"/>
                </a:lnTo>
                <a:lnTo>
                  <a:pt x="1466" y="1599"/>
                </a:lnTo>
                <a:lnTo>
                  <a:pt x="1458" y="1639"/>
                </a:lnTo>
                <a:lnTo>
                  <a:pt x="1354" y="1703"/>
                </a:lnTo>
                <a:lnTo>
                  <a:pt x="1274" y="1711"/>
                </a:lnTo>
                <a:lnTo>
                  <a:pt x="1186" y="1767"/>
                </a:lnTo>
                <a:lnTo>
                  <a:pt x="1106" y="1743"/>
                </a:lnTo>
                <a:lnTo>
                  <a:pt x="1066" y="1711"/>
                </a:lnTo>
                <a:lnTo>
                  <a:pt x="978" y="1743"/>
                </a:lnTo>
                <a:lnTo>
                  <a:pt x="882" y="1783"/>
                </a:lnTo>
                <a:lnTo>
                  <a:pt x="802" y="1839"/>
                </a:lnTo>
                <a:lnTo>
                  <a:pt x="554" y="1279"/>
                </a:lnTo>
                <a:lnTo>
                  <a:pt x="530" y="1151"/>
                </a:lnTo>
                <a:lnTo>
                  <a:pt x="522" y="1031"/>
                </a:lnTo>
                <a:lnTo>
                  <a:pt x="442" y="935"/>
                </a:lnTo>
                <a:lnTo>
                  <a:pt x="314" y="815"/>
                </a:lnTo>
                <a:lnTo>
                  <a:pt x="210" y="695"/>
                </a:lnTo>
                <a:lnTo>
                  <a:pt x="162" y="543"/>
                </a:lnTo>
                <a:lnTo>
                  <a:pt x="74" y="423"/>
                </a:lnTo>
                <a:lnTo>
                  <a:pt x="0" y="265"/>
                </a:lnTo>
                <a:lnTo>
                  <a:pt x="372" y="192"/>
                </a:lnTo>
                <a:lnTo>
                  <a:pt x="492" y="102"/>
                </a:lnTo>
                <a:lnTo>
                  <a:pt x="695" y="27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12565164-2A01-FBC6-89FD-3506BBB8623D}"/>
              </a:ext>
            </a:extLst>
          </p:cNvPr>
          <p:cNvSpPr>
            <a:spLocks/>
          </p:cNvSpPr>
          <p:nvPr/>
        </p:nvSpPr>
        <p:spPr bwMode="auto">
          <a:xfrm>
            <a:off x="8187514" y="3012620"/>
            <a:ext cx="573633" cy="954292"/>
          </a:xfrm>
          <a:custGeom>
            <a:avLst/>
            <a:gdLst/>
            <a:ahLst/>
            <a:cxnLst>
              <a:cxn ang="0">
                <a:pos x="55" y="327"/>
              </a:cxn>
              <a:cxn ang="0">
                <a:pos x="199" y="559"/>
              </a:cxn>
              <a:cxn ang="0">
                <a:pos x="279" y="759"/>
              </a:cxn>
              <a:cxn ang="0">
                <a:pos x="351" y="951"/>
              </a:cxn>
              <a:cxn ang="0">
                <a:pos x="487" y="1143"/>
              </a:cxn>
              <a:cxn ang="0">
                <a:pos x="343" y="1351"/>
              </a:cxn>
              <a:cxn ang="0">
                <a:pos x="191" y="1455"/>
              </a:cxn>
              <a:cxn ang="0">
                <a:pos x="79" y="1631"/>
              </a:cxn>
              <a:cxn ang="0">
                <a:pos x="111" y="1751"/>
              </a:cxn>
              <a:cxn ang="0">
                <a:pos x="159" y="1855"/>
              </a:cxn>
              <a:cxn ang="0">
                <a:pos x="183" y="1983"/>
              </a:cxn>
              <a:cxn ang="0">
                <a:pos x="279" y="2127"/>
              </a:cxn>
              <a:cxn ang="0">
                <a:pos x="303" y="2263"/>
              </a:cxn>
              <a:cxn ang="0">
                <a:pos x="391" y="2423"/>
              </a:cxn>
              <a:cxn ang="0">
                <a:pos x="511" y="2447"/>
              </a:cxn>
              <a:cxn ang="0">
                <a:pos x="615" y="2535"/>
              </a:cxn>
              <a:cxn ang="0">
                <a:pos x="775" y="2559"/>
              </a:cxn>
              <a:cxn ang="0">
                <a:pos x="887" y="2575"/>
              </a:cxn>
              <a:cxn ang="0">
                <a:pos x="999" y="2455"/>
              </a:cxn>
              <a:cxn ang="0">
                <a:pos x="1159" y="2471"/>
              </a:cxn>
              <a:cxn ang="0">
                <a:pos x="1263" y="2567"/>
              </a:cxn>
              <a:cxn ang="0">
                <a:pos x="1367" y="2559"/>
              </a:cxn>
              <a:cxn ang="0">
                <a:pos x="1415" y="2415"/>
              </a:cxn>
              <a:cxn ang="0">
                <a:pos x="1375" y="2295"/>
              </a:cxn>
              <a:cxn ang="0">
                <a:pos x="1399" y="2159"/>
              </a:cxn>
              <a:cxn ang="0">
                <a:pos x="1295" y="1959"/>
              </a:cxn>
              <a:cxn ang="0">
                <a:pos x="1151" y="1895"/>
              </a:cxn>
              <a:cxn ang="0">
                <a:pos x="983" y="1831"/>
              </a:cxn>
              <a:cxn ang="0">
                <a:pos x="943" y="1671"/>
              </a:cxn>
              <a:cxn ang="0">
                <a:pos x="1039" y="1527"/>
              </a:cxn>
              <a:cxn ang="0">
                <a:pos x="959" y="1423"/>
              </a:cxn>
              <a:cxn ang="0">
                <a:pos x="903" y="1359"/>
              </a:cxn>
              <a:cxn ang="0">
                <a:pos x="911" y="1191"/>
              </a:cxn>
              <a:cxn ang="0">
                <a:pos x="1071" y="1143"/>
              </a:cxn>
              <a:cxn ang="0">
                <a:pos x="1167" y="983"/>
              </a:cxn>
              <a:cxn ang="0">
                <a:pos x="1071" y="783"/>
              </a:cxn>
              <a:cxn ang="0">
                <a:pos x="1207" y="695"/>
              </a:cxn>
              <a:cxn ang="0">
                <a:pos x="1375" y="751"/>
              </a:cxn>
              <a:cxn ang="0">
                <a:pos x="1414" y="585"/>
              </a:cxn>
              <a:cxn ang="0">
                <a:pos x="1498" y="297"/>
              </a:cxn>
              <a:cxn ang="0">
                <a:pos x="1381" y="223"/>
              </a:cxn>
              <a:cxn ang="0">
                <a:pos x="1186" y="262"/>
              </a:cxn>
              <a:cxn ang="0">
                <a:pos x="1041" y="136"/>
              </a:cxn>
              <a:cxn ang="0">
                <a:pos x="952" y="33"/>
              </a:cxn>
              <a:cxn ang="0">
                <a:pos x="742" y="31"/>
              </a:cxn>
              <a:cxn ang="0">
                <a:pos x="553" y="70"/>
              </a:cxn>
              <a:cxn ang="0">
                <a:pos x="382" y="136"/>
              </a:cxn>
              <a:cxn ang="0">
                <a:pos x="265" y="79"/>
              </a:cxn>
              <a:cxn ang="0">
                <a:pos x="75" y="150"/>
              </a:cxn>
            </a:cxnLst>
            <a:rect l="0" t="0" r="r" b="b"/>
            <a:pathLst>
              <a:path w="1498" h="2575">
                <a:moveTo>
                  <a:pt x="0" y="208"/>
                </a:moveTo>
                <a:lnTo>
                  <a:pt x="55" y="327"/>
                </a:lnTo>
                <a:lnTo>
                  <a:pt x="103" y="447"/>
                </a:lnTo>
                <a:lnTo>
                  <a:pt x="199" y="559"/>
                </a:lnTo>
                <a:lnTo>
                  <a:pt x="255" y="663"/>
                </a:lnTo>
                <a:lnTo>
                  <a:pt x="279" y="759"/>
                </a:lnTo>
                <a:lnTo>
                  <a:pt x="295" y="879"/>
                </a:lnTo>
                <a:lnTo>
                  <a:pt x="351" y="951"/>
                </a:lnTo>
                <a:lnTo>
                  <a:pt x="487" y="1015"/>
                </a:lnTo>
                <a:lnTo>
                  <a:pt x="487" y="1143"/>
                </a:lnTo>
                <a:lnTo>
                  <a:pt x="447" y="1239"/>
                </a:lnTo>
                <a:lnTo>
                  <a:pt x="343" y="1351"/>
                </a:lnTo>
                <a:lnTo>
                  <a:pt x="271" y="1455"/>
                </a:lnTo>
                <a:lnTo>
                  <a:pt x="191" y="1455"/>
                </a:lnTo>
                <a:lnTo>
                  <a:pt x="119" y="1543"/>
                </a:lnTo>
                <a:lnTo>
                  <a:pt x="79" y="1631"/>
                </a:lnTo>
                <a:lnTo>
                  <a:pt x="87" y="1687"/>
                </a:lnTo>
                <a:lnTo>
                  <a:pt x="111" y="1751"/>
                </a:lnTo>
                <a:lnTo>
                  <a:pt x="127" y="1807"/>
                </a:lnTo>
                <a:lnTo>
                  <a:pt x="159" y="1855"/>
                </a:lnTo>
                <a:lnTo>
                  <a:pt x="135" y="1927"/>
                </a:lnTo>
                <a:lnTo>
                  <a:pt x="183" y="1983"/>
                </a:lnTo>
                <a:lnTo>
                  <a:pt x="223" y="2047"/>
                </a:lnTo>
                <a:lnTo>
                  <a:pt x="279" y="2127"/>
                </a:lnTo>
                <a:lnTo>
                  <a:pt x="263" y="2199"/>
                </a:lnTo>
                <a:lnTo>
                  <a:pt x="303" y="2263"/>
                </a:lnTo>
                <a:lnTo>
                  <a:pt x="351" y="2335"/>
                </a:lnTo>
                <a:lnTo>
                  <a:pt x="391" y="2423"/>
                </a:lnTo>
                <a:lnTo>
                  <a:pt x="463" y="2407"/>
                </a:lnTo>
                <a:lnTo>
                  <a:pt x="511" y="2447"/>
                </a:lnTo>
                <a:lnTo>
                  <a:pt x="575" y="2487"/>
                </a:lnTo>
                <a:lnTo>
                  <a:pt x="615" y="2535"/>
                </a:lnTo>
                <a:lnTo>
                  <a:pt x="695" y="2535"/>
                </a:lnTo>
                <a:lnTo>
                  <a:pt x="775" y="2559"/>
                </a:lnTo>
                <a:lnTo>
                  <a:pt x="831" y="2535"/>
                </a:lnTo>
                <a:lnTo>
                  <a:pt x="887" y="2575"/>
                </a:lnTo>
                <a:lnTo>
                  <a:pt x="959" y="2511"/>
                </a:lnTo>
                <a:lnTo>
                  <a:pt x="999" y="2455"/>
                </a:lnTo>
                <a:lnTo>
                  <a:pt x="1079" y="2455"/>
                </a:lnTo>
                <a:lnTo>
                  <a:pt x="1159" y="2471"/>
                </a:lnTo>
                <a:lnTo>
                  <a:pt x="1223" y="2503"/>
                </a:lnTo>
                <a:lnTo>
                  <a:pt x="1263" y="2567"/>
                </a:lnTo>
                <a:lnTo>
                  <a:pt x="1311" y="2567"/>
                </a:lnTo>
                <a:lnTo>
                  <a:pt x="1367" y="2559"/>
                </a:lnTo>
                <a:lnTo>
                  <a:pt x="1447" y="2487"/>
                </a:lnTo>
                <a:lnTo>
                  <a:pt x="1415" y="2415"/>
                </a:lnTo>
                <a:lnTo>
                  <a:pt x="1383" y="2367"/>
                </a:lnTo>
                <a:lnTo>
                  <a:pt x="1375" y="2295"/>
                </a:lnTo>
                <a:lnTo>
                  <a:pt x="1327" y="2239"/>
                </a:lnTo>
                <a:lnTo>
                  <a:pt x="1399" y="2159"/>
                </a:lnTo>
                <a:lnTo>
                  <a:pt x="1375" y="2047"/>
                </a:lnTo>
                <a:lnTo>
                  <a:pt x="1295" y="1959"/>
                </a:lnTo>
                <a:lnTo>
                  <a:pt x="1215" y="1903"/>
                </a:lnTo>
                <a:lnTo>
                  <a:pt x="1151" y="1895"/>
                </a:lnTo>
                <a:lnTo>
                  <a:pt x="1047" y="1863"/>
                </a:lnTo>
                <a:lnTo>
                  <a:pt x="983" y="1831"/>
                </a:lnTo>
                <a:lnTo>
                  <a:pt x="943" y="1759"/>
                </a:lnTo>
                <a:lnTo>
                  <a:pt x="943" y="1671"/>
                </a:lnTo>
                <a:lnTo>
                  <a:pt x="983" y="1591"/>
                </a:lnTo>
                <a:lnTo>
                  <a:pt x="1039" y="1527"/>
                </a:lnTo>
                <a:lnTo>
                  <a:pt x="1015" y="1423"/>
                </a:lnTo>
                <a:lnTo>
                  <a:pt x="959" y="1423"/>
                </a:lnTo>
                <a:lnTo>
                  <a:pt x="879" y="1399"/>
                </a:lnTo>
                <a:lnTo>
                  <a:pt x="903" y="1359"/>
                </a:lnTo>
                <a:lnTo>
                  <a:pt x="959" y="1287"/>
                </a:lnTo>
                <a:lnTo>
                  <a:pt x="911" y="1191"/>
                </a:lnTo>
                <a:lnTo>
                  <a:pt x="1015" y="1167"/>
                </a:lnTo>
                <a:lnTo>
                  <a:pt x="1071" y="1143"/>
                </a:lnTo>
                <a:lnTo>
                  <a:pt x="1143" y="1087"/>
                </a:lnTo>
                <a:lnTo>
                  <a:pt x="1167" y="983"/>
                </a:lnTo>
                <a:lnTo>
                  <a:pt x="1135" y="895"/>
                </a:lnTo>
                <a:lnTo>
                  <a:pt x="1071" y="783"/>
                </a:lnTo>
                <a:lnTo>
                  <a:pt x="1127" y="719"/>
                </a:lnTo>
                <a:lnTo>
                  <a:pt x="1207" y="695"/>
                </a:lnTo>
                <a:lnTo>
                  <a:pt x="1303" y="719"/>
                </a:lnTo>
                <a:lnTo>
                  <a:pt x="1375" y="751"/>
                </a:lnTo>
                <a:lnTo>
                  <a:pt x="1407" y="647"/>
                </a:lnTo>
                <a:lnTo>
                  <a:pt x="1414" y="585"/>
                </a:lnTo>
                <a:lnTo>
                  <a:pt x="1459" y="430"/>
                </a:lnTo>
                <a:lnTo>
                  <a:pt x="1498" y="297"/>
                </a:lnTo>
                <a:lnTo>
                  <a:pt x="1465" y="225"/>
                </a:lnTo>
                <a:lnTo>
                  <a:pt x="1381" y="223"/>
                </a:lnTo>
                <a:lnTo>
                  <a:pt x="1293" y="262"/>
                </a:lnTo>
                <a:lnTo>
                  <a:pt x="1186" y="262"/>
                </a:lnTo>
                <a:lnTo>
                  <a:pt x="1092" y="220"/>
                </a:lnTo>
                <a:lnTo>
                  <a:pt x="1041" y="136"/>
                </a:lnTo>
                <a:lnTo>
                  <a:pt x="1024" y="79"/>
                </a:lnTo>
                <a:lnTo>
                  <a:pt x="952" y="33"/>
                </a:lnTo>
                <a:lnTo>
                  <a:pt x="870" y="0"/>
                </a:lnTo>
                <a:lnTo>
                  <a:pt x="742" y="31"/>
                </a:lnTo>
                <a:lnTo>
                  <a:pt x="657" y="9"/>
                </a:lnTo>
                <a:lnTo>
                  <a:pt x="553" y="70"/>
                </a:lnTo>
                <a:lnTo>
                  <a:pt x="465" y="79"/>
                </a:lnTo>
                <a:lnTo>
                  <a:pt x="382" y="136"/>
                </a:lnTo>
                <a:lnTo>
                  <a:pt x="298" y="108"/>
                </a:lnTo>
                <a:lnTo>
                  <a:pt x="265" y="79"/>
                </a:lnTo>
                <a:lnTo>
                  <a:pt x="180" y="108"/>
                </a:lnTo>
                <a:lnTo>
                  <a:pt x="75" y="150"/>
                </a:lnTo>
                <a:lnTo>
                  <a:pt x="0" y="208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highlight>
                <a:srgbClr val="00B050"/>
              </a:highlight>
              <a:latin typeface="Bahnschrift" panose="020B0502040204020203" pitchFamily="34" charset="0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78755042-75BC-ADA4-8215-BF61BC76C243}"/>
              </a:ext>
            </a:extLst>
          </p:cNvPr>
          <p:cNvSpPr>
            <a:spLocks/>
          </p:cNvSpPr>
          <p:nvPr/>
        </p:nvSpPr>
        <p:spPr bwMode="auto">
          <a:xfrm>
            <a:off x="8524114" y="3116387"/>
            <a:ext cx="606949" cy="654849"/>
          </a:xfrm>
          <a:custGeom>
            <a:avLst/>
            <a:gdLst/>
            <a:ahLst/>
            <a:cxnLst>
              <a:cxn ang="0">
                <a:pos x="1584" y="391"/>
              </a:cxn>
              <a:cxn ang="0">
                <a:pos x="1424" y="511"/>
              </a:cxn>
              <a:cxn ang="0">
                <a:pos x="1496" y="639"/>
              </a:cxn>
              <a:cxn ang="0">
                <a:pos x="1472" y="887"/>
              </a:cxn>
              <a:cxn ang="0">
                <a:pos x="1440" y="1063"/>
              </a:cxn>
              <a:cxn ang="0">
                <a:pos x="1312" y="1111"/>
              </a:cxn>
              <a:cxn ang="0">
                <a:pos x="1160" y="1183"/>
              </a:cxn>
              <a:cxn ang="0">
                <a:pos x="1056" y="1263"/>
              </a:cxn>
              <a:cxn ang="0">
                <a:pos x="1056" y="1407"/>
              </a:cxn>
              <a:cxn ang="0">
                <a:pos x="1024" y="1639"/>
              </a:cxn>
              <a:cxn ang="0">
                <a:pos x="952" y="1687"/>
              </a:cxn>
              <a:cxn ang="0">
                <a:pos x="816" y="1623"/>
              </a:cxn>
              <a:cxn ang="0">
                <a:pos x="640" y="1663"/>
              </a:cxn>
              <a:cxn ang="0">
                <a:pos x="496" y="1767"/>
              </a:cxn>
              <a:cxn ang="0">
                <a:pos x="336" y="1623"/>
              </a:cxn>
              <a:cxn ang="0">
                <a:pos x="168" y="1583"/>
              </a:cxn>
              <a:cxn ang="0">
                <a:pos x="64" y="1479"/>
              </a:cxn>
              <a:cxn ang="0">
                <a:pos x="104" y="1311"/>
              </a:cxn>
              <a:cxn ang="0">
                <a:pos x="136" y="1143"/>
              </a:cxn>
              <a:cxn ang="0">
                <a:pos x="0" y="1119"/>
              </a:cxn>
              <a:cxn ang="0">
                <a:pos x="80" y="1007"/>
              </a:cxn>
              <a:cxn ang="0">
                <a:pos x="136" y="887"/>
              </a:cxn>
              <a:cxn ang="0">
                <a:pos x="264" y="807"/>
              </a:cxn>
              <a:cxn ang="0">
                <a:pos x="256" y="615"/>
              </a:cxn>
              <a:cxn ang="0">
                <a:pos x="248" y="439"/>
              </a:cxn>
              <a:cxn ang="0">
                <a:pos x="424" y="439"/>
              </a:cxn>
              <a:cxn ang="0">
                <a:pos x="528" y="367"/>
              </a:cxn>
              <a:cxn ang="0">
                <a:pos x="703" y="393"/>
              </a:cxn>
              <a:cxn ang="0">
                <a:pos x="927" y="335"/>
              </a:cxn>
              <a:cxn ang="0">
                <a:pos x="982" y="102"/>
              </a:cxn>
              <a:cxn ang="0">
                <a:pos x="1132" y="0"/>
              </a:cxn>
              <a:cxn ang="0">
                <a:pos x="1261" y="84"/>
              </a:cxn>
              <a:cxn ang="0">
                <a:pos x="1389" y="63"/>
              </a:cxn>
              <a:cxn ang="0">
                <a:pos x="1545" y="104"/>
              </a:cxn>
              <a:cxn ang="0">
                <a:pos x="1585" y="279"/>
              </a:cxn>
            </a:cxnLst>
            <a:rect l="0" t="0" r="r" b="b"/>
            <a:pathLst>
              <a:path w="1585" h="1767">
                <a:moveTo>
                  <a:pt x="1585" y="279"/>
                </a:moveTo>
                <a:lnTo>
                  <a:pt x="1584" y="391"/>
                </a:lnTo>
                <a:lnTo>
                  <a:pt x="1496" y="447"/>
                </a:lnTo>
                <a:lnTo>
                  <a:pt x="1424" y="511"/>
                </a:lnTo>
                <a:lnTo>
                  <a:pt x="1440" y="607"/>
                </a:lnTo>
                <a:lnTo>
                  <a:pt x="1496" y="639"/>
                </a:lnTo>
                <a:lnTo>
                  <a:pt x="1536" y="711"/>
                </a:lnTo>
                <a:lnTo>
                  <a:pt x="1472" y="887"/>
                </a:lnTo>
                <a:lnTo>
                  <a:pt x="1456" y="975"/>
                </a:lnTo>
                <a:lnTo>
                  <a:pt x="1440" y="1063"/>
                </a:lnTo>
                <a:lnTo>
                  <a:pt x="1376" y="1135"/>
                </a:lnTo>
                <a:lnTo>
                  <a:pt x="1312" y="1111"/>
                </a:lnTo>
                <a:lnTo>
                  <a:pt x="1232" y="1151"/>
                </a:lnTo>
                <a:lnTo>
                  <a:pt x="1160" y="1183"/>
                </a:lnTo>
                <a:lnTo>
                  <a:pt x="1064" y="1207"/>
                </a:lnTo>
                <a:lnTo>
                  <a:pt x="1056" y="1263"/>
                </a:lnTo>
                <a:lnTo>
                  <a:pt x="1048" y="1335"/>
                </a:lnTo>
                <a:lnTo>
                  <a:pt x="1056" y="1407"/>
                </a:lnTo>
                <a:lnTo>
                  <a:pt x="1016" y="1527"/>
                </a:lnTo>
                <a:lnTo>
                  <a:pt x="1024" y="1639"/>
                </a:lnTo>
                <a:lnTo>
                  <a:pt x="992" y="1695"/>
                </a:lnTo>
                <a:lnTo>
                  <a:pt x="952" y="1687"/>
                </a:lnTo>
                <a:lnTo>
                  <a:pt x="888" y="1631"/>
                </a:lnTo>
                <a:lnTo>
                  <a:pt x="816" y="1623"/>
                </a:lnTo>
                <a:lnTo>
                  <a:pt x="728" y="1647"/>
                </a:lnTo>
                <a:lnTo>
                  <a:pt x="640" y="1663"/>
                </a:lnTo>
                <a:lnTo>
                  <a:pt x="552" y="1703"/>
                </a:lnTo>
                <a:lnTo>
                  <a:pt x="496" y="1767"/>
                </a:lnTo>
                <a:lnTo>
                  <a:pt x="416" y="1679"/>
                </a:lnTo>
                <a:lnTo>
                  <a:pt x="336" y="1623"/>
                </a:lnTo>
                <a:lnTo>
                  <a:pt x="272" y="1615"/>
                </a:lnTo>
                <a:lnTo>
                  <a:pt x="168" y="1583"/>
                </a:lnTo>
                <a:lnTo>
                  <a:pt x="104" y="1551"/>
                </a:lnTo>
                <a:lnTo>
                  <a:pt x="64" y="1479"/>
                </a:lnTo>
                <a:lnTo>
                  <a:pt x="64" y="1391"/>
                </a:lnTo>
                <a:lnTo>
                  <a:pt x="104" y="1311"/>
                </a:lnTo>
                <a:lnTo>
                  <a:pt x="160" y="1247"/>
                </a:lnTo>
                <a:lnTo>
                  <a:pt x="136" y="1143"/>
                </a:lnTo>
                <a:lnTo>
                  <a:pt x="80" y="1143"/>
                </a:lnTo>
                <a:lnTo>
                  <a:pt x="0" y="1119"/>
                </a:lnTo>
                <a:lnTo>
                  <a:pt x="24" y="1079"/>
                </a:lnTo>
                <a:lnTo>
                  <a:pt x="80" y="1007"/>
                </a:lnTo>
                <a:lnTo>
                  <a:pt x="32" y="911"/>
                </a:lnTo>
                <a:lnTo>
                  <a:pt x="136" y="887"/>
                </a:lnTo>
                <a:lnTo>
                  <a:pt x="192" y="863"/>
                </a:lnTo>
                <a:lnTo>
                  <a:pt x="264" y="807"/>
                </a:lnTo>
                <a:lnTo>
                  <a:pt x="288" y="703"/>
                </a:lnTo>
                <a:lnTo>
                  <a:pt x="256" y="615"/>
                </a:lnTo>
                <a:lnTo>
                  <a:pt x="192" y="503"/>
                </a:lnTo>
                <a:lnTo>
                  <a:pt x="248" y="439"/>
                </a:lnTo>
                <a:lnTo>
                  <a:pt x="328" y="415"/>
                </a:lnTo>
                <a:lnTo>
                  <a:pt x="424" y="439"/>
                </a:lnTo>
                <a:lnTo>
                  <a:pt x="496" y="471"/>
                </a:lnTo>
                <a:lnTo>
                  <a:pt x="528" y="367"/>
                </a:lnTo>
                <a:lnTo>
                  <a:pt x="624" y="422"/>
                </a:lnTo>
                <a:lnTo>
                  <a:pt x="703" y="393"/>
                </a:lnTo>
                <a:lnTo>
                  <a:pt x="783" y="296"/>
                </a:lnTo>
                <a:lnTo>
                  <a:pt x="927" y="335"/>
                </a:lnTo>
                <a:lnTo>
                  <a:pt x="1063" y="161"/>
                </a:lnTo>
                <a:lnTo>
                  <a:pt x="982" y="102"/>
                </a:lnTo>
                <a:lnTo>
                  <a:pt x="1033" y="6"/>
                </a:lnTo>
                <a:lnTo>
                  <a:pt x="1132" y="0"/>
                </a:lnTo>
                <a:lnTo>
                  <a:pt x="1210" y="23"/>
                </a:lnTo>
                <a:lnTo>
                  <a:pt x="1261" y="84"/>
                </a:lnTo>
                <a:lnTo>
                  <a:pt x="1320" y="104"/>
                </a:lnTo>
                <a:lnTo>
                  <a:pt x="1389" y="63"/>
                </a:lnTo>
                <a:lnTo>
                  <a:pt x="1477" y="47"/>
                </a:lnTo>
                <a:lnTo>
                  <a:pt x="1545" y="104"/>
                </a:lnTo>
                <a:lnTo>
                  <a:pt x="1570" y="186"/>
                </a:lnTo>
                <a:lnTo>
                  <a:pt x="1585" y="279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 dirty="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358C17FE-FDCA-2469-D471-EDAE81B437E1}"/>
              </a:ext>
            </a:extLst>
          </p:cNvPr>
          <p:cNvSpPr>
            <a:spLocks/>
          </p:cNvSpPr>
          <p:nvPr/>
        </p:nvSpPr>
        <p:spPr bwMode="auto">
          <a:xfrm>
            <a:off x="8800975" y="4305266"/>
            <a:ext cx="612693" cy="783076"/>
          </a:xfrm>
          <a:custGeom>
            <a:avLst/>
            <a:gdLst/>
            <a:ahLst/>
            <a:cxnLst>
              <a:cxn ang="0">
                <a:pos x="970" y="46"/>
              </a:cxn>
              <a:cxn ang="0">
                <a:pos x="1098" y="28"/>
              </a:cxn>
              <a:cxn ang="0">
                <a:pos x="1262" y="55"/>
              </a:cxn>
              <a:cxn ang="0">
                <a:pos x="1335" y="137"/>
              </a:cxn>
              <a:cxn ang="0">
                <a:pos x="1445" y="293"/>
              </a:cxn>
              <a:cxn ang="0">
                <a:pos x="1555" y="366"/>
              </a:cxn>
              <a:cxn ang="0">
                <a:pos x="1546" y="549"/>
              </a:cxn>
              <a:cxn ang="0">
                <a:pos x="1390" y="741"/>
              </a:cxn>
              <a:cxn ang="0">
                <a:pos x="1436" y="933"/>
              </a:cxn>
              <a:cxn ang="0">
                <a:pos x="1399" y="1143"/>
              </a:cxn>
              <a:cxn ang="0">
                <a:pos x="1527" y="1262"/>
              </a:cxn>
              <a:cxn ang="0">
                <a:pos x="1546" y="1509"/>
              </a:cxn>
              <a:cxn ang="0">
                <a:pos x="1545" y="1775"/>
              </a:cxn>
              <a:cxn ang="0">
                <a:pos x="1335" y="1711"/>
              </a:cxn>
              <a:cxn ang="0">
                <a:pos x="1170" y="1808"/>
              </a:cxn>
              <a:cxn ang="0">
                <a:pos x="996" y="1894"/>
              </a:cxn>
              <a:cxn ang="0">
                <a:pos x="882" y="1973"/>
              </a:cxn>
              <a:cxn ang="0">
                <a:pos x="741" y="2057"/>
              </a:cxn>
              <a:cxn ang="0">
                <a:pos x="616" y="2051"/>
              </a:cxn>
              <a:cxn ang="0">
                <a:pos x="523" y="1933"/>
              </a:cxn>
              <a:cxn ang="0">
                <a:pos x="510" y="1813"/>
              </a:cxn>
              <a:cxn ang="0">
                <a:pos x="304" y="1802"/>
              </a:cxn>
              <a:cxn ang="0">
                <a:pos x="183" y="1719"/>
              </a:cxn>
              <a:cxn ang="0">
                <a:pos x="138" y="1600"/>
              </a:cxn>
              <a:cxn ang="0">
                <a:pos x="92" y="1426"/>
              </a:cxn>
              <a:cxn ang="0">
                <a:pos x="37" y="1317"/>
              </a:cxn>
              <a:cxn ang="0">
                <a:pos x="0" y="1170"/>
              </a:cxn>
              <a:cxn ang="0">
                <a:pos x="147" y="1052"/>
              </a:cxn>
              <a:cxn ang="0">
                <a:pos x="238" y="905"/>
              </a:cxn>
              <a:cxn ang="0">
                <a:pos x="202" y="750"/>
              </a:cxn>
              <a:cxn ang="0">
                <a:pos x="256" y="594"/>
              </a:cxn>
              <a:cxn ang="0">
                <a:pos x="430" y="494"/>
              </a:cxn>
              <a:cxn ang="0">
                <a:pos x="531" y="375"/>
              </a:cxn>
              <a:cxn ang="0">
                <a:pos x="512" y="183"/>
              </a:cxn>
              <a:cxn ang="0">
                <a:pos x="640" y="55"/>
              </a:cxn>
              <a:cxn ang="0">
                <a:pos x="805" y="9"/>
              </a:cxn>
            </a:cxnLst>
            <a:rect l="0" t="0" r="r" b="b"/>
            <a:pathLst>
              <a:path w="1600" h="2113">
                <a:moveTo>
                  <a:pt x="878" y="0"/>
                </a:moveTo>
                <a:lnTo>
                  <a:pt x="970" y="46"/>
                </a:lnTo>
                <a:lnTo>
                  <a:pt x="1034" y="28"/>
                </a:lnTo>
                <a:lnTo>
                  <a:pt x="1098" y="28"/>
                </a:lnTo>
                <a:lnTo>
                  <a:pt x="1180" y="46"/>
                </a:lnTo>
                <a:lnTo>
                  <a:pt x="1262" y="55"/>
                </a:lnTo>
                <a:lnTo>
                  <a:pt x="1317" y="64"/>
                </a:lnTo>
                <a:lnTo>
                  <a:pt x="1335" y="137"/>
                </a:lnTo>
                <a:lnTo>
                  <a:pt x="1381" y="220"/>
                </a:lnTo>
                <a:lnTo>
                  <a:pt x="1445" y="293"/>
                </a:lnTo>
                <a:lnTo>
                  <a:pt x="1509" y="320"/>
                </a:lnTo>
                <a:lnTo>
                  <a:pt x="1555" y="366"/>
                </a:lnTo>
                <a:lnTo>
                  <a:pt x="1600" y="439"/>
                </a:lnTo>
                <a:lnTo>
                  <a:pt x="1546" y="549"/>
                </a:lnTo>
                <a:lnTo>
                  <a:pt x="1491" y="658"/>
                </a:lnTo>
                <a:lnTo>
                  <a:pt x="1390" y="741"/>
                </a:lnTo>
                <a:lnTo>
                  <a:pt x="1363" y="832"/>
                </a:lnTo>
                <a:lnTo>
                  <a:pt x="1436" y="933"/>
                </a:lnTo>
                <a:lnTo>
                  <a:pt x="1372" y="1033"/>
                </a:lnTo>
                <a:lnTo>
                  <a:pt x="1399" y="1143"/>
                </a:lnTo>
                <a:lnTo>
                  <a:pt x="1482" y="1170"/>
                </a:lnTo>
                <a:lnTo>
                  <a:pt x="1527" y="1262"/>
                </a:lnTo>
                <a:lnTo>
                  <a:pt x="1546" y="1381"/>
                </a:lnTo>
                <a:lnTo>
                  <a:pt x="1546" y="1509"/>
                </a:lnTo>
                <a:lnTo>
                  <a:pt x="1555" y="1637"/>
                </a:lnTo>
                <a:lnTo>
                  <a:pt x="1545" y="1775"/>
                </a:lnTo>
                <a:lnTo>
                  <a:pt x="1435" y="1763"/>
                </a:lnTo>
                <a:lnTo>
                  <a:pt x="1335" y="1711"/>
                </a:lnTo>
                <a:lnTo>
                  <a:pt x="1281" y="1766"/>
                </a:lnTo>
                <a:lnTo>
                  <a:pt x="1170" y="1808"/>
                </a:lnTo>
                <a:lnTo>
                  <a:pt x="1068" y="1783"/>
                </a:lnTo>
                <a:lnTo>
                  <a:pt x="996" y="1894"/>
                </a:lnTo>
                <a:lnTo>
                  <a:pt x="945" y="1928"/>
                </a:lnTo>
                <a:lnTo>
                  <a:pt x="882" y="1973"/>
                </a:lnTo>
                <a:lnTo>
                  <a:pt x="829" y="2027"/>
                </a:lnTo>
                <a:lnTo>
                  <a:pt x="741" y="2057"/>
                </a:lnTo>
                <a:lnTo>
                  <a:pt x="669" y="2113"/>
                </a:lnTo>
                <a:lnTo>
                  <a:pt x="616" y="2051"/>
                </a:lnTo>
                <a:lnTo>
                  <a:pt x="531" y="1991"/>
                </a:lnTo>
                <a:lnTo>
                  <a:pt x="523" y="1933"/>
                </a:lnTo>
                <a:lnTo>
                  <a:pt x="529" y="1871"/>
                </a:lnTo>
                <a:lnTo>
                  <a:pt x="510" y="1813"/>
                </a:lnTo>
                <a:lnTo>
                  <a:pt x="465" y="1777"/>
                </a:lnTo>
                <a:lnTo>
                  <a:pt x="304" y="1802"/>
                </a:lnTo>
                <a:lnTo>
                  <a:pt x="247" y="1756"/>
                </a:lnTo>
                <a:lnTo>
                  <a:pt x="183" y="1719"/>
                </a:lnTo>
                <a:lnTo>
                  <a:pt x="138" y="1655"/>
                </a:lnTo>
                <a:lnTo>
                  <a:pt x="138" y="1600"/>
                </a:lnTo>
                <a:lnTo>
                  <a:pt x="119" y="1490"/>
                </a:lnTo>
                <a:lnTo>
                  <a:pt x="92" y="1426"/>
                </a:lnTo>
                <a:lnTo>
                  <a:pt x="55" y="1381"/>
                </a:lnTo>
                <a:lnTo>
                  <a:pt x="37" y="1317"/>
                </a:lnTo>
                <a:lnTo>
                  <a:pt x="46" y="1244"/>
                </a:lnTo>
                <a:lnTo>
                  <a:pt x="0" y="1170"/>
                </a:lnTo>
                <a:lnTo>
                  <a:pt x="74" y="1106"/>
                </a:lnTo>
                <a:lnTo>
                  <a:pt x="147" y="1052"/>
                </a:lnTo>
                <a:lnTo>
                  <a:pt x="229" y="997"/>
                </a:lnTo>
                <a:lnTo>
                  <a:pt x="238" y="905"/>
                </a:lnTo>
                <a:lnTo>
                  <a:pt x="183" y="841"/>
                </a:lnTo>
                <a:lnTo>
                  <a:pt x="202" y="750"/>
                </a:lnTo>
                <a:lnTo>
                  <a:pt x="171" y="692"/>
                </a:lnTo>
                <a:lnTo>
                  <a:pt x="256" y="594"/>
                </a:lnTo>
                <a:lnTo>
                  <a:pt x="330" y="530"/>
                </a:lnTo>
                <a:lnTo>
                  <a:pt x="430" y="494"/>
                </a:lnTo>
                <a:lnTo>
                  <a:pt x="494" y="457"/>
                </a:lnTo>
                <a:lnTo>
                  <a:pt x="531" y="375"/>
                </a:lnTo>
                <a:lnTo>
                  <a:pt x="503" y="265"/>
                </a:lnTo>
                <a:lnTo>
                  <a:pt x="512" y="183"/>
                </a:lnTo>
                <a:lnTo>
                  <a:pt x="540" y="110"/>
                </a:lnTo>
                <a:lnTo>
                  <a:pt x="640" y="55"/>
                </a:lnTo>
                <a:lnTo>
                  <a:pt x="732" y="55"/>
                </a:lnTo>
                <a:lnTo>
                  <a:pt x="805" y="9"/>
                </a:lnTo>
                <a:lnTo>
                  <a:pt x="878" y="0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95412BDC-E269-F7A5-43B2-DBB48A5EF4CB}"/>
              </a:ext>
            </a:extLst>
          </p:cNvPr>
          <p:cNvSpPr>
            <a:spLocks/>
          </p:cNvSpPr>
          <p:nvPr/>
        </p:nvSpPr>
        <p:spPr bwMode="auto">
          <a:xfrm>
            <a:off x="8337240" y="3712311"/>
            <a:ext cx="1076427" cy="849412"/>
          </a:xfrm>
          <a:custGeom>
            <a:avLst/>
            <a:gdLst/>
            <a:ahLst/>
            <a:cxnLst>
              <a:cxn ang="0">
                <a:pos x="1442" y="78"/>
              </a:cxn>
              <a:cxn ang="0">
                <a:pos x="1299" y="15"/>
              </a:cxn>
              <a:cxn ang="0">
                <a:pos x="1206" y="41"/>
              </a:cxn>
              <a:cxn ang="0">
                <a:pos x="1041" y="95"/>
              </a:cxn>
              <a:cxn ang="0">
                <a:pos x="1007" y="273"/>
              </a:cxn>
              <a:cxn ang="0">
                <a:pos x="986" y="407"/>
              </a:cxn>
              <a:cxn ang="0">
                <a:pos x="1025" y="533"/>
              </a:cxn>
              <a:cxn ang="0">
                <a:pos x="978" y="669"/>
              </a:cxn>
              <a:cxn ang="0">
                <a:pos x="872" y="680"/>
              </a:cxn>
              <a:cxn ang="0">
                <a:pos x="771" y="582"/>
              </a:cxn>
              <a:cxn ang="0">
                <a:pos x="609" y="567"/>
              </a:cxn>
              <a:cxn ang="0">
                <a:pos x="497" y="687"/>
              </a:cxn>
              <a:cxn ang="0">
                <a:pos x="381" y="671"/>
              </a:cxn>
              <a:cxn ang="0">
                <a:pos x="224" y="647"/>
              </a:cxn>
              <a:cxn ang="0">
                <a:pos x="122" y="560"/>
              </a:cxn>
              <a:cxn ang="0">
                <a:pos x="0" y="537"/>
              </a:cxn>
              <a:cxn ang="0">
                <a:pos x="50" y="704"/>
              </a:cxn>
              <a:cxn ang="0">
                <a:pos x="197" y="850"/>
              </a:cxn>
              <a:cxn ang="0">
                <a:pos x="242" y="997"/>
              </a:cxn>
              <a:cxn ang="0">
                <a:pos x="297" y="1125"/>
              </a:cxn>
              <a:cxn ang="0">
                <a:pos x="352" y="1335"/>
              </a:cxn>
              <a:cxn ang="0">
                <a:pos x="325" y="1564"/>
              </a:cxn>
              <a:cxn ang="0">
                <a:pos x="315" y="1728"/>
              </a:cxn>
              <a:cxn ang="0">
                <a:pos x="306" y="1893"/>
              </a:cxn>
              <a:cxn ang="0">
                <a:pos x="471" y="1938"/>
              </a:cxn>
              <a:cxn ang="0">
                <a:pos x="581" y="1966"/>
              </a:cxn>
              <a:cxn ang="0">
                <a:pos x="699" y="2085"/>
              </a:cxn>
              <a:cxn ang="0">
                <a:pos x="800" y="2057"/>
              </a:cxn>
              <a:cxn ang="0">
                <a:pos x="919" y="1975"/>
              </a:cxn>
              <a:cxn ang="0">
                <a:pos x="1029" y="2094"/>
              </a:cxn>
              <a:cxn ang="0">
                <a:pos x="1157" y="2204"/>
              </a:cxn>
              <a:cxn ang="0">
                <a:pos x="1312" y="2213"/>
              </a:cxn>
              <a:cxn ang="0">
                <a:pos x="1469" y="2193"/>
              </a:cxn>
              <a:cxn ang="0">
                <a:pos x="1635" y="2097"/>
              </a:cxn>
              <a:cxn ang="0">
                <a:pos x="1742" y="1971"/>
              </a:cxn>
              <a:cxn ang="0">
                <a:pos x="1724" y="1782"/>
              </a:cxn>
              <a:cxn ang="0">
                <a:pos x="1850" y="1653"/>
              </a:cxn>
              <a:cxn ang="0">
                <a:pos x="2010" y="1611"/>
              </a:cxn>
              <a:cxn ang="0">
                <a:pos x="2063" y="1545"/>
              </a:cxn>
              <a:cxn ang="0">
                <a:pos x="2105" y="1400"/>
              </a:cxn>
              <a:cxn ang="0">
                <a:pos x="2219" y="1308"/>
              </a:cxn>
              <a:cxn ang="0">
                <a:pos x="2232" y="1208"/>
              </a:cxn>
              <a:cxn ang="0">
                <a:pos x="2418" y="1217"/>
              </a:cxn>
              <a:cxn ang="0">
                <a:pos x="2600" y="1017"/>
              </a:cxn>
              <a:cxn ang="0">
                <a:pos x="2811" y="841"/>
              </a:cxn>
              <a:cxn ang="0">
                <a:pos x="2702" y="649"/>
              </a:cxn>
              <a:cxn ang="0">
                <a:pos x="2565" y="466"/>
              </a:cxn>
              <a:cxn ang="0">
                <a:pos x="2583" y="320"/>
              </a:cxn>
              <a:cxn ang="0">
                <a:pos x="2519" y="146"/>
              </a:cxn>
              <a:cxn ang="0">
                <a:pos x="2363" y="46"/>
              </a:cxn>
              <a:cxn ang="0">
                <a:pos x="2245" y="28"/>
              </a:cxn>
              <a:cxn ang="0">
                <a:pos x="2089" y="28"/>
              </a:cxn>
              <a:cxn ang="0">
                <a:pos x="1952" y="110"/>
              </a:cxn>
              <a:cxn ang="0">
                <a:pos x="1815" y="101"/>
              </a:cxn>
              <a:cxn ang="0">
                <a:pos x="1623" y="110"/>
              </a:cxn>
              <a:cxn ang="0">
                <a:pos x="1475" y="84"/>
              </a:cxn>
            </a:cxnLst>
            <a:rect l="0" t="0" r="r" b="b"/>
            <a:pathLst>
              <a:path w="2811" h="2292">
                <a:moveTo>
                  <a:pt x="1475" y="84"/>
                </a:moveTo>
                <a:lnTo>
                  <a:pt x="1442" y="78"/>
                </a:lnTo>
                <a:lnTo>
                  <a:pt x="1374" y="20"/>
                </a:lnTo>
                <a:lnTo>
                  <a:pt x="1299" y="15"/>
                </a:lnTo>
                <a:lnTo>
                  <a:pt x="1254" y="30"/>
                </a:lnTo>
                <a:lnTo>
                  <a:pt x="1206" y="41"/>
                </a:lnTo>
                <a:lnTo>
                  <a:pt x="1124" y="57"/>
                </a:lnTo>
                <a:lnTo>
                  <a:pt x="1041" y="95"/>
                </a:lnTo>
                <a:lnTo>
                  <a:pt x="986" y="156"/>
                </a:lnTo>
                <a:lnTo>
                  <a:pt x="1007" y="273"/>
                </a:lnTo>
                <a:lnTo>
                  <a:pt x="938" y="353"/>
                </a:lnTo>
                <a:lnTo>
                  <a:pt x="986" y="407"/>
                </a:lnTo>
                <a:lnTo>
                  <a:pt x="992" y="477"/>
                </a:lnTo>
                <a:lnTo>
                  <a:pt x="1025" y="533"/>
                </a:lnTo>
                <a:lnTo>
                  <a:pt x="1055" y="600"/>
                </a:lnTo>
                <a:lnTo>
                  <a:pt x="978" y="669"/>
                </a:lnTo>
                <a:lnTo>
                  <a:pt x="929" y="681"/>
                </a:lnTo>
                <a:lnTo>
                  <a:pt x="872" y="680"/>
                </a:lnTo>
                <a:lnTo>
                  <a:pt x="834" y="615"/>
                </a:lnTo>
                <a:lnTo>
                  <a:pt x="771" y="582"/>
                </a:lnTo>
                <a:lnTo>
                  <a:pt x="687" y="569"/>
                </a:lnTo>
                <a:lnTo>
                  <a:pt x="609" y="567"/>
                </a:lnTo>
                <a:lnTo>
                  <a:pt x="563" y="627"/>
                </a:lnTo>
                <a:lnTo>
                  <a:pt x="497" y="687"/>
                </a:lnTo>
                <a:lnTo>
                  <a:pt x="441" y="648"/>
                </a:lnTo>
                <a:lnTo>
                  <a:pt x="381" y="671"/>
                </a:lnTo>
                <a:lnTo>
                  <a:pt x="300" y="647"/>
                </a:lnTo>
                <a:lnTo>
                  <a:pt x="224" y="647"/>
                </a:lnTo>
                <a:lnTo>
                  <a:pt x="185" y="599"/>
                </a:lnTo>
                <a:lnTo>
                  <a:pt x="122" y="560"/>
                </a:lnTo>
                <a:lnTo>
                  <a:pt x="71" y="519"/>
                </a:lnTo>
                <a:lnTo>
                  <a:pt x="0" y="537"/>
                </a:lnTo>
                <a:lnTo>
                  <a:pt x="50" y="613"/>
                </a:lnTo>
                <a:lnTo>
                  <a:pt x="50" y="704"/>
                </a:lnTo>
                <a:lnTo>
                  <a:pt x="123" y="759"/>
                </a:lnTo>
                <a:lnTo>
                  <a:pt x="197" y="850"/>
                </a:lnTo>
                <a:lnTo>
                  <a:pt x="251" y="905"/>
                </a:lnTo>
                <a:lnTo>
                  <a:pt x="242" y="997"/>
                </a:lnTo>
                <a:lnTo>
                  <a:pt x="233" y="1061"/>
                </a:lnTo>
                <a:lnTo>
                  <a:pt x="297" y="1125"/>
                </a:lnTo>
                <a:lnTo>
                  <a:pt x="370" y="1216"/>
                </a:lnTo>
                <a:lnTo>
                  <a:pt x="352" y="1335"/>
                </a:lnTo>
                <a:lnTo>
                  <a:pt x="334" y="1445"/>
                </a:lnTo>
                <a:lnTo>
                  <a:pt x="325" y="1564"/>
                </a:lnTo>
                <a:lnTo>
                  <a:pt x="325" y="1664"/>
                </a:lnTo>
                <a:lnTo>
                  <a:pt x="315" y="1728"/>
                </a:lnTo>
                <a:lnTo>
                  <a:pt x="315" y="1810"/>
                </a:lnTo>
                <a:lnTo>
                  <a:pt x="306" y="1893"/>
                </a:lnTo>
                <a:lnTo>
                  <a:pt x="389" y="1920"/>
                </a:lnTo>
                <a:lnTo>
                  <a:pt x="471" y="1938"/>
                </a:lnTo>
                <a:lnTo>
                  <a:pt x="535" y="1920"/>
                </a:lnTo>
                <a:lnTo>
                  <a:pt x="581" y="1966"/>
                </a:lnTo>
                <a:lnTo>
                  <a:pt x="617" y="2039"/>
                </a:lnTo>
                <a:lnTo>
                  <a:pt x="699" y="2085"/>
                </a:lnTo>
                <a:lnTo>
                  <a:pt x="745" y="2121"/>
                </a:lnTo>
                <a:lnTo>
                  <a:pt x="800" y="2057"/>
                </a:lnTo>
                <a:lnTo>
                  <a:pt x="846" y="2002"/>
                </a:lnTo>
                <a:lnTo>
                  <a:pt x="919" y="1975"/>
                </a:lnTo>
                <a:lnTo>
                  <a:pt x="983" y="2030"/>
                </a:lnTo>
                <a:lnTo>
                  <a:pt x="1029" y="2094"/>
                </a:lnTo>
                <a:lnTo>
                  <a:pt x="1083" y="2176"/>
                </a:lnTo>
                <a:lnTo>
                  <a:pt x="1157" y="2204"/>
                </a:lnTo>
                <a:lnTo>
                  <a:pt x="1221" y="2204"/>
                </a:lnTo>
                <a:lnTo>
                  <a:pt x="1312" y="2213"/>
                </a:lnTo>
                <a:lnTo>
                  <a:pt x="1383" y="2292"/>
                </a:lnTo>
                <a:lnTo>
                  <a:pt x="1469" y="2193"/>
                </a:lnTo>
                <a:lnTo>
                  <a:pt x="1542" y="2127"/>
                </a:lnTo>
                <a:lnTo>
                  <a:pt x="1635" y="2097"/>
                </a:lnTo>
                <a:lnTo>
                  <a:pt x="1706" y="2057"/>
                </a:lnTo>
                <a:lnTo>
                  <a:pt x="1742" y="1971"/>
                </a:lnTo>
                <a:lnTo>
                  <a:pt x="1713" y="1868"/>
                </a:lnTo>
                <a:lnTo>
                  <a:pt x="1724" y="1782"/>
                </a:lnTo>
                <a:lnTo>
                  <a:pt x="1751" y="1712"/>
                </a:lnTo>
                <a:lnTo>
                  <a:pt x="1850" y="1653"/>
                </a:lnTo>
                <a:lnTo>
                  <a:pt x="1944" y="1656"/>
                </a:lnTo>
                <a:lnTo>
                  <a:pt x="2010" y="1611"/>
                </a:lnTo>
                <a:lnTo>
                  <a:pt x="2090" y="1602"/>
                </a:lnTo>
                <a:lnTo>
                  <a:pt x="2063" y="1545"/>
                </a:lnTo>
                <a:lnTo>
                  <a:pt x="2081" y="1470"/>
                </a:lnTo>
                <a:lnTo>
                  <a:pt x="2105" y="1400"/>
                </a:lnTo>
                <a:lnTo>
                  <a:pt x="2151" y="1346"/>
                </a:lnTo>
                <a:lnTo>
                  <a:pt x="2219" y="1308"/>
                </a:lnTo>
                <a:lnTo>
                  <a:pt x="2223" y="1260"/>
                </a:lnTo>
                <a:lnTo>
                  <a:pt x="2232" y="1208"/>
                </a:lnTo>
                <a:lnTo>
                  <a:pt x="2325" y="1190"/>
                </a:lnTo>
                <a:lnTo>
                  <a:pt x="2418" y="1217"/>
                </a:lnTo>
                <a:lnTo>
                  <a:pt x="2553" y="1091"/>
                </a:lnTo>
                <a:lnTo>
                  <a:pt x="2600" y="1017"/>
                </a:lnTo>
                <a:lnTo>
                  <a:pt x="2694" y="987"/>
                </a:lnTo>
                <a:lnTo>
                  <a:pt x="2811" y="841"/>
                </a:lnTo>
                <a:lnTo>
                  <a:pt x="2784" y="713"/>
                </a:lnTo>
                <a:lnTo>
                  <a:pt x="2702" y="649"/>
                </a:lnTo>
                <a:lnTo>
                  <a:pt x="2638" y="567"/>
                </a:lnTo>
                <a:lnTo>
                  <a:pt x="2565" y="466"/>
                </a:lnTo>
                <a:lnTo>
                  <a:pt x="2583" y="393"/>
                </a:lnTo>
                <a:lnTo>
                  <a:pt x="2583" y="320"/>
                </a:lnTo>
                <a:lnTo>
                  <a:pt x="2546" y="238"/>
                </a:lnTo>
                <a:lnTo>
                  <a:pt x="2519" y="146"/>
                </a:lnTo>
                <a:lnTo>
                  <a:pt x="2437" y="101"/>
                </a:lnTo>
                <a:lnTo>
                  <a:pt x="2363" y="46"/>
                </a:lnTo>
                <a:lnTo>
                  <a:pt x="2318" y="0"/>
                </a:lnTo>
                <a:lnTo>
                  <a:pt x="2245" y="28"/>
                </a:lnTo>
                <a:lnTo>
                  <a:pt x="2171" y="37"/>
                </a:lnTo>
                <a:lnTo>
                  <a:pt x="2089" y="28"/>
                </a:lnTo>
                <a:lnTo>
                  <a:pt x="2025" y="73"/>
                </a:lnTo>
                <a:lnTo>
                  <a:pt x="1952" y="110"/>
                </a:lnTo>
                <a:lnTo>
                  <a:pt x="1888" y="64"/>
                </a:lnTo>
                <a:lnTo>
                  <a:pt x="1815" y="101"/>
                </a:lnTo>
                <a:lnTo>
                  <a:pt x="1714" y="101"/>
                </a:lnTo>
                <a:lnTo>
                  <a:pt x="1623" y="110"/>
                </a:lnTo>
                <a:lnTo>
                  <a:pt x="1541" y="92"/>
                </a:lnTo>
                <a:lnTo>
                  <a:pt x="1475" y="8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F61F38FC-039E-6829-B085-D4DFE98AE4BC}"/>
              </a:ext>
            </a:extLst>
          </p:cNvPr>
          <p:cNvSpPr>
            <a:spLocks/>
          </p:cNvSpPr>
          <p:nvPr/>
        </p:nvSpPr>
        <p:spPr bwMode="auto">
          <a:xfrm>
            <a:off x="8905516" y="2896995"/>
            <a:ext cx="1280912" cy="1493141"/>
          </a:xfrm>
          <a:custGeom>
            <a:avLst/>
            <a:gdLst/>
            <a:ahLst/>
            <a:cxnLst>
              <a:cxn ang="0">
                <a:pos x="19" y="2122"/>
              </a:cxn>
              <a:cxn ang="0">
                <a:pos x="66" y="1801"/>
              </a:cxn>
              <a:cxn ang="0">
                <a:pos x="319" y="1702"/>
              </a:cxn>
              <a:cxn ang="0">
                <a:pos x="477" y="1480"/>
              </a:cxn>
              <a:cxn ang="0">
                <a:pos x="444" y="1198"/>
              </a:cxn>
              <a:cxn ang="0">
                <a:pos x="586" y="984"/>
              </a:cxn>
              <a:cxn ang="0">
                <a:pos x="817" y="793"/>
              </a:cxn>
              <a:cxn ang="0">
                <a:pos x="876" y="535"/>
              </a:cxn>
              <a:cxn ang="0">
                <a:pos x="822" y="262"/>
              </a:cxn>
              <a:cxn ang="0">
                <a:pos x="1044" y="175"/>
              </a:cxn>
              <a:cxn ang="0">
                <a:pos x="1263" y="6"/>
              </a:cxn>
              <a:cxn ang="0">
                <a:pos x="1429" y="141"/>
              </a:cxn>
              <a:cxn ang="0">
                <a:pos x="1566" y="264"/>
              </a:cxn>
              <a:cxn ang="0">
                <a:pos x="1692" y="94"/>
              </a:cxn>
              <a:cxn ang="0">
                <a:pos x="1851" y="225"/>
              </a:cxn>
              <a:cxn ang="0">
                <a:pos x="2091" y="549"/>
              </a:cxn>
              <a:cxn ang="0">
                <a:pos x="2152" y="990"/>
              </a:cxn>
              <a:cxn ang="0">
                <a:pos x="2206" y="1414"/>
              </a:cxn>
              <a:cxn ang="0">
                <a:pos x="2212" y="1692"/>
              </a:cxn>
              <a:cxn ang="0">
                <a:pos x="1995" y="1824"/>
              </a:cxn>
              <a:cxn ang="0">
                <a:pos x="2055" y="2061"/>
              </a:cxn>
              <a:cxn ang="0">
                <a:pos x="2244" y="2226"/>
              </a:cxn>
              <a:cxn ang="0">
                <a:pos x="2577" y="2386"/>
              </a:cxn>
              <a:cxn ang="0">
                <a:pos x="2752" y="2575"/>
              </a:cxn>
              <a:cxn ang="0">
                <a:pos x="3049" y="2857"/>
              </a:cxn>
              <a:cxn ang="0">
                <a:pos x="3147" y="3123"/>
              </a:cxn>
              <a:cxn ang="0">
                <a:pos x="3265" y="3448"/>
              </a:cxn>
              <a:cxn ang="0">
                <a:pos x="3345" y="3682"/>
              </a:cxn>
              <a:cxn ang="0">
                <a:pos x="3082" y="3771"/>
              </a:cxn>
              <a:cxn ang="0">
                <a:pos x="2763" y="3855"/>
              </a:cxn>
              <a:cxn ang="0">
                <a:pos x="2443" y="3766"/>
              </a:cxn>
              <a:cxn ang="0">
                <a:pos x="2262" y="4029"/>
              </a:cxn>
              <a:cxn ang="0">
                <a:pos x="2152" y="3814"/>
              </a:cxn>
              <a:cxn ang="0">
                <a:pos x="2067" y="3609"/>
              </a:cxn>
              <a:cxn ang="0">
                <a:pos x="2043" y="3363"/>
              </a:cxn>
              <a:cxn ang="0">
                <a:pos x="1804" y="3243"/>
              </a:cxn>
              <a:cxn ang="0">
                <a:pos x="1504" y="3177"/>
              </a:cxn>
              <a:cxn ang="0">
                <a:pos x="1300" y="2913"/>
              </a:cxn>
              <a:cxn ang="0">
                <a:pos x="1081" y="2666"/>
              </a:cxn>
              <a:cxn ang="0">
                <a:pos x="1062" y="2438"/>
              </a:cxn>
              <a:cxn ang="0">
                <a:pos x="879" y="2246"/>
              </a:cxn>
              <a:cxn ang="0">
                <a:pos x="687" y="2237"/>
              </a:cxn>
              <a:cxn ang="0">
                <a:pos x="468" y="2310"/>
              </a:cxn>
              <a:cxn ang="0">
                <a:pos x="230" y="2301"/>
              </a:cxn>
              <a:cxn ang="0">
                <a:pos x="0" y="2284"/>
              </a:cxn>
            </a:cxnLst>
            <a:rect l="0" t="0" r="r" b="b"/>
            <a:pathLst>
              <a:path w="3345" h="4029">
                <a:moveTo>
                  <a:pt x="0" y="2284"/>
                </a:moveTo>
                <a:lnTo>
                  <a:pt x="30" y="2230"/>
                </a:lnTo>
                <a:lnTo>
                  <a:pt x="19" y="2122"/>
                </a:lnTo>
                <a:lnTo>
                  <a:pt x="58" y="2002"/>
                </a:lnTo>
                <a:lnTo>
                  <a:pt x="52" y="1923"/>
                </a:lnTo>
                <a:lnTo>
                  <a:pt x="66" y="1801"/>
                </a:lnTo>
                <a:lnTo>
                  <a:pt x="142" y="1780"/>
                </a:lnTo>
                <a:lnTo>
                  <a:pt x="201" y="1759"/>
                </a:lnTo>
                <a:lnTo>
                  <a:pt x="319" y="1702"/>
                </a:lnTo>
                <a:lnTo>
                  <a:pt x="382" y="1729"/>
                </a:lnTo>
                <a:lnTo>
                  <a:pt x="444" y="1654"/>
                </a:lnTo>
                <a:lnTo>
                  <a:pt x="477" y="1480"/>
                </a:lnTo>
                <a:lnTo>
                  <a:pt x="541" y="1300"/>
                </a:lnTo>
                <a:lnTo>
                  <a:pt x="502" y="1230"/>
                </a:lnTo>
                <a:lnTo>
                  <a:pt x="444" y="1198"/>
                </a:lnTo>
                <a:lnTo>
                  <a:pt x="430" y="1098"/>
                </a:lnTo>
                <a:lnTo>
                  <a:pt x="495" y="1041"/>
                </a:lnTo>
                <a:lnTo>
                  <a:pt x="586" y="984"/>
                </a:lnTo>
                <a:lnTo>
                  <a:pt x="591" y="870"/>
                </a:lnTo>
                <a:lnTo>
                  <a:pt x="741" y="805"/>
                </a:lnTo>
                <a:lnTo>
                  <a:pt x="817" y="793"/>
                </a:lnTo>
                <a:lnTo>
                  <a:pt x="843" y="709"/>
                </a:lnTo>
                <a:lnTo>
                  <a:pt x="846" y="621"/>
                </a:lnTo>
                <a:lnTo>
                  <a:pt x="876" y="535"/>
                </a:lnTo>
                <a:lnTo>
                  <a:pt x="829" y="406"/>
                </a:lnTo>
                <a:lnTo>
                  <a:pt x="787" y="321"/>
                </a:lnTo>
                <a:lnTo>
                  <a:pt x="822" y="262"/>
                </a:lnTo>
                <a:lnTo>
                  <a:pt x="916" y="222"/>
                </a:lnTo>
                <a:lnTo>
                  <a:pt x="984" y="213"/>
                </a:lnTo>
                <a:lnTo>
                  <a:pt x="1044" y="175"/>
                </a:lnTo>
                <a:lnTo>
                  <a:pt x="1069" y="126"/>
                </a:lnTo>
                <a:lnTo>
                  <a:pt x="1158" y="31"/>
                </a:lnTo>
                <a:lnTo>
                  <a:pt x="1263" y="6"/>
                </a:lnTo>
                <a:lnTo>
                  <a:pt x="1338" y="0"/>
                </a:lnTo>
                <a:lnTo>
                  <a:pt x="1387" y="72"/>
                </a:lnTo>
                <a:lnTo>
                  <a:pt x="1429" y="141"/>
                </a:lnTo>
                <a:lnTo>
                  <a:pt x="1435" y="216"/>
                </a:lnTo>
                <a:lnTo>
                  <a:pt x="1491" y="255"/>
                </a:lnTo>
                <a:lnTo>
                  <a:pt x="1566" y="264"/>
                </a:lnTo>
                <a:lnTo>
                  <a:pt x="1623" y="238"/>
                </a:lnTo>
                <a:lnTo>
                  <a:pt x="1662" y="183"/>
                </a:lnTo>
                <a:lnTo>
                  <a:pt x="1692" y="94"/>
                </a:lnTo>
                <a:lnTo>
                  <a:pt x="1756" y="22"/>
                </a:lnTo>
                <a:lnTo>
                  <a:pt x="1801" y="103"/>
                </a:lnTo>
                <a:lnTo>
                  <a:pt x="1851" y="225"/>
                </a:lnTo>
                <a:lnTo>
                  <a:pt x="1921" y="304"/>
                </a:lnTo>
                <a:lnTo>
                  <a:pt x="1995" y="411"/>
                </a:lnTo>
                <a:lnTo>
                  <a:pt x="2091" y="549"/>
                </a:lnTo>
                <a:lnTo>
                  <a:pt x="2160" y="673"/>
                </a:lnTo>
                <a:lnTo>
                  <a:pt x="2170" y="792"/>
                </a:lnTo>
                <a:lnTo>
                  <a:pt x="2152" y="990"/>
                </a:lnTo>
                <a:lnTo>
                  <a:pt x="2151" y="1086"/>
                </a:lnTo>
                <a:lnTo>
                  <a:pt x="2203" y="1167"/>
                </a:lnTo>
                <a:lnTo>
                  <a:pt x="2206" y="1414"/>
                </a:lnTo>
                <a:lnTo>
                  <a:pt x="2158" y="1495"/>
                </a:lnTo>
                <a:lnTo>
                  <a:pt x="2214" y="1570"/>
                </a:lnTo>
                <a:lnTo>
                  <a:pt x="2212" y="1692"/>
                </a:lnTo>
                <a:lnTo>
                  <a:pt x="2181" y="1759"/>
                </a:lnTo>
                <a:lnTo>
                  <a:pt x="2064" y="1792"/>
                </a:lnTo>
                <a:lnTo>
                  <a:pt x="1995" y="1824"/>
                </a:lnTo>
                <a:lnTo>
                  <a:pt x="1960" y="1888"/>
                </a:lnTo>
                <a:lnTo>
                  <a:pt x="2011" y="1977"/>
                </a:lnTo>
                <a:lnTo>
                  <a:pt x="2055" y="2061"/>
                </a:lnTo>
                <a:lnTo>
                  <a:pt x="2106" y="2145"/>
                </a:lnTo>
                <a:lnTo>
                  <a:pt x="2172" y="2179"/>
                </a:lnTo>
                <a:lnTo>
                  <a:pt x="2244" y="2226"/>
                </a:lnTo>
                <a:lnTo>
                  <a:pt x="2352" y="2311"/>
                </a:lnTo>
                <a:lnTo>
                  <a:pt x="2460" y="2326"/>
                </a:lnTo>
                <a:lnTo>
                  <a:pt x="2577" y="2386"/>
                </a:lnTo>
                <a:lnTo>
                  <a:pt x="2800" y="2445"/>
                </a:lnTo>
                <a:lnTo>
                  <a:pt x="2800" y="2514"/>
                </a:lnTo>
                <a:lnTo>
                  <a:pt x="2752" y="2575"/>
                </a:lnTo>
                <a:lnTo>
                  <a:pt x="2736" y="2656"/>
                </a:lnTo>
                <a:lnTo>
                  <a:pt x="2838" y="2803"/>
                </a:lnTo>
                <a:lnTo>
                  <a:pt x="3049" y="2857"/>
                </a:lnTo>
                <a:lnTo>
                  <a:pt x="3090" y="2965"/>
                </a:lnTo>
                <a:lnTo>
                  <a:pt x="3165" y="3024"/>
                </a:lnTo>
                <a:lnTo>
                  <a:pt x="3147" y="3123"/>
                </a:lnTo>
                <a:lnTo>
                  <a:pt x="3166" y="3225"/>
                </a:lnTo>
                <a:lnTo>
                  <a:pt x="3259" y="3319"/>
                </a:lnTo>
                <a:lnTo>
                  <a:pt x="3265" y="3448"/>
                </a:lnTo>
                <a:lnTo>
                  <a:pt x="3285" y="3540"/>
                </a:lnTo>
                <a:lnTo>
                  <a:pt x="3285" y="3609"/>
                </a:lnTo>
                <a:lnTo>
                  <a:pt x="3345" y="3682"/>
                </a:lnTo>
                <a:lnTo>
                  <a:pt x="3285" y="3727"/>
                </a:lnTo>
                <a:lnTo>
                  <a:pt x="3178" y="3748"/>
                </a:lnTo>
                <a:lnTo>
                  <a:pt x="3082" y="3771"/>
                </a:lnTo>
                <a:lnTo>
                  <a:pt x="3021" y="3828"/>
                </a:lnTo>
                <a:lnTo>
                  <a:pt x="2926" y="3865"/>
                </a:lnTo>
                <a:lnTo>
                  <a:pt x="2763" y="3855"/>
                </a:lnTo>
                <a:lnTo>
                  <a:pt x="2655" y="3892"/>
                </a:lnTo>
                <a:lnTo>
                  <a:pt x="2527" y="3828"/>
                </a:lnTo>
                <a:lnTo>
                  <a:pt x="2443" y="3766"/>
                </a:lnTo>
                <a:lnTo>
                  <a:pt x="2413" y="3934"/>
                </a:lnTo>
                <a:lnTo>
                  <a:pt x="2359" y="3985"/>
                </a:lnTo>
                <a:lnTo>
                  <a:pt x="2262" y="4029"/>
                </a:lnTo>
                <a:lnTo>
                  <a:pt x="2160" y="3973"/>
                </a:lnTo>
                <a:lnTo>
                  <a:pt x="2158" y="3895"/>
                </a:lnTo>
                <a:lnTo>
                  <a:pt x="2152" y="3814"/>
                </a:lnTo>
                <a:lnTo>
                  <a:pt x="2178" y="3721"/>
                </a:lnTo>
                <a:lnTo>
                  <a:pt x="2151" y="3651"/>
                </a:lnTo>
                <a:lnTo>
                  <a:pt x="2067" y="3609"/>
                </a:lnTo>
                <a:lnTo>
                  <a:pt x="2088" y="3543"/>
                </a:lnTo>
                <a:lnTo>
                  <a:pt x="2086" y="3444"/>
                </a:lnTo>
                <a:lnTo>
                  <a:pt x="2043" y="3363"/>
                </a:lnTo>
                <a:lnTo>
                  <a:pt x="1984" y="3321"/>
                </a:lnTo>
                <a:lnTo>
                  <a:pt x="1899" y="3294"/>
                </a:lnTo>
                <a:lnTo>
                  <a:pt x="1804" y="3243"/>
                </a:lnTo>
                <a:lnTo>
                  <a:pt x="1704" y="3231"/>
                </a:lnTo>
                <a:lnTo>
                  <a:pt x="1582" y="3178"/>
                </a:lnTo>
                <a:lnTo>
                  <a:pt x="1504" y="3177"/>
                </a:lnTo>
                <a:lnTo>
                  <a:pt x="1410" y="3124"/>
                </a:lnTo>
                <a:lnTo>
                  <a:pt x="1327" y="3041"/>
                </a:lnTo>
                <a:lnTo>
                  <a:pt x="1300" y="2913"/>
                </a:lnTo>
                <a:lnTo>
                  <a:pt x="1218" y="2849"/>
                </a:lnTo>
                <a:lnTo>
                  <a:pt x="1154" y="2767"/>
                </a:lnTo>
                <a:lnTo>
                  <a:pt x="1081" y="2666"/>
                </a:lnTo>
                <a:lnTo>
                  <a:pt x="1099" y="2593"/>
                </a:lnTo>
                <a:lnTo>
                  <a:pt x="1099" y="2520"/>
                </a:lnTo>
                <a:lnTo>
                  <a:pt x="1062" y="2438"/>
                </a:lnTo>
                <a:lnTo>
                  <a:pt x="1035" y="2346"/>
                </a:lnTo>
                <a:lnTo>
                  <a:pt x="953" y="2301"/>
                </a:lnTo>
                <a:lnTo>
                  <a:pt x="879" y="2246"/>
                </a:lnTo>
                <a:lnTo>
                  <a:pt x="834" y="2200"/>
                </a:lnTo>
                <a:lnTo>
                  <a:pt x="761" y="2228"/>
                </a:lnTo>
                <a:lnTo>
                  <a:pt x="687" y="2237"/>
                </a:lnTo>
                <a:lnTo>
                  <a:pt x="605" y="2228"/>
                </a:lnTo>
                <a:lnTo>
                  <a:pt x="541" y="2273"/>
                </a:lnTo>
                <a:lnTo>
                  <a:pt x="468" y="2310"/>
                </a:lnTo>
                <a:lnTo>
                  <a:pt x="404" y="2264"/>
                </a:lnTo>
                <a:lnTo>
                  <a:pt x="331" y="2301"/>
                </a:lnTo>
                <a:lnTo>
                  <a:pt x="230" y="2301"/>
                </a:lnTo>
                <a:lnTo>
                  <a:pt x="139" y="2310"/>
                </a:lnTo>
                <a:lnTo>
                  <a:pt x="57" y="2292"/>
                </a:lnTo>
                <a:lnTo>
                  <a:pt x="0" y="228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9AA84618-76FB-957A-687F-C4489BF217AB}"/>
              </a:ext>
            </a:extLst>
          </p:cNvPr>
          <p:cNvSpPr>
            <a:spLocks/>
          </p:cNvSpPr>
          <p:nvPr/>
        </p:nvSpPr>
        <p:spPr bwMode="auto">
          <a:xfrm>
            <a:off x="7790739" y="5031268"/>
            <a:ext cx="646009" cy="1283753"/>
          </a:xfrm>
          <a:custGeom>
            <a:avLst/>
            <a:gdLst/>
            <a:ahLst/>
            <a:cxnLst>
              <a:cxn ang="0">
                <a:pos x="648" y="280"/>
              </a:cxn>
              <a:cxn ang="0">
                <a:pos x="536" y="376"/>
              </a:cxn>
              <a:cxn ang="0">
                <a:pos x="512" y="616"/>
              </a:cxn>
              <a:cxn ang="0">
                <a:pos x="528" y="712"/>
              </a:cxn>
              <a:cxn ang="0">
                <a:pos x="480" y="1016"/>
              </a:cxn>
              <a:cxn ang="0">
                <a:pos x="392" y="1224"/>
              </a:cxn>
              <a:cxn ang="0">
                <a:pos x="280" y="1560"/>
              </a:cxn>
              <a:cxn ang="0">
                <a:pos x="256" y="1808"/>
              </a:cxn>
              <a:cxn ang="0">
                <a:pos x="168" y="1984"/>
              </a:cxn>
              <a:cxn ang="0">
                <a:pos x="48" y="2064"/>
              </a:cxn>
              <a:cxn ang="0">
                <a:pos x="40" y="2200"/>
              </a:cxn>
              <a:cxn ang="0">
                <a:pos x="56" y="2400"/>
              </a:cxn>
              <a:cxn ang="0">
                <a:pos x="96" y="2672"/>
              </a:cxn>
              <a:cxn ang="0">
                <a:pos x="112" y="2960"/>
              </a:cxn>
              <a:cxn ang="0">
                <a:pos x="64" y="3288"/>
              </a:cxn>
              <a:cxn ang="0">
                <a:pos x="120" y="3464"/>
              </a:cxn>
              <a:cxn ang="0">
                <a:pos x="240" y="3392"/>
              </a:cxn>
              <a:cxn ang="0">
                <a:pos x="336" y="3320"/>
              </a:cxn>
              <a:cxn ang="0">
                <a:pos x="480" y="3376"/>
              </a:cxn>
              <a:cxn ang="0">
                <a:pos x="656" y="3416"/>
              </a:cxn>
              <a:cxn ang="0">
                <a:pos x="856" y="3344"/>
              </a:cxn>
              <a:cxn ang="0">
                <a:pos x="1016" y="3248"/>
              </a:cxn>
              <a:cxn ang="0">
                <a:pos x="1184" y="3160"/>
              </a:cxn>
              <a:cxn ang="0">
                <a:pos x="1465" y="3148"/>
              </a:cxn>
              <a:cxn ang="0">
                <a:pos x="1303" y="2951"/>
              </a:cxn>
              <a:cxn ang="0">
                <a:pos x="1230" y="2852"/>
              </a:cxn>
              <a:cxn ang="0">
                <a:pos x="1339" y="2777"/>
              </a:cxn>
              <a:cxn ang="0">
                <a:pos x="1321" y="2648"/>
              </a:cxn>
              <a:cxn ang="0">
                <a:pos x="1464" y="2543"/>
              </a:cxn>
              <a:cxn ang="0">
                <a:pos x="1558" y="2438"/>
              </a:cxn>
              <a:cxn ang="0">
                <a:pos x="1576" y="2218"/>
              </a:cxn>
              <a:cxn ang="0">
                <a:pos x="1641" y="2059"/>
              </a:cxn>
              <a:cxn ang="0">
                <a:pos x="1578" y="1873"/>
              </a:cxn>
              <a:cxn ang="0">
                <a:pos x="1504" y="1711"/>
              </a:cxn>
              <a:cxn ang="0">
                <a:pos x="1384" y="1633"/>
              </a:cxn>
              <a:cxn ang="0">
                <a:pos x="1329" y="1495"/>
              </a:cxn>
              <a:cxn ang="0">
                <a:pos x="1303" y="1345"/>
              </a:cxn>
              <a:cxn ang="0">
                <a:pos x="1393" y="1225"/>
              </a:cxn>
              <a:cxn ang="0">
                <a:pos x="1519" y="1133"/>
              </a:cxn>
              <a:cxn ang="0">
                <a:pos x="1596" y="949"/>
              </a:cxn>
              <a:cxn ang="0">
                <a:pos x="1687" y="808"/>
              </a:cxn>
              <a:cxn ang="0">
                <a:pos x="1632" y="646"/>
              </a:cxn>
              <a:cxn ang="0">
                <a:pos x="1567" y="514"/>
              </a:cxn>
              <a:cxn ang="0">
                <a:pos x="1596" y="311"/>
              </a:cxn>
              <a:cxn ang="0">
                <a:pos x="1464" y="256"/>
              </a:cxn>
              <a:cxn ang="0">
                <a:pos x="1376" y="240"/>
              </a:cxn>
              <a:cxn ang="0">
                <a:pos x="1312" y="104"/>
              </a:cxn>
              <a:cxn ang="0">
                <a:pos x="1248" y="24"/>
              </a:cxn>
              <a:cxn ang="0">
                <a:pos x="1104" y="0"/>
              </a:cxn>
              <a:cxn ang="0">
                <a:pos x="968" y="88"/>
              </a:cxn>
              <a:cxn ang="0">
                <a:pos x="768" y="24"/>
              </a:cxn>
              <a:cxn ang="0">
                <a:pos x="640" y="24"/>
              </a:cxn>
            </a:cxnLst>
            <a:rect l="0" t="0" r="r" b="b"/>
            <a:pathLst>
              <a:path w="1687" h="3464">
                <a:moveTo>
                  <a:pt x="640" y="24"/>
                </a:moveTo>
                <a:lnTo>
                  <a:pt x="648" y="280"/>
                </a:lnTo>
                <a:lnTo>
                  <a:pt x="592" y="336"/>
                </a:lnTo>
                <a:lnTo>
                  <a:pt x="536" y="376"/>
                </a:lnTo>
                <a:lnTo>
                  <a:pt x="504" y="488"/>
                </a:lnTo>
                <a:lnTo>
                  <a:pt x="512" y="616"/>
                </a:lnTo>
                <a:lnTo>
                  <a:pt x="464" y="648"/>
                </a:lnTo>
                <a:lnTo>
                  <a:pt x="528" y="712"/>
                </a:lnTo>
                <a:lnTo>
                  <a:pt x="496" y="816"/>
                </a:lnTo>
                <a:lnTo>
                  <a:pt x="480" y="1016"/>
                </a:lnTo>
                <a:lnTo>
                  <a:pt x="448" y="1168"/>
                </a:lnTo>
                <a:lnTo>
                  <a:pt x="392" y="1224"/>
                </a:lnTo>
                <a:lnTo>
                  <a:pt x="304" y="1416"/>
                </a:lnTo>
                <a:lnTo>
                  <a:pt x="280" y="1560"/>
                </a:lnTo>
                <a:lnTo>
                  <a:pt x="264" y="1704"/>
                </a:lnTo>
                <a:lnTo>
                  <a:pt x="256" y="1808"/>
                </a:lnTo>
                <a:lnTo>
                  <a:pt x="272" y="1880"/>
                </a:lnTo>
                <a:lnTo>
                  <a:pt x="168" y="1984"/>
                </a:lnTo>
                <a:lnTo>
                  <a:pt x="120" y="2064"/>
                </a:lnTo>
                <a:lnTo>
                  <a:pt x="48" y="2064"/>
                </a:lnTo>
                <a:lnTo>
                  <a:pt x="0" y="2112"/>
                </a:lnTo>
                <a:lnTo>
                  <a:pt x="40" y="2200"/>
                </a:lnTo>
                <a:lnTo>
                  <a:pt x="80" y="2264"/>
                </a:lnTo>
                <a:lnTo>
                  <a:pt x="56" y="2400"/>
                </a:lnTo>
                <a:lnTo>
                  <a:pt x="96" y="2528"/>
                </a:lnTo>
                <a:lnTo>
                  <a:pt x="96" y="2672"/>
                </a:lnTo>
                <a:lnTo>
                  <a:pt x="128" y="2776"/>
                </a:lnTo>
                <a:lnTo>
                  <a:pt x="112" y="2960"/>
                </a:lnTo>
                <a:lnTo>
                  <a:pt x="72" y="3088"/>
                </a:lnTo>
                <a:lnTo>
                  <a:pt x="64" y="3288"/>
                </a:lnTo>
                <a:lnTo>
                  <a:pt x="72" y="3424"/>
                </a:lnTo>
                <a:lnTo>
                  <a:pt x="120" y="3464"/>
                </a:lnTo>
                <a:lnTo>
                  <a:pt x="184" y="3424"/>
                </a:lnTo>
                <a:lnTo>
                  <a:pt x="240" y="3392"/>
                </a:lnTo>
                <a:lnTo>
                  <a:pt x="272" y="3352"/>
                </a:lnTo>
                <a:lnTo>
                  <a:pt x="336" y="3320"/>
                </a:lnTo>
                <a:lnTo>
                  <a:pt x="408" y="3336"/>
                </a:lnTo>
                <a:lnTo>
                  <a:pt x="480" y="3376"/>
                </a:lnTo>
                <a:lnTo>
                  <a:pt x="552" y="3416"/>
                </a:lnTo>
                <a:lnTo>
                  <a:pt x="656" y="3416"/>
                </a:lnTo>
                <a:lnTo>
                  <a:pt x="768" y="3408"/>
                </a:lnTo>
                <a:lnTo>
                  <a:pt x="856" y="3344"/>
                </a:lnTo>
                <a:lnTo>
                  <a:pt x="944" y="3296"/>
                </a:lnTo>
                <a:lnTo>
                  <a:pt x="1016" y="3248"/>
                </a:lnTo>
                <a:lnTo>
                  <a:pt x="1104" y="3184"/>
                </a:lnTo>
                <a:lnTo>
                  <a:pt x="1184" y="3160"/>
                </a:lnTo>
                <a:lnTo>
                  <a:pt x="1280" y="3136"/>
                </a:lnTo>
                <a:lnTo>
                  <a:pt x="1465" y="3148"/>
                </a:lnTo>
                <a:lnTo>
                  <a:pt x="1366" y="2978"/>
                </a:lnTo>
                <a:lnTo>
                  <a:pt x="1303" y="2951"/>
                </a:lnTo>
                <a:lnTo>
                  <a:pt x="1257" y="2924"/>
                </a:lnTo>
                <a:lnTo>
                  <a:pt x="1230" y="2852"/>
                </a:lnTo>
                <a:lnTo>
                  <a:pt x="1279" y="2800"/>
                </a:lnTo>
                <a:lnTo>
                  <a:pt x="1339" y="2777"/>
                </a:lnTo>
                <a:lnTo>
                  <a:pt x="1339" y="2705"/>
                </a:lnTo>
                <a:lnTo>
                  <a:pt x="1321" y="2648"/>
                </a:lnTo>
                <a:lnTo>
                  <a:pt x="1395" y="2615"/>
                </a:lnTo>
                <a:lnTo>
                  <a:pt x="1464" y="2543"/>
                </a:lnTo>
                <a:lnTo>
                  <a:pt x="1552" y="2504"/>
                </a:lnTo>
                <a:lnTo>
                  <a:pt x="1558" y="2438"/>
                </a:lnTo>
                <a:lnTo>
                  <a:pt x="1560" y="2357"/>
                </a:lnTo>
                <a:lnTo>
                  <a:pt x="1576" y="2218"/>
                </a:lnTo>
                <a:lnTo>
                  <a:pt x="1605" y="2128"/>
                </a:lnTo>
                <a:lnTo>
                  <a:pt x="1641" y="2059"/>
                </a:lnTo>
                <a:lnTo>
                  <a:pt x="1578" y="1982"/>
                </a:lnTo>
                <a:lnTo>
                  <a:pt x="1578" y="1873"/>
                </a:lnTo>
                <a:lnTo>
                  <a:pt x="1551" y="1778"/>
                </a:lnTo>
                <a:lnTo>
                  <a:pt x="1504" y="1711"/>
                </a:lnTo>
                <a:lnTo>
                  <a:pt x="1479" y="1588"/>
                </a:lnTo>
                <a:lnTo>
                  <a:pt x="1384" y="1633"/>
                </a:lnTo>
                <a:lnTo>
                  <a:pt x="1329" y="1564"/>
                </a:lnTo>
                <a:lnTo>
                  <a:pt x="1329" y="1495"/>
                </a:lnTo>
                <a:lnTo>
                  <a:pt x="1294" y="1433"/>
                </a:lnTo>
                <a:lnTo>
                  <a:pt x="1303" y="1345"/>
                </a:lnTo>
                <a:lnTo>
                  <a:pt x="1321" y="1261"/>
                </a:lnTo>
                <a:lnTo>
                  <a:pt x="1393" y="1225"/>
                </a:lnTo>
                <a:lnTo>
                  <a:pt x="1437" y="1160"/>
                </a:lnTo>
                <a:lnTo>
                  <a:pt x="1519" y="1133"/>
                </a:lnTo>
                <a:lnTo>
                  <a:pt x="1585" y="1043"/>
                </a:lnTo>
                <a:lnTo>
                  <a:pt x="1596" y="949"/>
                </a:lnTo>
                <a:lnTo>
                  <a:pt x="1630" y="887"/>
                </a:lnTo>
                <a:lnTo>
                  <a:pt x="1687" y="808"/>
                </a:lnTo>
                <a:lnTo>
                  <a:pt x="1680" y="703"/>
                </a:lnTo>
                <a:lnTo>
                  <a:pt x="1632" y="646"/>
                </a:lnTo>
                <a:lnTo>
                  <a:pt x="1588" y="578"/>
                </a:lnTo>
                <a:lnTo>
                  <a:pt x="1567" y="514"/>
                </a:lnTo>
                <a:lnTo>
                  <a:pt x="1612" y="409"/>
                </a:lnTo>
                <a:lnTo>
                  <a:pt x="1596" y="311"/>
                </a:lnTo>
                <a:lnTo>
                  <a:pt x="1528" y="296"/>
                </a:lnTo>
                <a:lnTo>
                  <a:pt x="1464" y="256"/>
                </a:lnTo>
                <a:lnTo>
                  <a:pt x="1424" y="280"/>
                </a:lnTo>
                <a:lnTo>
                  <a:pt x="1376" y="240"/>
                </a:lnTo>
                <a:lnTo>
                  <a:pt x="1344" y="168"/>
                </a:lnTo>
                <a:lnTo>
                  <a:pt x="1312" y="104"/>
                </a:lnTo>
                <a:lnTo>
                  <a:pt x="1320" y="48"/>
                </a:lnTo>
                <a:lnTo>
                  <a:pt x="1248" y="24"/>
                </a:lnTo>
                <a:lnTo>
                  <a:pt x="1192" y="8"/>
                </a:lnTo>
                <a:lnTo>
                  <a:pt x="1104" y="0"/>
                </a:lnTo>
                <a:lnTo>
                  <a:pt x="1064" y="72"/>
                </a:lnTo>
                <a:lnTo>
                  <a:pt x="968" y="88"/>
                </a:lnTo>
                <a:lnTo>
                  <a:pt x="856" y="64"/>
                </a:lnTo>
                <a:lnTo>
                  <a:pt x="768" y="24"/>
                </a:lnTo>
                <a:lnTo>
                  <a:pt x="712" y="16"/>
                </a:lnTo>
                <a:lnTo>
                  <a:pt x="640" y="2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C52C58C6-5ECF-C792-890B-D7392344E066}"/>
              </a:ext>
            </a:extLst>
          </p:cNvPr>
          <p:cNvSpPr>
            <a:spLocks/>
          </p:cNvSpPr>
          <p:nvPr/>
        </p:nvSpPr>
        <p:spPr bwMode="auto">
          <a:xfrm>
            <a:off x="8037022" y="4413851"/>
            <a:ext cx="880364" cy="733045"/>
          </a:xfrm>
          <a:custGeom>
            <a:avLst/>
            <a:gdLst/>
            <a:ahLst/>
            <a:cxnLst>
              <a:cxn ang="0">
                <a:pos x="16" y="1618"/>
              </a:cxn>
              <a:cxn ang="0">
                <a:pos x="64" y="1498"/>
              </a:cxn>
              <a:cxn ang="0">
                <a:pos x="144" y="1386"/>
              </a:cxn>
              <a:cxn ang="0">
                <a:pos x="392" y="1162"/>
              </a:cxn>
              <a:cxn ang="0">
                <a:pos x="408" y="986"/>
              </a:cxn>
              <a:cxn ang="0">
                <a:pos x="552" y="826"/>
              </a:cxn>
              <a:cxn ang="0">
                <a:pos x="768" y="810"/>
              </a:cxn>
              <a:cxn ang="0">
                <a:pos x="832" y="626"/>
              </a:cxn>
              <a:cxn ang="0">
                <a:pos x="960" y="506"/>
              </a:cxn>
              <a:cxn ang="0">
                <a:pos x="1024" y="346"/>
              </a:cxn>
              <a:cxn ang="0">
                <a:pos x="1104" y="178"/>
              </a:cxn>
              <a:cxn ang="0">
                <a:pos x="1170" y="27"/>
              </a:cxn>
              <a:cxn ang="0">
                <a:pos x="1314" y="26"/>
              </a:cxn>
              <a:cxn ang="0">
                <a:pos x="1401" y="146"/>
              </a:cxn>
              <a:cxn ang="0">
                <a:pos x="1530" y="230"/>
              </a:cxn>
              <a:cxn ang="0">
                <a:pos x="1629" y="108"/>
              </a:cxn>
              <a:cxn ang="0">
                <a:pos x="1768" y="135"/>
              </a:cxn>
              <a:cxn ang="0">
                <a:pos x="1941" y="311"/>
              </a:cxn>
              <a:cxn ang="0">
                <a:pos x="2094" y="318"/>
              </a:cxn>
              <a:cxn ang="0">
                <a:pos x="2197" y="455"/>
              </a:cxn>
              <a:cxn ang="0">
                <a:pos x="2233" y="612"/>
              </a:cxn>
              <a:cxn ang="0">
                <a:pos x="2074" y="809"/>
              </a:cxn>
              <a:cxn ang="0">
                <a:pos x="2038" y="951"/>
              </a:cxn>
              <a:cxn ang="0">
                <a:pos x="2046" y="1085"/>
              </a:cxn>
              <a:cxn ang="0">
                <a:pos x="2116" y="1203"/>
              </a:cxn>
              <a:cxn ang="0">
                <a:pos x="2133" y="1362"/>
              </a:cxn>
              <a:cxn ang="0">
                <a:pos x="2241" y="1461"/>
              </a:cxn>
              <a:cxn ang="0">
                <a:pos x="2239" y="1586"/>
              </a:cxn>
              <a:cxn ang="0">
                <a:pos x="2142" y="1610"/>
              </a:cxn>
              <a:cxn ang="0">
                <a:pos x="1996" y="1719"/>
              </a:cxn>
              <a:cxn ang="0">
                <a:pos x="1758" y="1709"/>
              </a:cxn>
              <a:cxn ang="0">
                <a:pos x="1609" y="1947"/>
              </a:cxn>
              <a:cxn ang="0">
                <a:pos x="1393" y="1937"/>
              </a:cxn>
              <a:cxn ang="0">
                <a:pos x="1176" y="1956"/>
              </a:cxn>
              <a:cxn ang="0">
                <a:pos x="1015" y="1920"/>
              </a:cxn>
              <a:cxn ang="0">
                <a:pos x="904" y="1962"/>
              </a:cxn>
              <a:cxn ang="0">
                <a:pos x="800" y="1946"/>
              </a:cxn>
              <a:cxn ang="0">
                <a:pos x="720" y="1834"/>
              </a:cxn>
              <a:cxn ang="0">
                <a:pos x="696" y="1714"/>
              </a:cxn>
              <a:cxn ang="0">
                <a:pos x="568" y="1674"/>
              </a:cxn>
              <a:cxn ang="0">
                <a:pos x="440" y="1738"/>
              </a:cxn>
              <a:cxn ang="0">
                <a:pos x="232" y="1730"/>
              </a:cxn>
              <a:cxn ang="0">
                <a:pos x="88" y="1682"/>
              </a:cxn>
            </a:cxnLst>
            <a:rect l="0" t="0" r="r" b="b"/>
            <a:pathLst>
              <a:path w="2299" h="1978">
                <a:moveTo>
                  <a:pt x="16" y="1690"/>
                </a:moveTo>
                <a:lnTo>
                  <a:pt x="16" y="1618"/>
                </a:lnTo>
                <a:lnTo>
                  <a:pt x="0" y="1562"/>
                </a:lnTo>
                <a:lnTo>
                  <a:pt x="64" y="1498"/>
                </a:lnTo>
                <a:lnTo>
                  <a:pt x="128" y="1482"/>
                </a:lnTo>
                <a:lnTo>
                  <a:pt x="144" y="1386"/>
                </a:lnTo>
                <a:lnTo>
                  <a:pt x="208" y="1370"/>
                </a:lnTo>
                <a:lnTo>
                  <a:pt x="392" y="1162"/>
                </a:lnTo>
                <a:lnTo>
                  <a:pt x="368" y="1050"/>
                </a:lnTo>
                <a:lnTo>
                  <a:pt x="408" y="986"/>
                </a:lnTo>
                <a:lnTo>
                  <a:pt x="472" y="914"/>
                </a:lnTo>
                <a:lnTo>
                  <a:pt x="552" y="826"/>
                </a:lnTo>
                <a:lnTo>
                  <a:pt x="648" y="802"/>
                </a:lnTo>
                <a:lnTo>
                  <a:pt x="768" y="810"/>
                </a:lnTo>
                <a:lnTo>
                  <a:pt x="800" y="722"/>
                </a:lnTo>
                <a:lnTo>
                  <a:pt x="832" y="626"/>
                </a:lnTo>
                <a:lnTo>
                  <a:pt x="888" y="554"/>
                </a:lnTo>
                <a:lnTo>
                  <a:pt x="960" y="506"/>
                </a:lnTo>
                <a:lnTo>
                  <a:pt x="984" y="426"/>
                </a:lnTo>
                <a:lnTo>
                  <a:pt x="1024" y="346"/>
                </a:lnTo>
                <a:lnTo>
                  <a:pt x="1064" y="242"/>
                </a:lnTo>
                <a:lnTo>
                  <a:pt x="1104" y="178"/>
                </a:lnTo>
                <a:lnTo>
                  <a:pt x="1093" y="0"/>
                </a:lnTo>
                <a:lnTo>
                  <a:pt x="1170" y="27"/>
                </a:lnTo>
                <a:lnTo>
                  <a:pt x="1255" y="45"/>
                </a:lnTo>
                <a:lnTo>
                  <a:pt x="1314" y="26"/>
                </a:lnTo>
                <a:lnTo>
                  <a:pt x="1365" y="69"/>
                </a:lnTo>
                <a:lnTo>
                  <a:pt x="1401" y="146"/>
                </a:lnTo>
                <a:lnTo>
                  <a:pt x="1473" y="185"/>
                </a:lnTo>
                <a:lnTo>
                  <a:pt x="1530" y="230"/>
                </a:lnTo>
                <a:lnTo>
                  <a:pt x="1576" y="176"/>
                </a:lnTo>
                <a:lnTo>
                  <a:pt x="1629" y="108"/>
                </a:lnTo>
                <a:lnTo>
                  <a:pt x="1702" y="83"/>
                </a:lnTo>
                <a:lnTo>
                  <a:pt x="1768" y="135"/>
                </a:lnTo>
                <a:lnTo>
                  <a:pt x="1867" y="284"/>
                </a:lnTo>
                <a:lnTo>
                  <a:pt x="1941" y="311"/>
                </a:lnTo>
                <a:lnTo>
                  <a:pt x="2007" y="311"/>
                </a:lnTo>
                <a:lnTo>
                  <a:pt x="2094" y="318"/>
                </a:lnTo>
                <a:lnTo>
                  <a:pt x="2168" y="402"/>
                </a:lnTo>
                <a:lnTo>
                  <a:pt x="2197" y="455"/>
                </a:lnTo>
                <a:lnTo>
                  <a:pt x="2179" y="546"/>
                </a:lnTo>
                <a:lnTo>
                  <a:pt x="2233" y="612"/>
                </a:lnTo>
                <a:lnTo>
                  <a:pt x="2223" y="704"/>
                </a:lnTo>
                <a:lnTo>
                  <a:pt x="2074" y="809"/>
                </a:lnTo>
                <a:lnTo>
                  <a:pt x="1998" y="875"/>
                </a:lnTo>
                <a:lnTo>
                  <a:pt x="2038" y="951"/>
                </a:lnTo>
                <a:lnTo>
                  <a:pt x="2034" y="1025"/>
                </a:lnTo>
                <a:lnTo>
                  <a:pt x="2046" y="1085"/>
                </a:lnTo>
                <a:lnTo>
                  <a:pt x="2088" y="1136"/>
                </a:lnTo>
                <a:lnTo>
                  <a:pt x="2116" y="1203"/>
                </a:lnTo>
                <a:lnTo>
                  <a:pt x="2134" y="1311"/>
                </a:lnTo>
                <a:lnTo>
                  <a:pt x="2133" y="1362"/>
                </a:lnTo>
                <a:lnTo>
                  <a:pt x="2176" y="1425"/>
                </a:lnTo>
                <a:lnTo>
                  <a:pt x="2241" y="1461"/>
                </a:lnTo>
                <a:lnTo>
                  <a:pt x="2299" y="1508"/>
                </a:lnTo>
                <a:lnTo>
                  <a:pt x="2239" y="1586"/>
                </a:lnTo>
                <a:lnTo>
                  <a:pt x="2218" y="1628"/>
                </a:lnTo>
                <a:lnTo>
                  <a:pt x="2142" y="1610"/>
                </a:lnTo>
                <a:lnTo>
                  <a:pt x="2089" y="1674"/>
                </a:lnTo>
                <a:lnTo>
                  <a:pt x="1996" y="1719"/>
                </a:lnTo>
                <a:lnTo>
                  <a:pt x="1867" y="1754"/>
                </a:lnTo>
                <a:lnTo>
                  <a:pt x="1758" y="1709"/>
                </a:lnTo>
                <a:lnTo>
                  <a:pt x="1677" y="1883"/>
                </a:lnTo>
                <a:lnTo>
                  <a:pt x="1609" y="1947"/>
                </a:lnTo>
                <a:lnTo>
                  <a:pt x="1507" y="1964"/>
                </a:lnTo>
                <a:lnTo>
                  <a:pt x="1393" y="1937"/>
                </a:lnTo>
                <a:lnTo>
                  <a:pt x="1263" y="1929"/>
                </a:lnTo>
                <a:lnTo>
                  <a:pt x="1176" y="1956"/>
                </a:lnTo>
                <a:lnTo>
                  <a:pt x="1092" y="1919"/>
                </a:lnTo>
                <a:lnTo>
                  <a:pt x="1015" y="1920"/>
                </a:lnTo>
                <a:lnTo>
                  <a:pt x="976" y="1978"/>
                </a:lnTo>
                <a:lnTo>
                  <a:pt x="904" y="1962"/>
                </a:lnTo>
                <a:lnTo>
                  <a:pt x="840" y="1922"/>
                </a:lnTo>
                <a:lnTo>
                  <a:pt x="800" y="1946"/>
                </a:lnTo>
                <a:lnTo>
                  <a:pt x="752" y="1906"/>
                </a:lnTo>
                <a:lnTo>
                  <a:pt x="720" y="1834"/>
                </a:lnTo>
                <a:lnTo>
                  <a:pt x="688" y="1770"/>
                </a:lnTo>
                <a:lnTo>
                  <a:pt x="696" y="1714"/>
                </a:lnTo>
                <a:lnTo>
                  <a:pt x="624" y="1690"/>
                </a:lnTo>
                <a:lnTo>
                  <a:pt x="568" y="1674"/>
                </a:lnTo>
                <a:lnTo>
                  <a:pt x="480" y="1666"/>
                </a:lnTo>
                <a:lnTo>
                  <a:pt x="440" y="1738"/>
                </a:lnTo>
                <a:lnTo>
                  <a:pt x="344" y="1754"/>
                </a:lnTo>
                <a:lnTo>
                  <a:pt x="232" y="1730"/>
                </a:lnTo>
                <a:lnTo>
                  <a:pt x="144" y="1690"/>
                </a:lnTo>
                <a:lnTo>
                  <a:pt x="88" y="1682"/>
                </a:lnTo>
                <a:lnTo>
                  <a:pt x="16" y="1690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>
              <a:latin typeface="Bahnschrift" panose="020B0502040204020203" pitchFamily="34" charset="0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4D39A275-90ED-0805-430B-5F4085AA209B}"/>
              </a:ext>
            </a:extLst>
          </p:cNvPr>
          <p:cNvSpPr>
            <a:spLocks/>
          </p:cNvSpPr>
          <p:nvPr/>
        </p:nvSpPr>
        <p:spPr bwMode="auto">
          <a:xfrm>
            <a:off x="7768204" y="1909718"/>
            <a:ext cx="389826" cy="501420"/>
          </a:xfrm>
          <a:custGeom>
            <a:avLst/>
            <a:gdLst/>
            <a:ahLst/>
            <a:cxnLst>
              <a:cxn ang="0">
                <a:pos x="64" y="540"/>
              </a:cxn>
              <a:cxn ang="0">
                <a:pos x="0" y="631"/>
              </a:cxn>
              <a:cxn ang="0">
                <a:pos x="83" y="713"/>
              </a:cxn>
              <a:cxn ang="0">
                <a:pos x="156" y="777"/>
              </a:cxn>
              <a:cxn ang="0">
                <a:pos x="183" y="841"/>
              </a:cxn>
              <a:cxn ang="0">
                <a:pos x="183" y="933"/>
              </a:cxn>
              <a:cxn ang="0">
                <a:pos x="165" y="1061"/>
              </a:cxn>
              <a:cxn ang="0">
                <a:pos x="147" y="1161"/>
              </a:cxn>
              <a:cxn ang="0">
                <a:pos x="165" y="1262"/>
              </a:cxn>
              <a:cxn ang="0">
                <a:pos x="201" y="1353"/>
              </a:cxn>
              <a:cxn ang="0">
                <a:pos x="302" y="1298"/>
              </a:cxn>
              <a:cxn ang="0">
                <a:pos x="393" y="1298"/>
              </a:cxn>
              <a:cxn ang="0">
                <a:pos x="503" y="1225"/>
              </a:cxn>
              <a:cxn ang="0">
                <a:pos x="531" y="1125"/>
              </a:cxn>
              <a:cxn ang="0">
                <a:pos x="531" y="1024"/>
              </a:cxn>
              <a:cxn ang="0">
                <a:pos x="531" y="960"/>
              </a:cxn>
              <a:cxn ang="0">
                <a:pos x="531" y="850"/>
              </a:cxn>
              <a:cxn ang="0">
                <a:pos x="540" y="722"/>
              </a:cxn>
              <a:cxn ang="0">
                <a:pos x="485" y="677"/>
              </a:cxn>
              <a:cxn ang="0">
                <a:pos x="503" y="604"/>
              </a:cxn>
              <a:cxn ang="0">
                <a:pos x="576" y="530"/>
              </a:cxn>
              <a:cxn ang="0">
                <a:pos x="649" y="494"/>
              </a:cxn>
              <a:cxn ang="0">
                <a:pos x="704" y="430"/>
              </a:cxn>
              <a:cxn ang="0">
                <a:pos x="732" y="366"/>
              </a:cxn>
              <a:cxn ang="0">
                <a:pos x="787" y="293"/>
              </a:cxn>
              <a:cxn ang="0">
                <a:pos x="851" y="284"/>
              </a:cxn>
              <a:cxn ang="0">
                <a:pos x="915" y="284"/>
              </a:cxn>
              <a:cxn ang="0">
                <a:pos x="1018" y="249"/>
              </a:cxn>
              <a:cxn ang="0">
                <a:pos x="887" y="156"/>
              </a:cxn>
              <a:cxn ang="0">
                <a:pos x="823" y="73"/>
              </a:cxn>
              <a:cxn ang="0">
                <a:pos x="759" y="0"/>
              </a:cxn>
              <a:cxn ang="0">
                <a:pos x="677" y="55"/>
              </a:cxn>
              <a:cxn ang="0">
                <a:pos x="604" y="101"/>
              </a:cxn>
              <a:cxn ang="0">
                <a:pos x="540" y="174"/>
              </a:cxn>
              <a:cxn ang="0">
                <a:pos x="448" y="183"/>
              </a:cxn>
              <a:cxn ang="0">
                <a:pos x="375" y="238"/>
              </a:cxn>
              <a:cxn ang="0">
                <a:pos x="348" y="311"/>
              </a:cxn>
              <a:cxn ang="0">
                <a:pos x="265" y="366"/>
              </a:cxn>
              <a:cxn ang="0">
                <a:pos x="156" y="375"/>
              </a:cxn>
              <a:cxn ang="0">
                <a:pos x="137" y="439"/>
              </a:cxn>
              <a:cxn ang="0">
                <a:pos x="119" y="494"/>
              </a:cxn>
              <a:cxn ang="0">
                <a:pos x="64" y="540"/>
              </a:cxn>
            </a:cxnLst>
            <a:rect l="0" t="0" r="r" b="b"/>
            <a:pathLst>
              <a:path w="1018" h="1353">
                <a:moveTo>
                  <a:pt x="64" y="540"/>
                </a:moveTo>
                <a:lnTo>
                  <a:pt x="0" y="631"/>
                </a:lnTo>
                <a:lnTo>
                  <a:pt x="83" y="713"/>
                </a:lnTo>
                <a:lnTo>
                  <a:pt x="156" y="777"/>
                </a:lnTo>
                <a:lnTo>
                  <a:pt x="183" y="841"/>
                </a:lnTo>
                <a:lnTo>
                  <a:pt x="183" y="933"/>
                </a:lnTo>
                <a:lnTo>
                  <a:pt x="165" y="1061"/>
                </a:lnTo>
                <a:lnTo>
                  <a:pt x="147" y="1161"/>
                </a:lnTo>
                <a:lnTo>
                  <a:pt x="165" y="1262"/>
                </a:lnTo>
                <a:lnTo>
                  <a:pt x="201" y="1353"/>
                </a:lnTo>
                <a:lnTo>
                  <a:pt x="302" y="1298"/>
                </a:lnTo>
                <a:lnTo>
                  <a:pt x="393" y="1298"/>
                </a:lnTo>
                <a:lnTo>
                  <a:pt x="503" y="1225"/>
                </a:lnTo>
                <a:lnTo>
                  <a:pt x="531" y="1125"/>
                </a:lnTo>
                <a:lnTo>
                  <a:pt x="531" y="1024"/>
                </a:lnTo>
                <a:lnTo>
                  <a:pt x="531" y="960"/>
                </a:lnTo>
                <a:lnTo>
                  <a:pt x="531" y="850"/>
                </a:lnTo>
                <a:lnTo>
                  <a:pt x="540" y="722"/>
                </a:lnTo>
                <a:lnTo>
                  <a:pt x="485" y="677"/>
                </a:lnTo>
                <a:lnTo>
                  <a:pt x="503" y="604"/>
                </a:lnTo>
                <a:lnTo>
                  <a:pt x="576" y="530"/>
                </a:lnTo>
                <a:lnTo>
                  <a:pt x="649" y="494"/>
                </a:lnTo>
                <a:lnTo>
                  <a:pt x="704" y="430"/>
                </a:lnTo>
                <a:lnTo>
                  <a:pt x="732" y="366"/>
                </a:lnTo>
                <a:lnTo>
                  <a:pt x="787" y="293"/>
                </a:lnTo>
                <a:lnTo>
                  <a:pt x="851" y="284"/>
                </a:lnTo>
                <a:lnTo>
                  <a:pt x="915" y="284"/>
                </a:lnTo>
                <a:lnTo>
                  <a:pt x="1018" y="249"/>
                </a:lnTo>
                <a:lnTo>
                  <a:pt x="887" y="156"/>
                </a:lnTo>
                <a:lnTo>
                  <a:pt x="823" y="73"/>
                </a:lnTo>
                <a:lnTo>
                  <a:pt x="759" y="0"/>
                </a:lnTo>
                <a:lnTo>
                  <a:pt x="677" y="55"/>
                </a:lnTo>
                <a:lnTo>
                  <a:pt x="604" y="101"/>
                </a:lnTo>
                <a:lnTo>
                  <a:pt x="540" y="174"/>
                </a:lnTo>
                <a:lnTo>
                  <a:pt x="448" y="183"/>
                </a:lnTo>
                <a:lnTo>
                  <a:pt x="375" y="238"/>
                </a:lnTo>
                <a:lnTo>
                  <a:pt x="348" y="311"/>
                </a:lnTo>
                <a:lnTo>
                  <a:pt x="265" y="366"/>
                </a:lnTo>
                <a:lnTo>
                  <a:pt x="156" y="375"/>
                </a:lnTo>
                <a:lnTo>
                  <a:pt x="137" y="439"/>
                </a:lnTo>
                <a:lnTo>
                  <a:pt x="119" y="494"/>
                </a:lnTo>
                <a:lnTo>
                  <a:pt x="64" y="540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B6F2DB02-3CE5-01CB-493F-E124586F7E45}"/>
              </a:ext>
            </a:extLst>
          </p:cNvPr>
          <p:cNvSpPr>
            <a:spLocks/>
          </p:cNvSpPr>
          <p:nvPr/>
        </p:nvSpPr>
        <p:spPr bwMode="auto">
          <a:xfrm>
            <a:off x="8163772" y="3340970"/>
            <a:ext cx="210231" cy="275726"/>
          </a:xfrm>
          <a:custGeom>
            <a:avLst/>
            <a:gdLst/>
            <a:ahLst/>
            <a:cxnLst>
              <a:cxn ang="0">
                <a:pos x="297" y="171"/>
              </a:cxn>
              <a:cxn ang="0">
                <a:pos x="201" y="225"/>
              </a:cxn>
              <a:cxn ang="0">
                <a:pos x="123" y="315"/>
              </a:cxn>
              <a:cxn ang="0">
                <a:pos x="51" y="351"/>
              </a:cxn>
              <a:cxn ang="0">
                <a:pos x="15" y="399"/>
              </a:cxn>
              <a:cxn ang="0">
                <a:pos x="0" y="466"/>
              </a:cxn>
              <a:cxn ang="0">
                <a:pos x="21" y="513"/>
              </a:cxn>
              <a:cxn ang="0">
                <a:pos x="57" y="585"/>
              </a:cxn>
              <a:cxn ang="0">
                <a:pos x="75" y="645"/>
              </a:cxn>
              <a:cxn ang="0">
                <a:pos x="99" y="711"/>
              </a:cxn>
              <a:cxn ang="0">
                <a:pos x="140" y="744"/>
              </a:cxn>
              <a:cxn ang="0">
                <a:pos x="179" y="659"/>
              </a:cxn>
              <a:cxn ang="0">
                <a:pos x="254" y="569"/>
              </a:cxn>
              <a:cxn ang="0">
                <a:pos x="335" y="569"/>
              </a:cxn>
              <a:cxn ang="0">
                <a:pos x="405" y="468"/>
              </a:cxn>
              <a:cxn ang="0">
                <a:pos x="509" y="353"/>
              </a:cxn>
              <a:cxn ang="0">
                <a:pos x="548" y="255"/>
              </a:cxn>
              <a:cxn ang="0">
                <a:pos x="549" y="126"/>
              </a:cxn>
              <a:cxn ang="0">
                <a:pos x="414" y="66"/>
              </a:cxn>
              <a:cxn ang="0">
                <a:pos x="362" y="0"/>
              </a:cxn>
              <a:cxn ang="0">
                <a:pos x="351" y="129"/>
              </a:cxn>
              <a:cxn ang="0">
                <a:pos x="297" y="171"/>
              </a:cxn>
            </a:cxnLst>
            <a:rect l="0" t="0" r="r" b="b"/>
            <a:pathLst>
              <a:path w="549" h="744">
                <a:moveTo>
                  <a:pt x="297" y="171"/>
                </a:moveTo>
                <a:lnTo>
                  <a:pt x="201" y="225"/>
                </a:lnTo>
                <a:lnTo>
                  <a:pt x="123" y="315"/>
                </a:lnTo>
                <a:lnTo>
                  <a:pt x="51" y="351"/>
                </a:lnTo>
                <a:lnTo>
                  <a:pt x="15" y="399"/>
                </a:lnTo>
                <a:lnTo>
                  <a:pt x="0" y="466"/>
                </a:lnTo>
                <a:lnTo>
                  <a:pt x="21" y="513"/>
                </a:lnTo>
                <a:lnTo>
                  <a:pt x="57" y="585"/>
                </a:lnTo>
                <a:lnTo>
                  <a:pt x="75" y="645"/>
                </a:lnTo>
                <a:lnTo>
                  <a:pt x="99" y="711"/>
                </a:lnTo>
                <a:lnTo>
                  <a:pt x="140" y="744"/>
                </a:lnTo>
                <a:lnTo>
                  <a:pt x="179" y="659"/>
                </a:lnTo>
                <a:lnTo>
                  <a:pt x="254" y="569"/>
                </a:lnTo>
                <a:lnTo>
                  <a:pt x="335" y="569"/>
                </a:lnTo>
                <a:lnTo>
                  <a:pt x="405" y="468"/>
                </a:lnTo>
                <a:lnTo>
                  <a:pt x="509" y="353"/>
                </a:lnTo>
                <a:lnTo>
                  <a:pt x="548" y="255"/>
                </a:lnTo>
                <a:lnTo>
                  <a:pt x="549" y="126"/>
                </a:lnTo>
                <a:lnTo>
                  <a:pt x="414" y="66"/>
                </a:lnTo>
                <a:lnTo>
                  <a:pt x="362" y="0"/>
                </a:lnTo>
                <a:lnTo>
                  <a:pt x="351" y="129"/>
                </a:lnTo>
                <a:lnTo>
                  <a:pt x="297" y="171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>
              <a:latin typeface="Bahnschrift" panose="020B0502040204020203" pitchFamily="34" charset="0"/>
            </a:endParaRPr>
          </a:p>
        </p:txBody>
      </p:sp>
      <p:sp>
        <p:nvSpPr>
          <p:cNvPr id="26" name="CaixaDeTexto 30">
            <a:extLst>
              <a:ext uri="{FF2B5EF4-FFF2-40B4-BE49-F238E27FC236}">
                <a16:creationId xmlns:a16="http://schemas.microsoft.com/office/drawing/2014/main" id="{6C45DDF3-868E-8B9A-603B-B4AD2D4F19A7}"/>
              </a:ext>
            </a:extLst>
          </p:cNvPr>
          <p:cNvSpPr txBox="1"/>
          <p:nvPr/>
        </p:nvSpPr>
        <p:spPr>
          <a:xfrm>
            <a:off x="8116385" y="3908127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Cuanza Sul</a:t>
            </a:r>
          </a:p>
          <a:p>
            <a:r>
              <a:rPr lang="pt-PT" sz="900" dirty="0">
                <a:solidFill>
                  <a:srgbClr val="191645"/>
                </a:solidFill>
              </a:rPr>
              <a:t>1664</a:t>
            </a:r>
          </a:p>
        </p:txBody>
      </p:sp>
      <p:sp>
        <p:nvSpPr>
          <p:cNvPr id="27" name="CaixaDeTexto 31">
            <a:extLst>
              <a:ext uri="{FF2B5EF4-FFF2-40B4-BE49-F238E27FC236}">
                <a16:creationId xmlns:a16="http://schemas.microsoft.com/office/drawing/2014/main" id="{17BB315A-9623-1731-B189-1025371B822D}"/>
              </a:ext>
            </a:extLst>
          </p:cNvPr>
          <p:cNvSpPr txBox="1"/>
          <p:nvPr/>
        </p:nvSpPr>
        <p:spPr>
          <a:xfrm>
            <a:off x="7769972" y="4691796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Benguela</a:t>
            </a:r>
          </a:p>
          <a:p>
            <a:r>
              <a:rPr lang="pt-PT" sz="900" dirty="0">
                <a:solidFill>
                  <a:srgbClr val="191645"/>
                </a:solidFill>
              </a:rPr>
              <a:t>1292</a:t>
            </a:r>
          </a:p>
        </p:txBody>
      </p:sp>
      <p:sp>
        <p:nvSpPr>
          <p:cNvPr id="28" name="CaixaDeTexto 32">
            <a:extLst>
              <a:ext uri="{FF2B5EF4-FFF2-40B4-BE49-F238E27FC236}">
                <a16:creationId xmlns:a16="http://schemas.microsoft.com/office/drawing/2014/main" id="{AB19FA75-92C4-5D4E-354E-108E2755029A}"/>
              </a:ext>
            </a:extLst>
          </p:cNvPr>
          <p:cNvSpPr txBox="1"/>
          <p:nvPr/>
        </p:nvSpPr>
        <p:spPr>
          <a:xfrm>
            <a:off x="8162098" y="5261133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Huíla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1959</a:t>
            </a:r>
          </a:p>
        </p:txBody>
      </p:sp>
      <p:sp>
        <p:nvSpPr>
          <p:cNvPr id="29" name="CaixaDeTexto 33">
            <a:extLst>
              <a:ext uri="{FF2B5EF4-FFF2-40B4-BE49-F238E27FC236}">
                <a16:creationId xmlns:a16="http://schemas.microsoft.com/office/drawing/2014/main" id="{FC51E5D1-C9FF-E4E2-ECC7-B5B7CFCF0E7C}"/>
              </a:ext>
            </a:extLst>
          </p:cNvPr>
          <p:cNvSpPr txBox="1"/>
          <p:nvPr/>
        </p:nvSpPr>
        <p:spPr>
          <a:xfrm>
            <a:off x="8437445" y="5960590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Cunene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1205</a:t>
            </a:r>
          </a:p>
        </p:txBody>
      </p:sp>
      <p:sp>
        <p:nvSpPr>
          <p:cNvPr id="30" name="CaixaDeTexto 34">
            <a:extLst>
              <a:ext uri="{FF2B5EF4-FFF2-40B4-BE49-F238E27FC236}">
                <a16:creationId xmlns:a16="http://schemas.microsoft.com/office/drawing/2014/main" id="{7C4B76B1-46AD-5509-3644-328CA6644FD5}"/>
              </a:ext>
            </a:extLst>
          </p:cNvPr>
          <p:cNvSpPr txBox="1"/>
          <p:nvPr/>
        </p:nvSpPr>
        <p:spPr>
          <a:xfrm>
            <a:off x="9720617" y="5785187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Cuando Cubango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1002</a:t>
            </a:r>
          </a:p>
        </p:txBody>
      </p:sp>
      <p:sp>
        <p:nvSpPr>
          <p:cNvPr id="31" name="CaixaDeTexto 35">
            <a:extLst>
              <a:ext uri="{FF2B5EF4-FFF2-40B4-BE49-F238E27FC236}">
                <a16:creationId xmlns:a16="http://schemas.microsoft.com/office/drawing/2014/main" id="{0C3BCF81-449A-F21C-BBD4-1E10F0BFE874}"/>
              </a:ext>
            </a:extLst>
          </p:cNvPr>
          <p:cNvSpPr txBox="1"/>
          <p:nvPr/>
        </p:nvSpPr>
        <p:spPr>
          <a:xfrm>
            <a:off x="9925923" y="4827778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Moxico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1212</a:t>
            </a:r>
          </a:p>
        </p:txBody>
      </p:sp>
      <p:sp>
        <p:nvSpPr>
          <p:cNvPr id="32" name="CaixaDeTexto 36">
            <a:extLst>
              <a:ext uri="{FF2B5EF4-FFF2-40B4-BE49-F238E27FC236}">
                <a16:creationId xmlns:a16="http://schemas.microsoft.com/office/drawing/2014/main" id="{AA3A211D-4196-B0E1-F8AC-9B0506E2E484}"/>
              </a:ext>
            </a:extLst>
          </p:cNvPr>
          <p:cNvSpPr txBox="1"/>
          <p:nvPr/>
        </p:nvSpPr>
        <p:spPr>
          <a:xfrm>
            <a:off x="7600826" y="5644985"/>
            <a:ext cx="1033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Namibe</a:t>
            </a:r>
          </a:p>
          <a:p>
            <a:r>
              <a:rPr lang="pt-PT" sz="900" dirty="0">
                <a:solidFill>
                  <a:srgbClr val="191645"/>
                </a:solidFill>
              </a:rPr>
              <a:t>1298</a:t>
            </a:r>
          </a:p>
        </p:txBody>
      </p:sp>
      <p:sp>
        <p:nvSpPr>
          <p:cNvPr id="33" name="CaixaDeTexto 37">
            <a:extLst>
              <a:ext uri="{FF2B5EF4-FFF2-40B4-BE49-F238E27FC236}">
                <a16:creationId xmlns:a16="http://schemas.microsoft.com/office/drawing/2014/main" id="{10A6BC63-4294-4D34-69F2-4A8EF1B3C9FD}"/>
              </a:ext>
            </a:extLst>
          </p:cNvPr>
          <p:cNvSpPr txBox="1"/>
          <p:nvPr/>
        </p:nvSpPr>
        <p:spPr>
          <a:xfrm>
            <a:off x="9331010" y="4521075"/>
            <a:ext cx="77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Bié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862</a:t>
            </a:r>
          </a:p>
        </p:txBody>
      </p:sp>
      <p:sp>
        <p:nvSpPr>
          <p:cNvPr id="34" name="CaixaDeTexto 38">
            <a:extLst>
              <a:ext uri="{FF2B5EF4-FFF2-40B4-BE49-F238E27FC236}">
                <a16:creationId xmlns:a16="http://schemas.microsoft.com/office/drawing/2014/main" id="{5DCCE8BD-7D33-5B90-DF16-FA05426C1CE5}"/>
              </a:ext>
            </a:extLst>
          </p:cNvPr>
          <p:cNvSpPr txBox="1"/>
          <p:nvPr/>
        </p:nvSpPr>
        <p:spPr>
          <a:xfrm>
            <a:off x="8436748" y="4595452"/>
            <a:ext cx="13125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Huambo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1290</a:t>
            </a:r>
          </a:p>
          <a:p>
            <a:pPr algn="ctr"/>
            <a:endParaRPr lang="pt-PT" sz="900" dirty="0">
              <a:solidFill>
                <a:srgbClr val="191645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5" name="CaixaDeTexto 39">
            <a:extLst>
              <a:ext uri="{FF2B5EF4-FFF2-40B4-BE49-F238E27FC236}">
                <a16:creationId xmlns:a16="http://schemas.microsoft.com/office/drawing/2014/main" id="{1C5CA4C0-A7B7-35CA-162C-2DE590F62AA7}"/>
              </a:ext>
            </a:extLst>
          </p:cNvPr>
          <p:cNvSpPr txBox="1"/>
          <p:nvPr/>
        </p:nvSpPr>
        <p:spPr>
          <a:xfrm>
            <a:off x="10117497" y="3733419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Lunda Sul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901</a:t>
            </a:r>
          </a:p>
        </p:txBody>
      </p:sp>
      <p:sp>
        <p:nvSpPr>
          <p:cNvPr id="36" name="CaixaDeTexto 40">
            <a:extLst>
              <a:ext uri="{FF2B5EF4-FFF2-40B4-BE49-F238E27FC236}">
                <a16:creationId xmlns:a16="http://schemas.microsoft.com/office/drawing/2014/main" id="{F2021187-CEB0-C755-3038-FB7B24A25FD9}"/>
              </a:ext>
            </a:extLst>
          </p:cNvPr>
          <p:cNvSpPr txBox="1"/>
          <p:nvPr/>
        </p:nvSpPr>
        <p:spPr>
          <a:xfrm>
            <a:off x="9720616" y="3200535"/>
            <a:ext cx="128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Lunda Norte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1153</a:t>
            </a:r>
          </a:p>
        </p:txBody>
      </p:sp>
      <p:sp>
        <p:nvSpPr>
          <p:cNvPr id="37" name="CaixaDeTexto 41">
            <a:extLst>
              <a:ext uri="{FF2B5EF4-FFF2-40B4-BE49-F238E27FC236}">
                <a16:creationId xmlns:a16="http://schemas.microsoft.com/office/drawing/2014/main" id="{7F166662-ADF8-A179-3C5C-AD44DB61C071}"/>
              </a:ext>
            </a:extLst>
          </p:cNvPr>
          <p:cNvSpPr txBox="1"/>
          <p:nvPr/>
        </p:nvSpPr>
        <p:spPr>
          <a:xfrm>
            <a:off x="8957495" y="3369980"/>
            <a:ext cx="974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Malanje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1636</a:t>
            </a:r>
          </a:p>
        </p:txBody>
      </p:sp>
      <p:sp>
        <p:nvSpPr>
          <p:cNvPr id="38" name="CaixaDeTexto 42">
            <a:extLst>
              <a:ext uri="{FF2B5EF4-FFF2-40B4-BE49-F238E27FC236}">
                <a16:creationId xmlns:a16="http://schemas.microsoft.com/office/drawing/2014/main" id="{8B43503B-9A82-8D07-B85C-781F075BD130}"/>
              </a:ext>
            </a:extLst>
          </p:cNvPr>
          <p:cNvSpPr txBox="1"/>
          <p:nvPr/>
        </p:nvSpPr>
        <p:spPr>
          <a:xfrm>
            <a:off x="8404233" y="3243677"/>
            <a:ext cx="85151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Cuanza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Norte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1198</a:t>
            </a:r>
          </a:p>
        </p:txBody>
      </p:sp>
      <p:sp>
        <p:nvSpPr>
          <p:cNvPr id="39" name="CaixaDeTexto 43">
            <a:extLst>
              <a:ext uri="{FF2B5EF4-FFF2-40B4-BE49-F238E27FC236}">
                <a16:creationId xmlns:a16="http://schemas.microsoft.com/office/drawing/2014/main" id="{56F68716-AC75-0BE7-AD48-2340E8A3CE6C}"/>
              </a:ext>
            </a:extLst>
          </p:cNvPr>
          <p:cNvSpPr txBox="1"/>
          <p:nvPr/>
        </p:nvSpPr>
        <p:spPr>
          <a:xfrm>
            <a:off x="8103461" y="3016940"/>
            <a:ext cx="72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Bengo</a:t>
            </a:r>
          </a:p>
          <a:p>
            <a:r>
              <a:rPr lang="pt-PT" sz="900" dirty="0">
                <a:solidFill>
                  <a:srgbClr val="191645"/>
                </a:solidFill>
              </a:rPr>
              <a:t>1048</a:t>
            </a:r>
          </a:p>
        </p:txBody>
      </p:sp>
      <p:sp>
        <p:nvSpPr>
          <p:cNvPr id="40" name="CaixaDeTexto 44">
            <a:extLst>
              <a:ext uri="{FF2B5EF4-FFF2-40B4-BE49-F238E27FC236}">
                <a16:creationId xmlns:a16="http://schemas.microsoft.com/office/drawing/2014/main" id="{53008D1A-6E53-0762-FA2A-5FA33A06969C}"/>
              </a:ext>
            </a:extLst>
          </p:cNvPr>
          <p:cNvSpPr txBox="1"/>
          <p:nvPr/>
        </p:nvSpPr>
        <p:spPr>
          <a:xfrm>
            <a:off x="7917853" y="2437910"/>
            <a:ext cx="77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Zaire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931</a:t>
            </a:r>
          </a:p>
        </p:txBody>
      </p:sp>
      <p:sp>
        <p:nvSpPr>
          <p:cNvPr id="41" name="CaixaDeTexto 45">
            <a:extLst>
              <a:ext uri="{FF2B5EF4-FFF2-40B4-BE49-F238E27FC236}">
                <a16:creationId xmlns:a16="http://schemas.microsoft.com/office/drawing/2014/main" id="{BC7CCF3A-6BD0-5D22-ADC8-AFDC28205D8E}"/>
              </a:ext>
            </a:extLst>
          </p:cNvPr>
          <p:cNvSpPr txBox="1"/>
          <p:nvPr/>
        </p:nvSpPr>
        <p:spPr>
          <a:xfrm>
            <a:off x="8673092" y="2649857"/>
            <a:ext cx="77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Uíge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1316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F47F826-AE2E-E24F-83FE-BC0EFF5E65E6}"/>
              </a:ext>
            </a:extLst>
          </p:cNvPr>
          <p:cNvSpPr txBox="1"/>
          <p:nvPr/>
        </p:nvSpPr>
        <p:spPr>
          <a:xfrm>
            <a:off x="7570504" y="3297820"/>
            <a:ext cx="80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Luanda</a:t>
            </a:r>
          </a:p>
          <a:p>
            <a:r>
              <a:rPr lang="pt-PT" sz="900" dirty="0">
                <a:solidFill>
                  <a:srgbClr val="191645"/>
                </a:solidFill>
              </a:rPr>
              <a:t>385</a:t>
            </a:r>
          </a:p>
        </p:txBody>
      </p:sp>
    </p:spTree>
    <p:extLst>
      <p:ext uri="{BB962C8B-B14F-4D97-AF65-F5344CB8AC3E}">
        <p14:creationId xmlns:p14="http://schemas.microsoft.com/office/powerpoint/2010/main" val="1291653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2" name="Rectângulo 1">
            <a:extLst>
              <a:ext uri="{FF2B5EF4-FFF2-40B4-BE49-F238E27FC236}">
                <a16:creationId xmlns:a16="http://schemas.microsoft.com/office/drawing/2014/main" id="{66FA601E-3734-5E75-6982-7A9FFF980DC5}"/>
              </a:ext>
            </a:extLst>
          </p:cNvPr>
          <p:cNvSpPr/>
          <p:nvPr/>
        </p:nvSpPr>
        <p:spPr>
          <a:xfrm>
            <a:off x="1854930" y="369824"/>
            <a:ext cx="10031156" cy="7816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pt-PT" sz="4000" b="1" kern="0" spc="-52" dirty="0">
                <a:solidFill>
                  <a:srgbClr val="002060"/>
                </a:solidFill>
                <a:latin typeface="Montserrat" pitchFamily="34" charset="0"/>
              </a:rPr>
              <a:t>AVANÇOS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D7E7DE0-ED6B-7223-6EE3-5B9DD44AC898}"/>
              </a:ext>
            </a:extLst>
          </p:cNvPr>
          <p:cNvSpPr txBox="1"/>
          <p:nvPr/>
        </p:nvSpPr>
        <p:spPr>
          <a:xfrm>
            <a:off x="226155" y="4779841"/>
            <a:ext cx="11659931" cy="175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PT" sz="1400" dirty="0"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elhoria dos principais indicadores de impacto de saúde materno e Infantil, tendo a mortalidade de crianças menores de 5 anos reduzido de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68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52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 mil nascidos vivos e a de menores de 1 ano de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44 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32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 cada mil nascidos vivos; a mortalidade materna baixou de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239 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170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 100.000 nascidos vivos (relatório preliminar do IIMS 2023-2024).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pt-PT" sz="1400" dirty="0"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Estes resultados encorajadores, foram sem dúvida alcançados pelo aumento do acesso aos cuidados primários de saúde, tendo passado de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70%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2022 para </a:t>
            </a:r>
            <a:r>
              <a:rPr lang="pt-PT" sz="1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79%</a:t>
            </a:r>
            <a:r>
              <a:rPr lang="pt-PT" sz="1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2024. </a:t>
            </a:r>
            <a:endParaRPr lang="pt-PT" sz="11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4B591F0-8094-C486-34F8-7817121E3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9" y="1319515"/>
            <a:ext cx="3933302" cy="3193586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310860E-5CEA-DDA6-D4DB-D1C972D93508}"/>
              </a:ext>
            </a:extLst>
          </p:cNvPr>
          <p:cNvGrpSpPr/>
          <p:nvPr/>
        </p:nvGrpSpPr>
        <p:grpSpPr>
          <a:xfrm>
            <a:off x="6542561" y="1388925"/>
            <a:ext cx="4687042" cy="3054766"/>
            <a:chOff x="6428261" y="1339781"/>
            <a:chExt cx="4687042" cy="3054766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606741CD-DF46-BA60-CB2E-D83DBE4677F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28261" y="1438069"/>
            <a:ext cx="4687042" cy="29564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41AEED5-AE57-9BF5-CFFA-5833438DED76}"/>
                </a:ext>
              </a:extLst>
            </p:cNvPr>
            <p:cNvSpPr txBox="1"/>
            <p:nvPr/>
          </p:nvSpPr>
          <p:spPr>
            <a:xfrm>
              <a:off x="7177958" y="1339781"/>
              <a:ext cx="3679095" cy="4620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pt-PT" sz="1100" dirty="0">
                  <a:effectLst/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Mortes </a:t>
              </a:r>
              <a:r>
                <a:rPr lang="pt-PT" sz="1100" dirty="0"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maternas por 100.000 nados vivos no período de 5 anos anteriores ao inquérito</a:t>
              </a:r>
              <a:endParaRPr lang="pt-PT" sz="10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33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772C051-F890-1887-728E-C61F6E74F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356044" y="-11880"/>
            <a:ext cx="3835956" cy="6881759"/>
          </a:xfrm>
          <a:prstGeom prst="rect">
            <a:avLst/>
          </a:prstGeom>
        </p:spPr>
      </p:pic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345930B7-7933-FC29-F2A3-C77C0762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3B5165-AFCF-439F-94FC-95CCBAAEF865}" type="slidenum">
              <a:rPr lang="pt-PT" smtClean="0"/>
              <a:t>17</a:t>
            </a:fld>
            <a:endParaRPr lang="pt-PT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10F4F0-0C11-883A-D84C-8BF425050673}"/>
              </a:ext>
            </a:extLst>
          </p:cNvPr>
          <p:cNvSpPr txBox="1">
            <a:spLocks/>
          </p:cNvSpPr>
          <p:nvPr/>
        </p:nvSpPr>
        <p:spPr>
          <a:xfrm>
            <a:off x="2002218" y="495759"/>
            <a:ext cx="8496045" cy="70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rgbClr val="002060"/>
                </a:solidFill>
                <a:latin typeface="Montserrat" panose="00000500000000000000" pitchFamily="2" charset="0"/>
              </a:rPr>
              <a:t>Desafios Estruturantes </a:t>
            </a:r>
          </a:p>
        </p:txBody>
      </p:sp>
      <p:sp>
        <p:nvSpPr>
          <p:cNvPr id="7" name="Marcador de Posição de Conteúdo 5">
            <a:extLst>
              <a:ext uri="{FF2B5EF4-FFF2-40B4-BE49-F238E27FC236}">
                <a16:creationId xmlns:a16="http://schemas.microsoft.com/office/drawing/2014/main" id="{5AC59A24-0909-E78D-9567-82ACEA00609A}"/>
              </a:ext>
            </a:extLst>
          </p:cNvPr>
          <p:cNvSpPr txBox="1">
            <a:spLocks/>
          </p:cNvSpPr>
          <p:nvPr/>
        </p:nvSpPr>
        <p:spPr>
          <a:xfrm>
            <a:off x="728271" y="2177998"/>
            <a:ext cx="6910387" cy="312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Adequação da oferta de trabalhadores de saúde prioritários com competências e qualificações que correspondam às necessidades sanitárias da população, tendo em conta a dinâmica demográfica;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Redução das iniquidades no acesso e utilização dos serviços de saúde ( urbano e rural, género, faixas etárias, condição social);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Fraca referência e contra referência entre os três níveis de atenção.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8F6F9D3-B8DE-1B7E-EACA-77ABBF470B28}"/>
              </a:ext>
            </a:extLst>
          </p:cNvPr>
          <p:cNvSpPr/>
          <p:nvPr/>
        </p:nvSpPr>
        <p:spPr>
          <a:xfrm>
            <a:off x="0" y="5779323"/>
            <a:ext cx="8366930" cy="1069869"/>
          </a:xfrm>
          <a:prstGeom prst="rect">
            <a:avLst/>
          </a:prstGeom>
          <a:solidFill>
            <a:srgbClr val="004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tlCol="0" anchor="ctr"/>
          <a:lstStyle/>
          <a:p>
            <a:pPr marL="0" indent="0">
              <a:buNone/>
            </a:pPr>
            <a:r>
              <a:rPr lang="pt-PT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É nosso desafio, melhorar continuamente para prestar cuidados essenciais a todas as pessoas, em qualquer lugar, com equidade!</a:t>
            </a:r>
          </a:p>
        </p:txBody>
      </p:sp>
    </p:spTree>
    <p:extLst>
      <p:ext uri="{BB962C8B-B14F-4D97-AF65-F5344CB8AC3E}">
        <p14:creationId xmlns:p14="http://schemas.microsoft.com/office/powerpoint/2010/main" val="406949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2" name="Espaço Reservado para Número de Slide 3">
            <a:extLst>
              <a:ext uri="{FF2B5EF4-FFF2-40B4-BE49-F238E27FC236}">
                <a16:creationId xmlns:a16="http://schemas.microsoft.com/office/drawing/2014/main" id="{71EE6DB0-1C5C-5613-62B3-2F22CC7C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3B5165-AFCF-439F-94FC-95CCBAAEF865}" type="slidenum">
              <a:rPr lang="pt-PT" smtClean="0"/>
              <a:t>18</a:t>
            </a:fld>
            <a:endParaRPr lang="pt-PT"/>
          </a:p>
        </p:txBody>
      </p:sp>
      <p:sp>
        <p:nvSpPr>
          <p:cNvPr id="5" name="Marcador de Posição de Conteúdo 5">
            <a:extLst>
              <a:ext uri="{FF2B5EF4-FFF2-40B4-BE49-F238E27FC236}">
                <a16:creationId xmlns:a16="http://schemas.microsoft.com/office/drawing/2014/main" id="{8875AB3C-BB12-C55D-7185-B5C9AFF632E6}"/>
              </a:ext>
            </a:extLst>
          </p:cNvPr>
          <p:cNvSpPr txBox="1">
            <a:spLocks/>
          </p:cNvSpPr>
          <p:nvPr/>
        </p:nvSpPr>
        <p:spPr>
          <a:xfrm>
            <a:off x="792842" y="1907986"/>
            <a:ext cx="7673339" cy="3714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 startAt="4"/>
            </a:pPr>
            <a:r>
              <a:rPr lang="pt-PT" sz="1800" dirty="0">
                <a:latin typeface="Bahnschrift Light" panose="020B0502040204020203" pitchFamily="34" charset="0"/>
              </a:rPr>
              <a:t>Reforço do sistema de informação para se poder monitorizar as situações e as tendências no domínio da saúde; incluindo a vigilância epidemiológica que deve ser mais oportuna na </a:t>
            </a:r>
            <a:r>
              <a:rPr lang="pt-PT" sz="1800" dirty="0" err="1">
                <a:latin typeface="Bahnschrift Light" panose="020B0502040204020203" pitchFamily="34" charset="0"/>
              </a:rPr>
              <a:t>detecção</a:t>
            </a:r>
            <a:r>
              <a:rPr lang="pt-PT" sz="1800" dirty="0">
                <a:latin typeface="Bahnschrift Light" panose="020B0502040204020203" pitchFamily="34" charset="0"/>
              </a:rPr>
              <a:t> de surtos para a resposta adequada;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 startAt="4"/>
            </a:pPr>
            <a:r>
              <a:rPr lang="pt-PT" sz="1800" dirty="0">
                <a:latin typeface="Bahnschrift Light" panose="020B0502040204020203" pitchFamily="34" charset="0"/>
              </a:rPr>
              <a:t>Fortalecimento do controlo de doenças transmissíveis e a resposta às epidemias e outras emergências sanitárias dotando-lhes de meios focando o fortalecimento local; 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 startAt="4"/>
            </a:pPr>
            <a:r>
              <a:rPr lang="pt-PT" sz="1800" dirty="0">
                <a:latin typeface="Bahnschrift Light" panose="020B0502040204020203" pitchFamily="34" charset="0"/>
              </a:rPr>
              <a:t>Transição epidemiológica com elevada carga de doenças transmissíveis e  crescimento acelerado de doenças não transmissíveis;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 startAt="4"/>
            </a:pPr>
            <a:r>
              <a:rPr lang="pt-PT" sz="1800" dirty="0">
                <a:latin typeface="Bahnschrift Light" panose="020B0502040204020203" pitchFamily="34" charset="0"/>
              </a:rPr>
              <a:t>Alterações climáticas, secas periódicas em amplas áreas ( emergências em saúde pública, malnutrição);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E203F3B-BEDD-F138-9F7D-9DA2C36F861F}"/>
              </a:ext>
            </a:extLst>
          </p:cNvPr>
          <p:cNvSpPr txBox="1">
            <a:spLocks/>
          </p:cNvSpPr>
          <p:nvPr/>
        </p:nvSpPr>
        <p:spPr>
          <a:xfrm>
            <a:off x="2156314" y="622599"/>
            <a:ext cx="5913629" cy="70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rgbClr val="002060"/>
                </a:solidFill>
                <a:latin typeface="Montserrat" panose="00000500000000000000" pitchFamily="2" charset="0"/>
              </a:rPr>
              <a:t>Desafios Estruturantes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3D39C47-4EED-0B63-0C97-53A420F26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r="3454"/>
          <a:stretch/>
        </p:blipFill>
        <p:spPr>
          <a:xfrm flipH="1">
            <a:off x="8466181" y="-73477"/>
            <a:ext cx="3725819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8283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2" name="Imagem 1" descr="Uma imagem com água, exterior, lago, barco&#10;&#10;Descrição gerada automaticamente">
            <a:extLst>
              <a:ext uri="{FF2B5EF4-FFF2-40B4-BE49-F238E27FC236}">
                <a16:creationId xmlns:a16="http://schemas.microsoft.com/office/drawing/2014/main" id="{EBD78E32-06C6-EC90-9CDC-42B17A935E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788" y="0"/>
            <a:ext cx="3269796" cy="6858000"/>
          </a:xfrm>
          <a:prstGeom prst="rect">
            <a:avLst/>
          </a:prstGeom>
        </p:spPr>
      </p:pic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E791E00-2F77-3954-A4E7-4253082307A0}"/>
              </a:ext>
            </a:extLst>
          </p:cNvPr>
          <p:cNvSpPr txBox="1">
            <a:spLocks/>
          </p:cNvSpPr>
          <p:nvPr/>
        </p:nvSpPr>
        <p:spPr>
          <a:xfrm>
            <a:off x="767469" y="2018181"/>
            <a:ext cx="7805102" cy="370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Intensificação das estratégias de proximidade (equipas móveis e/ou avançadas)e  transformação de postos de saúde em centros de saúde;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Garantia da disponibilidade de profissionais de saúde, particularmente médicos de família que correspondam às expectativas da população em termos de idade, sexo, cultura, língua, atitudes e comportamentos;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Garantia em todas a rede de serviços de saúde  da atenção primária a disponibilidade contínua de medicamentos essenciais, meios médicos, dispositivo médico, reagentes e vacinas;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 Reforço da participação comunitária, melhorando os mecanismos de envolvimento das comunidades (CACS e ADECOS).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EAB3E6F-B198-90BE-8406-8C1C4F308A9D}"/>
              </a:ext>
            </a:extLst>
          </p:cNvPr>
          <p:cNvSpPr txBox="1">
            <a:spLocks/>
          </p:cNvSpPr>
          <p:nvPr/>
        </p:nvSpPr>
        <p:spPr>
          <a:xfrm>
            <a:off x="1950758" y="667822"/>
            <a:ext cx="6045399" cy="70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rgbClr val="002060"/>
                </a:solidFill>
                <a:latin typeface="Montserrat" panose="00000500000000000000" pitchFamily="2" charset="0"/>
              </a:rPr>
              <a:t>Desafios de Acesso </a:t>
            </a:r>
          </a:p>
        </p:txBody>
      </p:sp>
    </p:spTree>
    <p:extLst>
      <p:ext uri="{BB962C8B-B14F-4D97-AF65-F5344CB8AC3E}">
        <p14:creationId xmlns:p14="http://schemas.microsoft.com/office/powerpoint/2010/main" val="18389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4-11-18 at 3.13.11 PM">
            <a:hlinkClick r:id="" action="ppaction://media"/>
            <a:extLst>
              <a:ext uri="{FF2B5EF4-FFF2-40B4-BE49-F238E27FC236}">
                <a16:creationId xmlns:a16="http://schemas.microsoft.com/office/drawing/2014/main" id="{EB0077A3-B15D-AD2B-1675-B7448DD7AA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671.2358"/>
                </p14:media>
              </p:ext>
            </p:extLst>
          </p:nvPr>
        </p:nvPicPr>
        <p:blipFill>
          <a:blip r:embed="rId4"/>
          <a:srcRect l="9197" r="8393" b="2797"/>
          <a:stretch/>
        </p:blipFill>
        <p:spPr>
          <a:xfrm>
            <a:off x="1792" y="-7042"/>
            <a:ext cx="12190208" cy="5534639"/>
          </a:xfrm>
          <a:prstGeom prst="rect">
            <a:avLst/>
          </a:prstGeom>
        </p:spPr>
      </p:pic>
      <p:sp>
        <p:nvSpPr>
          <p:cNvPr id="19" name="Freeform 19">
            <a:extLst>
              <a:ext uri="{FF2B5EF4-FFF2-40B4-BE49-F238E27FC236}">
                <a16:creationId xmlns:a16="http://schemas.microsoft.com/office/drawing/2014/main" id="{4C300A88-B380-4C5D-B6C4-CC817B66C031}"/>
              </a:ext>
            </a:extLst>
          </p:cNvPr>
          <p:cNvSpPr/>
          <p:nvPr/>
        </p:nvSpPr>
        <p:spPr>
          <a:xfrm>
            <a:off x="1108378" y="3508797"/>
            <a:ext cx="1552046" cy="1526291"/>
          </a:xfrm>
          <a:custGeom>
            <a:avLst/>
            <a:gdLst/>
            <a:ahLst/>
            <a:cxnLst/>
            <a:rect l="l" t="t" r="r" b="b"/>
            <a:pathLst>
              <a:path w="1515513" h="1707891">
                <a:moveTo>
                  <a:pt x="0" y="0"/>
                </a:moveTo>
                <a:lnTo>
                  <a:pt x="1515514" y="0"/>
                </a:lnTo>
                <a:lnTo>
                  <a:pt x="1515514" y="1707891"/>
                </a:lnTo>
                <a:lnTo>
                  <a:pt x="0" y="170789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pt-BR" sz="1200" dirty="0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632183F-0CE8-9549-D558-64C697D04E00}"/>
              </a:ext>
            </a:extLst>
          </p:cNvPr>
          <p:cNvSpPr txBox="1"/>
          <p:nvPr/>
        </p:nvSpPr>
        <p:spPr>
          <a:xfrm>
            <a:off x="0" y="5203088"/>
            <a:ext cx="4092460" cy="4418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81"/>
              </a:lnSpc>
              <a:defRPr/>
            </a:pPr>
            <a:r>
              <a:rPr lang="en-US" sz="2667" b="1" spc="-5" dirty="0">
                <a:solidFill>
                  <a:schemeClr val="bg1"/>
                </a:solidFill>
                <a:latin typeface="Aptos" panose="020B0004020202020204" pitchFamily="34" charset="0"/>
                <a:cs typeface="Poppins" panose="00000500000000000000" pitchFamily="2" charset="0"/>
              </a:rPr>
              <a:t>REPÚBLICA DE ANGOLA</a:t>
            </a:r>
          </a:p>
          <a:p>
            <a:pPr algn="ctr">
              <a:lnSpc>
                <a:spcPts val="1781"/>
              </a:lnSpc>
              <a:defRPr/>
            </a:pPr>
            <a:endParaRPr lang="en-US" sz="1067" b="1" spc="-5" dirty="0">
              <a:solidFill>
                <a:srgbClr val="141718"/>
              </a:solidFill>
              <a:latin typeface="Aptos" panose="020B0004020202020204" pitchFamily="34" charset="0"/>
              <a:cs typeface="Poppins" panose="00000500000000000000" pitchFamily="2" charset="0"/>
            </a:endParaRPr>
          </a:p>
        </p:txBody>
      </p:sp>
      <p:sp>
        <p:nvSpPr>
          <p:cNvPr id="3082" name="TextBox 21">
            <a:extLst>
              <a:ext uri="{FF2B5EF4-FFF2-40B4-BE49-F238E27FC236}">
                <a16:creationId xmlns:a16="http://schemas.microsoft.com/office/drawing/2014/main" id="{180FE952-6DA4-D633-F63C-B2AFC7C85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137" y="6343358"/>
            <a:ext cx="2743200" cy="37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1400"/>
              </a:lnSpc>
              <a:spcBef>
                <a:spcPct val="0"/>
              </a:spcBef>
              <a:buNone/>
            </a:pPr>
            <a:r>
              <a:rPr lang="pt-PT" altLang="en-US" sz="1800" b="1" dirty="0" err="1">
                <a:solidFill>
                  <a:srgbClr val="000000"/>
                </a:solidFill>
                <a:latin typeface="Aptos" panose="020B0004020202020204" pitchFamily="34" charset="0"/>
                <a:cs typeface="Kartika" panose="020B0502040204020203" pitchFamily="18" charset="0"/>
              </a:rPr>
              <a:t>Direcção</a:t>
            </a:r>
            <a:r>
              <a:rPr lang="pt-PT" altLang="en-US" sz="1800" b="1" dirty="0">
                <a:solidFill>
                  <a:srgbClr val="000000"/>
                </a:solidFill>
                <a:latin typeface="Aptos" panose="020B0004020202020204" pitchFamily="34" charset="0"/>
                <a:cs typeface="Kartika" panose="020B0502040204020203" pitchFamily="18" charset="0"/>
              </a:rPr>
              <a:t> Nacional de Saúde Publica </a:t>
            </a:r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1468C17A-66C8-BD32-1F4E-8E2885A7FC3D}"/>
              </a:ext>
            </a:extLst>
          </p:cNvPr>
          <p:cNvSpPr/>
          <p:nvPr/>
        </p:nvSpPr>
        <p:spPr>
          <a:xfrm>
            <a:off x="7270045" y="-11289"/>
            <a:ext cx="2796" cy="11289"/>
          </a:xfrm>
          <a:custGeom>
            <a:avLst/>
            <a:gdLst>
              <a:gd name="connsiteX0" fmla="*/ 0 w 4194"/>
              <a:gd name="connsiteY0" fmla="*/ 0 h 16934"/>
              <a:gd name="connsiteX1" fmla="*/ 4194 w 4194"/>
              <a:gd name="connsiteY1" fmla="*/ 16934 h 16934"/>
              <a:gd name="connsiteX2" fmla="*/ 110 w 4194"/>
              <a:gd name="connsiteY2" fmla="*/ 16934 h 16934"/>
              <a:gd name="connsiteX3" fmla="*/ 0 w 4194"/>
              <a:gd name="connsiteY3" fmla="*/ 0 h 1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4" h="16934">
                <a:moveTo>
                  <a:pt x="0" y="0"/>
                </a:moveTo>
                <a:lnTo>
                  <a:pt x="4194" y="16934"/>
                </a:lnTo>
                <a:lnTo>
                  <a:pt x="110" y="16934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5DDA4C8C-579E-2094-5D3D-55F28D1AE3CB}"/>
              </a:ext>
            </a:extLst>
          </p:cNvPr>
          <p:cNvSpPr/>
          <p:nvPr/>
        </p:nvSpPr>
        <p:spPr>
          <a:xfrm>
            <a:off x="0" y="0"/>
            <a:ext cx="12238318" cy="6858000"/>
          </a:xfrm>
          <a:custGeom>
            <a:avLst/>
            <a:gdLst/>
            <a:ahLst/>
            <a:cxnLst/>
            <a:rect l="l" t="t" r="r" b="b"/>
            <a:pathLst>
              <a:path w="18357477" h="10287000">
                <a:moveTo>
                  <a:pt x="12282539" y="8026951"/>
                </a:moveTo>
                <a:lnTo>
                  <a:pt x="18357477" y="8026951"/>
                </a:lnTo>
                <a:lnTo>
                  <a:pt x="18357477" y="10287000"/>
                </a:lnTo>
                <a:lnTo>
                  <a:pt x="11054519" y="10287000"/>
                </a:lnTo>
                <a:lnTo>
                  <a:pt x="11139240" y="10179872"/>
                </a:lnTo>
                <a:cubicBezTo>
                  <a:pt x="11497480" y="9742186"/>
                  <a:pt x="12064517" y="9183404"/>
                  <a:pt x="12259262" y="8174318"/>
                </a:cubicBezTo>
                <a:close/>
                <a:moveTo>
                  <a:pt x="11558689" y="6174924"/>
                </a:moveTo>
                <a:lnTo>
                  <a:pt x="11595037" y="6174924"/>
                </a:lnTo>
                <a:cubicBezTo>
                  <a:pt x="11607839" y="6174924"/>
                  <a:pt x="11618011" y="6178810"/>
                  <a:pt x="11625555" y="6186583"/>
                </a:cubicBezTo>
                <a:cubicBezTo>
                  <a:pt x="11633099" y="6194355"/>
                  <a:pt x="11636871" y="6205099"/>
                  <a:pt x="11636871" y="6218815"/>
                </a:cubicBezTo>
                <a:cubicBezTo>
                  <a:pt x="11636871" y="6232074"/>
                  <a:pt x="11632985" y="6242590"/>
                  <a:pt x="11625212" y="6250362"/>
                </a:cubicBezTo>
                <a:cubicBezTo>
                  <a:pt x="11617440" y="6258134"/>
                  <a:pt x="11607381" y="6262021"/>
                  <a:pt x="11595037" y="6262021"/>
                </a:cubicBezTo>
                <a:lnTo>
                  <a:pt x="11558689" y="6262021"/>
                </a:lnTo>
                <a:cubicBezTo>
                  <a:pt x="11555947" y="6262021"/>
                  <a:pt x="11554575" y="6260649"/>
                  <a:pt x="11554575" y="6257906"/>
                </a:cubicBezTo>
                <a:lnTo>
                  <a:pt x="11554575" y="6179039"/>
                </a:lnTo>
                <a:cubicBezTo>
                  <a:pt x="11554575" y="6176296"/>
                  <a:pt x="11555947" y="6174924"/>
                  <a:pt x="11558689" y="6174924"/>
                </a:cubicBezTo>
                <a:close/>
                <a:moveTo>
                  <a:pt x="9567965" y="6174924"/>
                </a:moveTo>
                <a:lnTo>
                  <a:pt x="9600883" y="6174924"/>
                </a:lnTo>
                <a:cubicBezTo>
                  <a:pt x="9613227" y="6174924"/>
                  <a:pt x="9623171" y="6179496"/>
                  <a:pt x="9630715" y="6188640"/>
                </a:cubicBezTo>
                <a:cubicBezTo>
                  <a:pt x="9638259" y="6197784"/>
                  <a:pt x="9642031" y="6209900"/>
                  <a:pt x="9642031" y="6224987"/>
                </a:cubicBezTo>
                <a:lnTo>
                  <a:pt x="9642031" y="6383407"/>
                </a:lnTo>
                <a:cubicBezTo>
                  <a:pt x="9641574" y="6398495"/>
                  <a:pt x="9637573" y="6410611"/>
                  <a:pt x="9630029" y="6419755"/>
                </a:cubicBezTo>
                <a:cubicBezTo>
                  <a:pt x="9622485" y="6428899"/>
                  <a:pt x="9612999" y="6433471"/>
                  <a:pt x="9601569" y="6433471"/>
                </a:cubicBezTo>
                <a:lnTo>
                  <a:pt x="9567965" y="6434156"/>
                </a:lnTo>
                <a:cubicBezTo>
                  <a:pt x="9565221" y="6434156"/>
                  <a:pt x="9563849" y="6432785"/>
                  <a:pt x="9563849" y="6430042"/>
                </a:cubicBezTo>
                <a:lnTo>
                  <a:pt x="9563849" y="6179039"/>
                </a:lnTo>
                <a:cubicBezTo>
                  <a:pt x="9563849" y="6176296"/>
                  <a:pt x="9565221" y="6174924"/>
                  <a:pt x="9567965" y="6174924"/>
                </a:cubicBezTo>
                <a:close/>
                <a:moveTo>
                  <a:pt x="7053366" y="6174924"/>
                </a:moveTo>
                <a:lnTo>
                  <a:pt x="7086283" y="6174924"/>
                </a:lnTo>
                <a:cubicBezTo>
                  <a:pt x="7098628" y="6174924"/>
                  <a:pt x="7108572" y="6179496"/>
                  <a:pt x="7116116" y="6188640"/>
                </a:cubicBezTo>
                <a:cubicBezTo>
                  <a:pt x="7123659" y="6197784"/>
                  <a:pt x="7127432" y="6209900"/>
                  <a:pt x="7127432" y="6224987"/>
                </a:cubicBezTo>
                <a:lnTo>
                  <a:pt x="7127432" y="6383407"/>
                </a:lnTo>
                <a:cubicBezTo>
                  <a:pt x="7126975" y="6398495"/>
                  <a:pt x="7122974" y="6410611"/>
                  <a:pt x="7115431" y="6419755"/>
                </a:cubicBezTo>
                <a:cubicBezTo>
                  <a:pt x="7107887" y="6428899"/>
                  <a:pt x="7098399" y="6433471"/>
                  <a:pt x="7086970" y="6433471"/>
                </a:cubicBezTo>
                <a:lnTo>
                  <a:pt x="7053366" y="6434156"/>
                </a:lnTo>
                <a:cubicBezTo>
                  <a:pt x="7050622" y="6434156"/>
                  <a:pt x="7049251" y="6432785"/>
                  <a:pt x="7049251" y="6430042"/>
                </a:cubicBezTo>
                <a:lnTo>
                  <a:pt x="7049251" y="6179039"/>
                </a:lnTo>
                <a:cubicBezTo>
                  <a:pt x="7049251" y="6176296"/>
                  <a:pt x="7050622" y="6174924"/>
                  <a:pt x="7053366" y="6174924"/>
                </a:cubicBezTo>
                <a:close/>
                <a:moveTo>
                  <a:pt x="11973294" y="6169438"/>
                </a:moveTo>
                <a:cubicBezTo>
                  <a:pt x="11986553" y="6169438"/>
                  <a:pt x="11997183" y="6174010"/>
                  <a:pt x="12005183" y="6183154"/>
                </a:cubicBezTo>
                <a:cubicBezTo>
                  <a:pt x="12013185" y="6192298"/>
                  <a:pt x="12017185" y="6204413"/>
                  <a:pt x="12017185" y="6219501"/>
                </a:cubicBezTo>
                <a:lnTo>
                  <a:pt x="12017185" y="6390951"/>
                </a:lnTo>
                <a:cubicBezTo>
                  <a:pt x="12017185" y="6406039"/>
                  <a:pt x="12013185" y="6418154"/>
                  <a:pt x="12005183" y="6427298"/>
                </a:cubicBezTo>
                <a:cubicBezTo>
                  <a:pt x="11997183" y="6436442"/>
                  <a:pt x="11986553" y="6441014"/>
                  <a:pt x="11973294" y="6441014"/>
                </a:cubicBezTo>
                <a:cubicBezTo>
                  <a:pt x="11960493" y="6441014"/>
                  <a:pt x="11950091" y="6436442"/>
                  <a:pt x="11942090" y="6427298"/>
                </a:cubicBezTo>
                <a:cubicBezTo>
                  <a:pt x="11934089" y="6418154"/>
                  <a:pt x="11930089" y="6406039"/>
                  <a:pt x="11930089" y="6390951"/>
                </a:cubicBezTo>
                <a:lnTo>
                  <a:pt x="11930089" y="6219501"/>
                </a:lnTo>
                <a:cubicBezTo>
                  <a:pt x="11930089" y="6204413"/>
                  <a:pt x="11934089" y="6192298"/>
                  <a:pt x="11942090" y="6183154"/>
                </a:cubicBezTo>
                <a:cubicBezTo>
                  <a:pt x="11950091" y="6174010"/>
                  <a:pt x="11960493" y="6169438"/>
                  <a:pt x="11973294" y="6169438"/>
                </a:cubicBezTo>
                <a:close/>
                <a:moveTo>
                  <a:pt x="9982569" y="6169438"/>
                </a:moveTo>
                <a:cubicBezTo>
                  <a:pt x="9995828" y="6169438"/>
                  <a:pt x="10006457" y="6174010"/>
                  <a:pt x="10014458" y="6183154"/>
                </a:cubicBezTo>
                <a:cubicBezTo>
                  <a:pt x="10022459" y="6192298"/>
                  <a:pt x="10026460" y="6204413"/>
                  <a:pt x="10026460" y="6219501"/>
                </a:cubicBezTo>
                <a:lnTo>
                  <a:pt x="10026460" y="6390951"/>
                </a:lnTo>
                <a:cubicBezTo>
                  <a:pt x="10026460" y="6406039"/>
                  <a:pt x="10022459" y="6418154"/>
                  <a:pt x="10014458" y="6427298"/>
                </a:cubicBezTo>
                <a:cubicBezTo>
                  <a:pt x="10006457" y="6436442"/>
                  <a:pt x="9995828" y="6441014"/>
                  <a:pt x="9982569" y="6441014"/>
                </a:cubicBezTo>
                <a:cubicBezTo>
                  <a:pt x="9969767" y="6441014"/>
                  <a:pt x="9959365" y="6436442"/>
                  <a:pt x="9951365" y="6427298"/>
                </a:cubicBezTo>
                <a:cubicBezTo>
                  <a:pt x="9943363" y="6418154"/>
                  <a:pt x="9939363" y="6406039"/>
                  <a:pt x="9939363" y="6390951"/>
                </a:cubicBezTo>
                <a:lnTo>
                  <a:pt x="9939363" y="6219501"/>
                </a:lnTo>
                <a:cubicBezTo>
                  <a:pt x="9939363" y="6204413"/>
                  <a:pt x="9943363" y="6192298"/>
                  <a:pt x="9951365" y="6183154"/>
                </a:cubicBezTo>
                <a:cubicBezTo>
                  <a:pt x="9959365" y="6174010"/>
                  <a:pt x="9969767" y="6169438"/>
                  <a:pt x="9982569" y="6169438"/>
                </a:cubicBezTo>
                <a:close/>
                <a:moveTo>
                  <a:pt x="9087219" y="6169438"/>
                </a:moveTo>
                <a:cubicBezTo>
                  <a:pt x="9100477" y="6169438"/>
                  <a:pt x="9111107" y="6174010"/>
                  <a:pt x="9119109" y="6183154"/>
                </a:cubicBezTo>
                <a:cubicBezTo>
                  <a:pt x="9127109" y="6192298"/>
                  <a:pt x="9131110" y="6204413"/>
                  <a:pt x="9131110" y="6219501"/>
                </a:cubicBezTo>
                <a:lnTo>
                  <a:pt x="9131110" y="6390951"/>
                </a:lnTo>
                <a:cubicBezTo>
                  <a:pt x="9131110" y="6406039"/>
                  <a:pt x="9127109" y="6418154"/>
                  <a:pt x="9119109" y="6427298"/>
                </a:cubicBezTo>
                <a:cubicBezTo>
                  <a:pt x="9111107" y="6436442"/>
                  <a:pt x="9100477" y="6441014"/>
                  <a:pt x="9087219" y="6441014"/>
                </a:cubicBezTo>
                <a:cubicBezTo>
                  <a:pt x="9074417" y="6441014"/>
                  <a:pt x="9064015" y="6436442"/>
                  <a:pt x="9056015" y="6427298"/>
                </a:cubicBezTo>
                <a:cubicBezTo>
                  <a:pt x="9048013" y="6418154"/>
                  <a:pt x="9044013" y="6406039"/>
                  <a:pt x="9044013" y="6390951"/>
                </a:cubicBezTo>
                <a:lnTo>
                  <a:pt x="9044013" y="6219501"/>
                </a:lnTo>
                <a:cubicBezTo>
                  <a:pt x="9044013" y="6204413"/>
                  <a:pt x="9048013" y="6192298"/>
                  <a:pt x="9056015" y="6183154"/>
                </a:cubicBezTo>
                <a:cubicBezTo>
                  <a:pt x="9064015" y="6174010"/>
                  <a:pt x="9074417" y="6169438"/>
                  <a:pt x="9087219" y="6169438"/>
                </a:cubicBezTo>
                <a:close/>
                <a:moveTo>
                  <a:pt x="8353794" y="6169438"/>
                </a:moveTo>
                <a:cubicBezTo>
                  <a:pt x="8367054" y="6169438"/>
                  <a:pt x="8377683" y="6174010"/>
                  <a:pt x="8385684" y="6183154"/>
                </a:cubicBezTo>
                <a:cubicBezTo>
                  <a:pt x="8393685" y="6192298"/>
                  <a:pt x="8397685" y="6204413"/>
                  <a:pt x="8397685" y="6219501"/>
                </a:cubicBezTo>
                <a:lnTo>
                  <a:pt x="8397685" y="6390951"/>
                </a:lnTo>
                <a:cubicBezTo>
                  <a:pt x="8397685" y="6406039"/>
                  <a:pt x="8393685" y="6418154"/>
                  <a:pt x="8385684" y="6427298"/>
                </a:cubicBezTo>
                <a:cubicBezTo>
                  <a:pt x="8377683" y="6436442"/>
                  <a:pt x="8367053" y="6441014"/>
                  <a:pt x="8353794" y="6441014"/>
                </a:cubicBezTo>
                <a:cubicBezTo>
                  <a:pt x="8340992" y="6441014"/>
                  <a:pt x="8330592" y="6436442"/>
                  <a:pt x="8322591" y="6427298"/>
                </a:cubicBezTo>
                <a:cubicBezTo>
                  <a:pt x="8314590" y="6418154"/>
                  <a:pt x="8310589" y="6406039"/>
                  <a:pt x="8310589" y="6390951"/>
                </a:cubicBezTo>
                <a:lnTo>
                  <a:pt x="8310589" y="6219501"/>
                </a:lnTo>
                <a:cubicBezTo>
                  <a:pt x="8310589" y="6204413"/>
                  <a:pt x="8314590" y="6192298"/>
                  <a:pt x="8322591" y="6183154"/>
                </a:cubicBezTo>
                <a:cubicBezTo>
                  <a:pt x="8330592" y="6174010"/>
                  <a:pt x="8340992" y="6169438"/>
                  <a:pt x="8353794" y="6169438"/>
                </a:cubicBezTo>
                <a:close/>
                <a:moveTo>
                  <a:pt x="7467970" y="6169438"/>
                </a:moveTo>
                <a:cubicBezTo>
                  <a:pt x="7481228" y="6169438"/>
                  <a:pt x="7491858" y="6174010"/>
                  <a:pt x="7499859" y="6183154"/>
                </a:cubicBezTo>
                <a:cubicBezTo>
                  <a:pt x="7507860" y="6192298"/>
                  <a:pt x="7511861" y="6204413"/>
                  <a:pt x="7511861" y="6219501"/>
                </a:cubicBezTo>
                <a:lnTo>
                  <a:pt x="7511861" y="6390951"/>
                </a:lnTo>
                <a:cubicBezTo>
                  <a:pt x="7511861" y="6406039"/>
                  <a:pt x="7507860" y="6418154"/>
                  <a:pt x="7499859" y="6427298"/>
                </a:cubicBezTo>
                <a:cubicBezTo>
                  <a:pt x="7491858" y="6436442"/>
                  <a:pt x="7481228" y="6441014"/>
                  <a:pt x="7467970" y="6441014"/>
                </a:cubicBezTo>
                <a:cubicBezTo>
                  <a:pt x="7455168" y="6441014"/>
                  <a:pt x="7444766" y="6436442"/>
                  <a:pt x="7436765" y="6427298"/>
                </a:cubicBezTo>
                <a:cubicBezTo>
                  <a:pt x="7428764" y="6418154"/>
                  <a:pt x="7424764" y="6406039"/>
                  <a:pt x="7424764" y="6390951"/>
                </a:cubicBezTo>
                <a:lnTo>
                  <a:pt x="7424764" y="6219501"/>
                </a:lnTo>
                <a:cubicBezTo>
                  <a:pt x="7424764" y="6204413"/>
                  <a:pt x="7428764" y="6192298"/>
                  <a:pt x="7436765" y="6183154"/>
                </a:cubicBezTo>
                <a:cubicBezTo>
                  <a:pt x="7444766" y="6174010"/>
                  <a:pt x="7455168" y="6169438"/>
                  <a:pt x="7467970" y="6169438"/>
                </a:cubicBezTo>
                <a:close/>
                <a:moveTo>
                  <a:pt x="11435931" y="6064510"/>
                </a:moveTo>
                <a:cubicBezTo>
                  <a:pt x="11432731" y="6064510"/>
                  <a:pt x="11430217" y="6065425"/>
                  <a:pt x="11428387" y="6067253"/>
                </a:cubicBezTo>
                <a:cubicBezTo>
                  <a:pt x="11426559" y="6069082"/>
                  <a:pt x="11425644" y="6071597"/>
                  <a:pt x="11425644" y="6074797"/>
                </a:cubicBezTo>
                <a:lnTo>
                  <a:pt x="11425644" y="6534283"/>
                </a:lnTo>
                <a:cubicBezTo>
                  <a:pt x="11425644" y="6537484"/>
                  <a:pt x="11426559" y="6539998"/>
                  <a:pt x="11428387" y="6541827"/>
                </a:cubicBezTo>
                <a:cubicBezTo>
                  <a:pt x="11430217" y="6543656"/>
                  <a:pt x="11432731" y="6544570"/>
                  <a:pt x="11435931" y="6544570"/>
                </a:cubicBezTo>
                <a:lnTo>
                  <a:pt x="11544288" y="6544570"/>
                </a:lnTo>
                <a:cubicBezTo>
                  <a:pt x="11547488" y="6544570"/>
                  <a:pt x="11550003" y="6543656"/>
                  <a:pt x="11551832" y="6541827"/>
                </a:cubicBezTo>
                <a:cubicBezTo>
                  <a:pt x="11553661" y="6539998"/>
                  <a:pt x="11554575" y="6537484"/>
                  <a:pt x="11554575" y="6534283"/>
                </a:cubicBezTo>
                <a:lnTo>
                  <a:pt x="11554575" y="6364205"/>
                </a:lnTo>
                <a:cubicBezTo>
                  <a:pt x="11554575" y="6361462"/>
                  <a:pt x="11555947" y="6360090"/>
                  <a:pt x="11558689" y="6360090"/>
                </a:cubicBezTo>
                <a:lnTo>
                  <a:pt x="11571034" y="6360090"/>
                </a:lnTo>
                <a:cubicBezTo>
                  <a:pt x="11573777" y="6360090"/>
                  <a:pt x="11575377" y="6361233"/>
                  <a:pt x="11575835" y="6363519"/>
                </a:cubicBezTo>
                <a:lnTo>
                  <a:pt x="11634127" y="6536341"/>
                </a:lnTo>
                <a:cubicBezTo>
                  <a:pt x="11635957" y="6541827"/>
                  <a:pt x="11639843" y="6544570"/>
                  <a:pt x="11645786" y="6544570"/>
                </a:cubicBezTo>
                <a:lnTo>
                  <a:pt x="11758943" y="6544570"/>
                </a:lnTo>
                <a:cubicBezTo>
                  <a:pt x="11764887" y="6544570"/>
                  <a:pt x="11767859" y="6542284"/>
                  <a:pt x="11767859" y="6537712"/>
                </a:cubicBezTo>
                <a:cubicBezTo>
                  <a:pt x="11767859" y="6535883"/>
                  <a:pt x="11767631" y="6534283"/>
                  <a:pt x="11767173" y="6532912"/>
                </a:cubicBezTo>
                <a:lnTo>
                  <a:pt x="11696535" y="6346374"/>
                </a:lnTo>
                <a:cubicBezTo>
                  <a:pt x="11696079" y="6344088"/>
                  <a:pt x="11696763" y="6342259"/>
                  <a:pt x="11698593" y="6340888"/>
                </a:cubicBezTo>
                <a:cubicBezTo>
                  <a:pt x="11719624" y="6329000"/>
                  <a:pt x="11735969" y="6312427"/>
                  <a:pt x="11747627" y="6291167"/>
                </a:cubicBezTo>
                <a:cubicBezTo>
                  <a:pt x="11759286" y="6269907"/>
                  <a:pt x="11765115" y="6245333"/>
                  <a:pt x="11765115" y="6217444"/>
                </a:cubicBezTo>
                <a:cubicBezTo>
                  <a:pt x="11765115" y="6187268"/>
                  <a:pt x="11758943" y="6160637"/>
                  <a:pt x="11746599" y="6137548"/>
                </a:cubicBezTo>
                <a:cubicBezTo>
                  <a:pt x="11734255" y="6114459"/>
                  <a:pt x="11716881" y="6096514"/>
                  <a:pt x="11694478" y="6083713"/>
                </a:cubicBezTo>
                <a:cubicBezTo>
                  <a:pt x="11672075" y="6070911"/>
                  <a:pt x="11646243" y="6064510"/>
                  <a:pt x="11616983" y="6064510"/>
                </a:cubicBezTo>
                <a:close/>
                <a:moveTo>
                  <a:pt x="11083507" y="6064510"/>
                </a:moveTo>
                <a:cubicBezTo>
                  <a:pt x="11080306" y="6064510"/>
                  <a:pt x="11077791" y="6065425"/>
                  <a:pt x="11075963" y="6067253"/>
                </a:cubicBezTo>
                <a:cubicBezTo>
                  <a:pt x="11074133" y="6069082"/>
                  <a:pt x="11073219" y="6071597"/>
                  <a:pt x="11073219" y="6074797"/>
                </a:cubicBezTo>
                <a:lnTo>
                  <a:pt x="11073219" y="6534283"/>
                </a:lnTo>
                <a:cubicBezTo>
                  <a:pt x="11073219" y="6537484"/>
                  <a:pt x="11074133" y="6539998"/>
                  <a:pt x="11075963" y="6541827"/>
                </a:cubicBezTo>
                <a:cubicBezTo>
                  <a:pt x="11077791" y="6543656"/>
                  <a:pt x="11080306" y="6544570"/>
                  <a:pt x="11083507" y="6544570"/>
                </a:cubicBezTo>
                <a:lnTo>
                  <a:pt x="11373599" y="6544570"/>
                </a:lnTo>
                <a:cubicBezTo>
                  <a:pt x="11376800" y="6544570"/>
                  <a:pt x="11379315" y="6543656"/>
                  <a:pt x="11381143" y="6541827"/>
                </a:cubicBezTo>
                <a:cubicBezTo>
                  <a:pt x="11382973" y="6539998"/>
                  <a:pt x="11383887" y="6537484"/>
                  <a:pt x="11383887" y="6534283"/>
                </a:cubicBezTo>
                <a:lnTo>
                  <a:pt x="11383887" y="6444443"/>
                </a:lnTo>
                <a:cubicBezTo>
                  <a:pt x="11383887" y="6441243"/>
                  <a:pt x="11382973" y="6438728"/>
                  <a:pt x="11381143" y="6436900"/>
                </a:cubicBezTo>
                <a:cubicBezTo>
                  <a:pt x="11379315" y="6435071"/>
                  <a:pt x="11376800" y="6434156"/>
                  <a:pt x="11373599" y="6434156"/>
                </a:cubicBezTo>
                <a:lnTo>
                  <a:pt x="11206265" y="6434156"/>
                </a:lnTo>
                <a:cubicBezTo>
                  <a:pt x="11203521" y="6434156"/>
                  <a:pt x="11202149" y="6432785"/>
                  <a:pt x="11202149" y="6430042"/>
                </a:cubicBezTo>
                <a:lnTo>
                  <a:pt x="11202149" y="6361462"/>
                </a:lnTo>
                <a:cubicBezTo>
                  <a:pt x="11202149" y="6358718"/>
                  <a:pt x="11203521" y="6357347"/>
                  <a:pt x="11206265" y="6357347"/>
                </a:cubicBezTo>
                <a:lnTo>
                  <a:pt x="11302962" y="6357347"/>
                </a:lnTo>
                <a:cubicBezTo>
                  <a:pt x="11306163" y="6357347"/>
                  <a:pt x="11308677" y="6356432"/>
                  <a:pt x="11310506" y="6354604"/>
                </a:cubicBezTo>
                <a:cubicBezTo>
                  <a:pt x="11312335" y="6352775"/>
                  <a:pt x="11313249" y="6350260"/>
                  <a:pt x="11313249" y="6347060"/>
                </a:cubicBezTo>
                <a:lnTo>
                  <a:pt x="11313249" y="6257906"/>
                </a:lnTo>
                <a:cubicBezTo>
                  <a:pt x="11313249" y="6254705"/>
                  <a:pt x="11312335" y="6252191"/>
                  <a:pt x="11310506" y="6250362"/>
                </a:cubicBezTo>
                <a:cubicBezTo>
                  <a:pt x="11308677" y="6248533"/>
                  <a:pt x="11306163" y="6247619"/>
                  <a:pt x="11302962" y="6247619"/>
                </a:cubicBezTo>
                <a:lnTo>
                  <a:pt x="11206265" y="6247619"/>
                </a:lnTo>
                <a:cubicBezTo>
                  <a:pt x="11203521" y="6247619"/>
                  <a:pt x="11202149" y="6246247"/>
                  <a:pt x="11202149" y="6243504"/>
                </a:cubicBezTo>
                <a:lnTo>
                  <a:pt x="11202149" y="6179039"/>
                </a:lnTo>
                <a:cubicBezTo>
                  <a:pt x="11202149" y="6176296"/>
                  <a:pt x="11203521" y="6174924"/>
                  <a:pt x="11206265" y="6174924"/>
                </a:cubicBezTo>
                <a:lnTo>
                  <a:pt x="11373599" y="6174924"/>
                </a:lnTo>
                <a:cubicBezTo>
                  <a:pt x="11376800" y="6174924"/>
                  <a:pt x="11379315" y="6174010"/>
                  <a:pt x="11381143" y="6172181"/>
                </a:cubicBezTo>
                <a:cubicBezTo>
                  <a:pt x="11382973" y="6170352"/>
                  <a:pt x="11383887" y="6167837"/>
                  <a:pt x="11383887" y="6164637"/>
                </a:cubicBezTo>
                <a:lnTo>
                  <a:pt x="11383887" y="6074797"/>
                </a:lnTo>
                <a:cubicBezTo>
                  <a:pt x="11383887" y="6071597"/>
                  <a:pt x="11382973" y="6069082"/>
                  <a:pt x="11381143" y="6067253"/>
                </a:cubicBezTo>
                <a:cubicBezTo>
                  <a:pt x="11379315" y="6065425"/>
                  <a:pt x="11376800" y="6064510"/>
                  <a:pt x="11373599" y="6064510"/>
                </a:cubicBezTo>
                <a:close/>
                <a:moveTo>
                  <a:pt x="10701744" y="6064510"/>
                </a:moveTo>
                <a:cubicBezTo>
                  <a:pt x="10698544" y="6064510"/>
                  <a:pt x="10696029" y="6065425"/>
                  <a:pt x="10694201" y="6067253"/>
                </a:cubicBezTo>
                <a:cubicBezTo>
                  <a:pt x="10692372" y="6069082"/>
                  <a:pt x="10691457" y="6071597"/>
                  <a:pt x="10691457" y="6074797"/>
                </a:cubicBezTo>
                <a:lnTo>
                  <a:pt x="10691457" y="6164637"/>
                </a:lnTo>
                <a:cubicBezTo>
                  <a:pt x="10691457" y="6167837"/>
                  <a:pt x="10692372" y="6170352"/>
                  <a:pt x="10694201" y="6172181"/>
                </a:cubicBezTo>
                <a:cubicBezTo>
                  <a:pt x="10696029" y="6174010"/>
                  <a:pt x="10698544" y="6174924"/>
                  <a:pt x="10701744" y="6174924"/>
                </a:cubicBezTo>
                <a:lnTo>
                  <a:pt x="10797071" y="6174924"/>
                </a:lnTo>
                <a:cubicBezTo>
                  <a:pt x="10799814" y="6174924"/>
                  <a:pt x="10801185" y="6176296"/>
                  <a:pt x="10801185" y="6179039"/>
                </a:cubicBezTo>
                <a:lnTo>
                  <a:pt x="10801185" y="6534283"/>
                </a:lnTo>
                <a:cubicBezTo>
                  <a:pt x="10801185" y="6537484"/>
                  <a:pt x="10802099" y="6539998"/>
                  <a:pt x="10803929" y="6541827"/>
                </a:cubicBezTo>
                <a:cubicBezTo>
                  <a:pt x="10805757" y="6543656"/>
                  <a:pt x="10808272" y="6544570"/>
                  <a:pt x="10811473" y="6544570"/>
                </a:cubicBezTo>
                <a:lnTo>
                  <a:pt x="10919829" y="6544570"/>
                </a:lnTo>
                <a:cubicBezTo>
                  <a:pt x="10923029" y="6544570"/>
                  <a:pt x="10925544" y="6543656"/>
                  <a:pt x="10927373" y="6541827"/>
                </a:cubicBezTo>
                <a:cubicBezTo>
                  <a:pt x="10929201" y="6539998"/>
                  <a:pt x="10930115" y="6537484"/>
                  <a:pt x="10930115" y="6534283"/>
                </a:cubicBezTo>
                <a:lnTo>
                  <a:pt x="10930115" y="6179039"/>
                </a:lnTo>
                <a:cubicBezTo>
                  <a:pt x="10930115" y="6176296"/>
                  <a:pt x="10931487" y="6174924"/>
                  <a:pt x="10934231" y="6174924"/>
                </a:cubicBezTo>
                <a:lnTo>
                  <a:pt x="11031614" y="6174924"/>
                </a:lnTo>
                <a:cubicBezTo>
                  <a:pt x="11034815" y="6174924"/>
                  <a:pt x="11037329" y="6174010"/>
                  <a:pt x="11039158" y="6172181"/>
                </a:cubicBezTo>
                <a:cubicBezTo>
                  <a:pt x="11040987" y="6170352"/>
                  <a:pt x="11041901" y="6167837"/>
                  <a:pt x="11041901" y="6164637"/>
                </a:cubicBezTo>
                <a:lnTo>
                  <a:pt x="11041901" y="6074797"/>
                </a:lnTo>
                <a:cubicBezTo>
                  <a:pt x="11041901" y="6071597"/>
                  <a:pt x="11040987" y="6069082"/>
                  <a:pt x="11039158" y="6067253"/>
                </a:cubicBezTo>
                <a:cubicBezTo>
                  <a:pt x="11037329" y="6065425"/>
                  <a:pt x="11034815" y="6064510"/>
                  <a:pt x="11031614" y="6064510"/>
                </a:cubicBezTo>
                <a:close/>
                <a:moveTo>
                  <a:pt x="10328974" y="6064510"/>
                </a:moveTo>
                <a:cubicBezTo>
                  <a:pt x="10325773" y="6064510"/>
                  <a:pt x="10323259" y="6065425"/>
                  <a:pt x="10321430" y="6067253"/>
                </a:cubicBezTo>
                <a:cubicBezTo>
                  <a:pt x="10319601" y="6069082"/>
                  <a:pt x="10318687" y="6071597"/>
                  <a:pt x="10318687" y="6074797"/>
                </a:cubicBezTo>
                <a:lnTo>
                  <a:pt x="10318687" y="6389579"/>
                </a:lnTo>
                <a:cubicBezTo>
                  <a:pt x="10318687" y="6421583"/>
                  <a:pt x="10325659" y="6449701"/>
                  <a:pt x="10339604" y="6473933"/>
                </a:cubicBezTo>
                <a:cubicBezTo>
                  <a:pt x="10353549" y="6498164"/>
                  <a:pt x="10373209" y="6516910"/>
                  <a:pt x="10398583" y="6530168"/>
                </a:cubicBezTo>
                <a:cubicBezTo>
                  <a:pt x="10423957" y="6543427"/>
                  <a:pt x="10453333" y="6550057"/>
                  <a:pt x="10486708" y="6550057"/>
                </a:cubicBezTo>
                <a:cubicBezTo>
                  <a:pt x="10520084" y="6550057"/>
                  <a:pt x="10549459" y="6543427"/>
                  <a:pt x="10574833" y="6530168"/>
                </a:cubicBezTo>
                <a:cubicBezTo>
                  <a:pt x="10600208" y="6516910"/>
                  <a:pt x="10619868" y="6498164"/>
                  <a:pt x="10633813" y="6473933"/>
                </a:cubicBezTo>
                <a:cubicBezTo>
                  <a:pt x="10647757" y="6449701"/>
                  <a:pt x="10654729" y="6421583"/>
                  <a:pt x="10654729" y="6389579"/>
                </a:cubicBezTo>
                <a:lnTo>
                  <a:pt x="10654729" y="6074797"/>
                </a:lnTo>
                <a:cubicBezTo>
                  <a:pt x="10654729" y="6071597"/>
                  <a:pt x="10653815" y="6069082"/>
                  <a:pt x="10651985" y="6067253"/>
                </a:cubicBezTo>
                <a:cubicBezTo>
                  <a:pt x="10650157" y="6065425"/>
                  <a:pt x="10647642" y="6064510"/>
                  <a:pt x="10644442" y="6064510"/>
                </a:cubicBezTo>
                <a:lnTo>
                  <a:pt x="10536085" y="6064510"/>
                </a:lnTo>
                <a:cubicBezTo>
                  <a:pt x="10532885" y="6064510"/>
                  <a:pt x="10530371" y="6065425"/>
                  <a:pt x="10528542" y="6067253"/>
                </a:cubicBezTo>
                <a:cubicBezTo>
                  <a:pt x="10526713" y="6069082"/>
                  <a:pt x="10525799" y="6071597"/>
                  <a:pt x="10525799" y="6074797"/>
                </a:cubicBezTo>
                <a:lnTo>
                  <a:pt x="10525799" y="6395752"/>
                </a:lnTo>
                <a:cubicBezTo>
                  <a:pt x="10525799" y="6409010"/>
                  <a:pt x="10522141" y="6419640"/>
                  <a:pt x="10514826" y="6427641"/>
                </a:cubicBezTo>
                <a:cubicBezTo>
                  <a:pt x="10507511" y="6435642"/>
                  <a:pt x="10498138" y="6439643"/>
                  <a:pt x="10486708" y="6439643"/>
                </a:cubicBezTo>
                <a:cubicBezTo>
                  <a:pt x="10474821" y="6439643"/>
                  <a:pt x="10465334" y="6435642"/>
                  <a:pt x="10458247" y="6427641"/>
                </a:cubicBezTo>
                <a:cubicBezTo>
                  <a:pt x="10451161" y="6419640"/>
                  <a:pt x="10447617" y="6409010"/>
                  <a:pt x="10447617" y="6395752"/>
                </a:cubicBezTo>
                <a:lnTo>
                  <a:pt x="10447617" y="6074797"/>
                </a:lnTo>
                <a:cubicBezTo>
                  <a:pt x="10447617" y="6071597"/>
                  <a:pt x="10446703" y="6069082"/>
                  <a:pt x="10444875" y="6067253"/>
                </a:cubicBezTo>
                <a:cubicBezTo>
                  <a:pt x="10443045" y="6065425"/>
                  <a:pt x="10440531" y="6064510"/>
                  <a:pt x="10437331" y="6064510"/>
                </a:cubicBezTo>
                <a:close/>
                <a:moveTo>
                  <a:pt x="9445207" y="6064510"/>
                </a:moveTo>
                <a:cubicBezTo>
                  <a:pt x="9442006" y="6064510"/>
                  <a:pt x="9439491" y="6065425"/>
                  <a:pt x="9437663" y="6067253"/>
                </a:cubicBezTo>
                <a:cubicBezTo>
                  <a:pt x="9435833" y="6069082"/>
                  <a:pt x="9434919" y="6071597"/>
                  <a:pt x="9434919" y="6074797"/>
                </a:cubicBezTo>
                <a:lnTo>
                  <a:pt x="9434919" y="6534283"/>
                </a:lnTo>
                <a:cubicBezTo>
                  <a:pt x="9434919" y="6537484"/>
                  <a:pt x="9435833" y="6539998"/>
                  <a:pt x="9437663" y="6541827"/>
                </a:cubicBezTo>
                <a:cubicBezTo>
                  <a:pt x="9439491" y="6543656"/>
                  <a:pt x="9442006" y="6544570"/>
                  <a:pt x="9445207" y="6544570"/>
                </a:cubicBezTo>
                <a:lnTo>
                  <a:pt x="9600883" y="6544570"/>
                </a:lnTo>
                <a:cubicBezTo>
                  <a:pt x="9634715" y="6544570"/>
                  <a:pt x="9664433" y="6538512"/>
                  <a:pt x="9690037" y="6526396"/>
                </a:cubicBezTo>
                <a:cubicBezTo>
                  <a:pt x="9715641" y="6514281"/>
                  <a:pt x="9735529" y="6497136"/>
                  <a:pt x="9749701" y="6474962"/>
                </a:cubicBezTo>
                <a:cubicBezTo>
                  <a:pt x="9763875" y="6452787"/>
                  <a:pt x="9770961" y="6427298"/>
                  <a:pt x="9770961" y="6398495"/>
                </a:cubicBezTo>
                <a:lnTo>
                  <a:pt x="9770961" y="6209900"/>
                </a:lnTo>
                <a:cubicBezTo>
                  <a:pt x="9770961" y="6181096"/>
                  <a:pt x="9763875" y="6155722"/>
                  <a:pt x="9749701" y="6133776"/>
                </a:cubicBezTo>
                <a:cubicBezTo>
                  <a:pt x="9735529" y="6111830"/>
                  <a:pt x="9715641" y="6094800"/>
                  <a:pt x="9690037" y="6082684"/>
                </a:cubicBezTo>
                <a:cubicBezTo>
                  <a:pt x="9664433" y="6070568"/>
                  <a:pt x="9634715" y="6064510"/>
                  <a:pt x="9600883" y="6064510"/>
                </a:cubicBezTo>
                <a:close/>
                <a:moveTo>
                  <a:pt x="8578431" y="6064510"/>
                </a:moveTo>
                <a:cubicBezTo>
                  <a:pt x="8575231" y="6064510"/>
                  <a:pt x="8572717" y="6065425"/>
                  <a:pt x="8570887" y="6067253"/>
                </a:cubicBezTo>
                <a:cubicBezTo>
                  <a:pt x="8569059" y="6069082"/>
                  <a:pt x="8568145" y="6071597"/>
                  <a:pt x="8568145" y="6074797"/>
                </a:cubicBezTo>
                <a:lnTo>
                  <a:pt x="8568145" y="6534283"/>
                </a:lnTo>
                <a:cubicBezTo>
                  <a:pt x="8568145" y="6537484"/>
                  <a:pt x="8569059" y="6539998"/>
                  <a:pt x="8570887" y="6541827"/>
                </a:cubicBezTo>
                <a:cubicBezTo>
                  <a:pt x="8572716" y="6543656"/>
                  <a:pt x="8575231" y="6544570"/>
                  <a:pt x="8578431" y="6544570"/>
                </a:cubicBezTo>
                <a:lnTo>
                  <a:pt x="8873325" y="6544570"/>
                </a:lnTo>
                <a:cubicBezTo>
                  <a:pt x="8876526" y="6544570"/>
                  <a:pt x="8879041" y="6543656"/>
                  <a:pt x="8880869" y="6541827"/>
                </a:cubicBezTo>
                <a:cubicBezTo>
                  <a:pt x="8882698" y="6539998"/>
                  <a:pt x="8883613" y="6537484"/>
                  <a:pt x="8883613" y="6534283"/>
                </a:cubicBezTo>
                <a:lnTo>
                  <a:pt x="8883613" y="6444443"/>
                </a:lnTo>
                <a:cubicBezTo>
                  <a:pt x="8883613" y="6441243"/>
                  <a:pt x="8882698" y="6438728"/>
                  <a:pt x="8880869" y="6436900"/>
                </a:cubicBezTo>
                <a:cubicBezTo>
                  <a:pt x="8879041" y="6435071"/>
                  <a:pt x="8876526" y="6434156"/>
                  <a:pt x="8873325" y="6434156"/>
                </a:cubicBezTo>
                <a:lnTo>
                  <a:pt x="8701189" y="6434156"/>
                </a:lnTo>
                <a:cubicBezTo>
                  <a:pt x="8698447" y="6434156"/>
                  <a:pt x="8697075" y="6432785"/>
                  <a:pt x="8697075" y="6430042"/>
                </a:cubicBezTo>
                <a:lnTo>
                  <a:pt x="8697075" y="6074797"/>
                </a:lnTo>
                <a:cubicBezTo>
                  <a:pt x="8697075" y="6071597"/>
                  <a:pt x="8696161" y="6069082"/>
                  <a:pt x="8694332" y="6067253"/>
                </a:cubicBezTo>
                <a:cubicBezTo>
                  <a:pt x="8692503" y="6065425"/>
                  <a:pt x="8689989" y="6064510"/>
                  <a:pt x="8686788" y="6064510"/>
                </a:cubicBezTo>
                <a:close/>
                <a:moveTo>
                  <a:pt x="6930607" y="6064510"/>
                </a:moveTo>
                <a:cubicBezTo>
                  <a:pt x="6927406" y="6064510"/>
                  <a:pt x="6924892" y="6065425"/>
                  <a:pt x="6923063" y="6067253"/>
                </a:cubicBezTo>
                <a:cubicBezTo>
                  <a:pt x="6921235" y="6069082"/>
                  <a:pt x="6920320" y="6071597"/>
                  <a:pt x="6920320" y="6074797"/>
                </a:cubicBezTo>
                <a:lnTo>
                  <a:pt x="6920320" y="6534283"/>
                </a:lnTo>
                <a:cubicBezTo>
                  <a:pt x="6920320" y="6537484"/>
                  <a:pt x="6921235" y="6539998"/>
                  <a:pt x="6923063" y="6541827"/>
                </a:cubicBezTo>
                <a:cubicBezTo>
                  <a:pt x="6924892" y="6543656"/>
                  <a:pt x="6927406" y="6544570"/>
                  <a:pt x="6930607" y="6544570"/>
                </a:cubicBezTo>
                <a:lnTo>
                  <a:pt x="7086283" y="6544570"/>
                </a:lnTo>
                <a:cubicBezTo>
                  <a:pt x="7120116" y="6544570"/>
                  <a:pt x="7149835" y="6538512"/>
                  <a:pt x="7175438" y="6526396"/>
                </a:cubicBezTo>
                <a:cubicBezTo>
                  <a:pt x="7201041" y="6514281"/>
                  <a:pt x="7220929" y="6497136"/>
                  <a:pt x="7235102" y="6474962"/>
                </a:cubicBezTo>
                <a:cubicBezTo>
                  <a:pt x="7249276" y="6452787"/>
                  <a:pt x="7256362" y="6427298"/>
                  <a:pt x="7256362" y="6398495"/>
                </a:cubicBezTo>
                <a:lnTo>
                  <a:pt x="7256362" y="6209900"/>
                </a:lnTo>
                <a:cubicBezTo>
                  <a:pt x="7256362" y="6181096"/>
                  <a:pt x="7249276" y="6155722"/>
                  <a:pt x="7235102" y="6133776"/>
                </a:cubicBezTo>
                <a:cubicBezTo>
                  <a:pt x="7220929" y="6111830"/>
                  <a:pt x="7201041" y="6094800"/>
                  <a:pt x="7175438" y="6082684"/>
                </a:cubicBezTo>
                <a:cubicBezTo>
                  <a:pt x="7149835" y="6070568"/>
                  <a:pt x="7120116" y="6064510"/>
                  <a:pt x="7086283" y="6064510"/>
                </a:cubicBezTo>
                <a:close/>
                <a:moveTo>
                  <a:pt x="11973294" y="6059024"/>
                </a:moveTo>
                <a:cubicBezTo>
                  <a:pt x="11939003" y="6059024"/>
                  <a:pt x="11908829" y="6065767"/>
                  <a:pt x="11882769" y="6079255"/>
                </a:cubicBezTo>
                <a:cubicBezTo>
                  <a:pt x="11856708" y="6092742"/>
                  <a:pt x="11836591" y="6111830"/>
                  <a:pt x="11822417" y="6136519"/>
                </a:cubicBezTo>
                <a:cubicBezTo>
                  <a:pt x="11808245" y="6161208"/>
                  <a:pt x="11801158" y="6190012"/>
                  <a:pt x="11801158" y="6222930"/>
                </a:cubicBezTo>
                <a:lnTo>
                  <a:pt x="11801158" y="6386150"/>
                </a:lnTo>
                <a:cubicBezTo>
                  <a:pt x="11801158" y="6419069"/>
                  <a:pt x="11808245" y="6447987"/>
                  <a:pt x="11822417" y="6472904"/>
                </a:cubicBezTo>
                <a:cubicBezTo>
                  <a:pt x="11836591" y="6497821"/>
                  <a:pt x="11856708" y="6517138"/>
                  <a:pt x="11882769" y="6530854"/>
                </a:cubicBezTo>
                <a:cubicBezTo>
                  <a:pt x="11908829" y="6544570"/>
                  <a:pt x="11939003" y="6551428"/>
                  <a:pt x="11973294" y="6551428"/>
                </a:cubicBezTo>
                <a:cubicBezTo>
                  <a:pt x="12007583" y="6551428"/>
                  <a:pt x="12037759" y="6544570"/>
                  <a:pt x="12063819" y="6530854"/>
                </a:cubicBezTo>
                <a:cubicBezTo>
                  <a:pt x="12089880" y="6517138"/>
                  <a:pt x="12110111" y="6497821"/>
                  <a:pt x="12124513" y="6472904"/>
                </a:cubicBezTo>
                <a:cubicBezTo>
                  <a:pt x="12138915" y="6447987"/>
                  <a:pt x="12146115" y="6419069"/>
                  <a:pt x="12146115" y="6386150"/>
                </a:cubicBezTo>
                <a:lnTo>
                  <a:pt x="12146115" y="6222930"/>
                </a:lnTo>
                <a:cubicBezTo>
                  <a:pt x="12146115" y="6190012"/>
                  <a:pt x="12139029" y="6161208"/>
                  <a:pt x="12124855" y="6136519"/>
                </a:cubicBezTo>
                <a:cubicBezTo>
                  <a:pt x="12110683" y="6111830"/>
                  <a:pt x="12090451" y="6092742"/>
                  <a:pt x="12064162" y="6079255"/>
                </a:cubicBezTo>
                <a:cubicBezTo>
                  <a:pt x="12037873" y="6065767"/>
                  <a:pt x="12007583" y="6059024"/>
                  <a:pt x="11973294" y="6059024"/>
                </a:cubicBezTo>
                <a:close/>
                <a:moveTo>
                  <a:pt x="9982569" y="6059024"/>
                </a:moveTo>
                <a:cubicBezTo>
                  <a:pt x="9948279" y="6059024"/>
                  <a:pt x="9918103" y="6065767"/>
                  <a:pt x="9892043" y="6079255"/>
                </a:cubicBezTo>
                <a:cubicBezTo>
                  <a:pt x="9865983" y="6092742"/>
                  <a:pt x="9845866" y="6111830"/>
                  <a:pt x="9831693" y="6136519"/>
                </a:cubicBezTo>
                <a:cubicBezTo>
                  <a:pt x="9817519" y="6161208"/>
                  <a:pt x="9810433" y="6190012"/>
                  <a:pt x="9810433" y="6222930"/>
                </a:cubicBezTo>
                <a:lnTo>
                  <a:pt x="9810433" y="6386150"/>
                </a:lnTo>
                <a:cubicBezTo>
                  <a:pt x="9810433" y="6419069"/>
                  <a:pt x="9817519" y="6447987"/>
                  <a:pt x="9831693" y="6472904"/>
                </a:cubicBezTo>
                <a:cubicBezTo>
                  <a:pt x="9845866" y="6497821"/>
                  <a:pt x="9865983" y="6517138"/>
                  <a:pt x="9892043" y="6530854"/>
                </a:cubicBezTo>
                <a:cubicBezTo>
                  <a:pt x="9918103" y="6544570"/>
                  <a:pt x="9948279" y="6551428"/>
                  <a:pt x="9982569" y="6551428"/>
                </a:cubicBezTo>
                <a:cubicBezTo>
                  <a:pt x="10016859" y="6551428"/>
                  <a:pt x="10047034" y="6544570"/>
                  <a:pt x="10073094" y="6530854"/>
                </a:cubicBezTo>
                <a:cubicBezTo>
                  <a:pt x="10099155" y="6517138"/>
                  <a:pt x="10119385" y="6497821"/>
                  <a:pt x="10133787" y="6472904"/>
                </a:cubicBezTo>
                <a:cubicBezTo>
                  <a:pt x="10148189" y="6447987"/>
                  <a:pt x="10155391" y="6419069"/>
                  <a:pt x="10155391" y="6386150"/>
                </a:cubicBezTo>
                <a:lnTo>
                  <a:pt x="10155391" y="6222930"/>
                </a:lnTo>
                <a:cubicBezTo>
                  <a:pt x="10155391" y="6190012"/>
                  <a:pt x="10148303" y="6161208"/>
                  <a:pt x="10134131" y="6136519"/>
                </a:cubicBezTo>
                <a:cubicBezTo>
                  <a:pt x="10119957" y="6111830"/>
                  <a:pt x="10099727" y="6092742"/>
                  <a:pt x="10073437" y="6079255"/>
                </a:cubicBezTo>
                <a:cubicBezTo>
                  <a:pt x="10047148" y="6065767"/>
                  <a:pt x="10016859" y="6059024"/>
                  <a:pt x="9982569" y="6059024"/>
                </a:cubicBezTo>
                <a:close/>
                <a:moveTo>
                  <a:pt x="9087219" y="6059024"/>
                </a:moveTo>
                <a:cubicBezTo>
                  <a:pt x="9052929" y="6059024"/>
                  <a:pt x="9022753" y="6065767"/>
                  <a:pt x="8996693" y="6079255"/>
                </a:cubicBezTo>
                <a:cubicBezTo>
                  <a:pt x="8970633" y="6092742"/>
                  <a:pt x="8950516" y="6111830"/>
                  <a:pt x="8936343" y="6136519"/>
                </a:cubicBezTo>
                <a:cubicBezTo>
                  <a:pt x="8922169" y="6161208"/>
                  <a:pt x="8915083" y="6190012"/>
                  <a:pt x="8915083" y="6222930"/>
                </a:cubicBezTo>
                <a:lnTo>
                  <a:pt x="8915083" y="6386150"/>
                </a:lnTo>
                <a:cubicBezTo>
                  <a:pt x="8915083" y="6419069"/>
                  <a:pt x="8922169" y="6447987"/>
                  <a:pt x="8936343" y="6472904"/>
                </a:cubicBezTo>
                <a:cubicBezTo>
                  <a:pt x="8950516" y="6497821"/>
                  <a:pt x="8970633" y="6517138"/>
                  <a:pt x="8996693" y="6530854"/>
                </a:cubicBezTo>
                <a:cubicBezTo>
                  <a:pt x="9022753" y="6544570"/>
                  <a:pt x="9052929" y="6551428"/>
                  <a:pt x="9087219" y="6551428"/>
                </a:cubicBezTo>
                <a:cubicBezTo>
                  <a:pt x="9121509" y="6551428"/>
                  <a:pt x="9151684" y="6544570"/>
                  <a:pt x="9177745" y="6530854"/>
                </a:cubicBezTo>
                <a:cubicBezTo>
                  <a:pt x="9203805" y="6517138"/>
                  <a:pt x="9224036" y="6497821"/>
                  <a:pt x="9238437" y="6472904"/>
                </a:cubicBezTo>
                <a:cubicBezTo>
                  <a:pt x="9252839" y="6447987"/>
                  <a:pt x="9260041" y="6419069"/>
                  <a:pt x="9260041" y="6386150"/>
                </a:cubicBezTo>
                <a:lnTo>
                  <a:pt x="9260041" y="6222930"/>
                </a:lnTo>
                <a:cubicBezTo>
                  <a:pt x="9260041" y="6190012"/>
                  <a:pt x="9252953" y="6161208"/>
                  <a:pt x="9238781" y="6136519"/>
                </a:cubicBezTo>
                <a:cubicBezTo>
                  <a:pt x="9224607" y="6111830"/>
                  <a:pt x="9204377" y="6092742"/>
                  <a:pt x="9178087" y="6079255"/>
                </a:cubicBezTo>
                <a:cubicBezTo>
                  <a:pt x="9151798" y="6065767"/>
                  <a:pt x="9121509" y="6059024"/>
                  <a:pt x="9087219" y="6059024"/>
                </a:cubicBezTo>
                <a:close/>
                <a:moveTo>
                  <a:pt x="8353794" y="6059024"/>
                </a:moveTo>
                <a:cubicBezTo>
                  <a:pt x="8319504" y="6059024"/>
                  <a:pt x="8289329" y="6065767"/>
                  <a:pt x="8263269" y="6079255"/>
                </a:cubicBezTo>
                <a:cubicBezTo>
                  <a:pt x="8237208" y="6092742"/>
                  <a:pt x="8217091" y="6111830"/>
                  <a:pt x="8202918" y="6136519"/>
                </a:cubicBezTo>
                <a:cubicBezTo>
                  <a:pt x="8188746" y="6161208"/>
                  <a:pt x="8181659" y="6190012"/>
                  <a:pt x="8181659" y="6222930"/>
                </a:cubicBezTo>
                <a:lnTo>
                  <a:pt x="8181659" y="6386150"/>
                </a:lnTo>
                <a:cubicBezTo>
                  <a:pt x="8181659" y="6419069"/>
                  <a:pt x="8188746" y="6447987"/>
                  <a:pt x="8202918" y="6472904"/>
                </a:cubicBezTo>
                <a:cubicBezTo>
                  <a:pt x="8217091" y="6497821"/>
                  <a:pt x="8237208" y="6517138"/>
                  <a:pt x="8263269" y="6530854"/>
                </a:cubicBezTo>
                <a:cubicBezTo>
                  <a:pt x="8289329" y="6544570"/>
                  <a:pt x="8319504" y="6551428"/>
                  <a:pt x="8353794" y="6551428"/>
                </a:cubicBezTo>
                <a:cubicBezTo>
                  <a:pt x="8388085" y="6551428"/>
                  <a:pt x="8418259" y="6544570"/>
                  <a:pt x="8444319" y="6530854"/>
                </a:cubicBezTo>
                <a:cubicBezTo>
                  <a:pt x="8470380" y="6517138"/>
                  <a:pt x="8490611" y="6497821"/>
                  <a:pt x="8505013" y="6472904"/>
                </a:cubicBezTo>
                <a:cubicBezTo>
                  <a:pt x="8519415" y="6447987"/>
                  <a:pt x="8526615" y="6419069"/>
                  <a:pt x="8526615" y="6386150"/>
                </a:cubicBezTo>
                <a:lnTo>
                  <a:pt x="8526615" y="6222930"/>
                </a:lnTo>
                <a:cubicBezTo>
                  <a:pt x="8526615" y="6190012"/>
                  <a:pt x="8519529" y="6161208"/>
                  <a:pt x="8505355" y="6136519"/>
                </a:cubicBezTo>
                <a:cubicBezTo>
                  <a:pt x="8491183" y="6111830"/>
                  <a:pt x="8470951" y="6092742"/>
                  <a:pt x="8444662" y="6079255"/>
                </a:cubicBezTo>
                <a:cubicBezTo>
                  <a:pt x="8418373" y="6065767"/>
                  <a:pt x="8388085" y="6059024"/>
                  <a:pt x="8353794" y="6059024"/>
                </a:cubicBezTo>
                <a:close/>
                <a:moveTo>
                  <a:pt x="7980262" y="6059024"/>
                </a:moveTo>
                <a:cubicBezTo>
                  <a:pt x="7946429" y="6059024"/>
                  <a:pt x="7916711" y="6065539"/>
                  <a:pt x="7891107" y="6078569"/>
                </a:cubicBezTo>
                <a:cubicBezTo>
                  <a:pt x="7865504" y="6091599"/>
                  <a:pt x="7845616" y="6110230"/>
                  <a:pt x="7831444" y="6134462"/>
                </a:cubicBezTo>
                <a:cubicBezTo>
                  <a:pt x="7817271" y="6158693"/>
                  <a:pt x="7810183" y="6186811"/>
                  <a:pt x="7810183" y="6218815"/>
                </a:cubicBezTo>
                <a:lnTo>
                  <a:pt x="7810183" y="6388208"/>
                </a:lnTo>
                <a:cubicBezTo>
                  <a:pt x="7810183" y="6420669"/>
                  <a:pt x="7817271" y="6449130"/>
                  <a:pt x="7831444" y="6473590"/>
                </a:cubicBezTo>
                <a:cubicBezTo>
                  <a:pt x="7845616" y="6498050"/>
                  <a:pt x="7865504" y="6516910"/>
                  <a:pt x="7891107" y="6530168"/>
                </a:cubicBezTo>
                <a:cubicBezTo>
                  <a:pt x="7916711" y="6543427"/>
                  <a:pt x="7946429" y="6550057"/>
                  <a:pt x="7980262" y="6550057"/>
                </a:cubicBezTo>
                <a:cubicBezTo>
                  <a:pt x="8013638" y="6550057"/>
                  <a:pt x="8043127" y="6543656"/>
                  <a:pt x="8068730" y="6530854"/>
                </a:cubicBezTo>
                <a:cubicBezTo>
                  <a:pt x="8094334" y="6518053"/>
                  <a:pt x="8114221" y="6499765"/>
                  <a:pt x="8128394" y="6475990"/>
                </a:cubicBezTo>
                <a:cubicBezTo>
                  <a:pt x="8142568" y="6452216"/>
                  <a:pt x="8149655" y="6424784"/>
                  <a:pt x="8149655" y="6393694"/>
                </a:cubicBezTo>
                <a:cubicBezTo>
                  <a:pt x="8149655" y="6390494"/>
                  <a:pt x="8148740" y="6387979"/>
                  <a:pt x="8146911" y="6386150"/>
                </a:cubicBezTo>
                <a:cubicBezTo>
                  <a:pt x="8145083" y="6384322"/>
                  <a:pt x="8142568" y="6383407"/>
                  <a:pt x="8139368" y="6383407"/>
                </a:cubicBezTo>
                <a:lnTo>
                  <a:pt x="8031011" y="6378607"/>
                </a:lnTo>
                <a:cubicBezTo>
                  <a:pt x="8024154" y="6378607"/>
                  <a:pt x="8020724" y="6381807"/>
                  <a:pt x="8020724" y="6388208"/>
                </a:cubicBezTo>
                <a:lnTo>
                  <a:pt x="8020724" y="6396437"/>
                </a:lnTo>
                <a:cubicBezTo>
                  <a:pt x="8020724" y="6409696"/>
                  <a:pt x="8017067" y="6420212"/>
                  <a:pt x="8009752" y="6427984"/>
                </a:cubicBezTo>
                <a:cubicBezTo>
                  <a:pt x="8002436" y="6435757"/>
                  <a:pt x="7992606" y="6439643"/>
                  <a:pt x="7980262" y="6439643"/>
                </a:cubicBezTo>
                <a:cubicBezTo>
                  <a:pt x="7967917" y="6439643"/>
                  <a:pt x="7957973" y="6435642"/>
                  <a:pt x="7950429" y="6427641"/>
                </a:cubicBezTo>
                <a:cubicBezTo>
                  <a:pt x="7942886" y="6419640"/>
                  <a:pt x="7939114" y="6409239"/>
                  <a:pt x="7939114" y="6396437"/>
                </a:cubicBezTo>
                <a:lnTo>
                  <a:pt x="7939114" y="6212643"/>
                </a:lnTo>
                <a:cubicBezTo>
                  <a:pt x="7939114" y="6199841"/>
                  <a:pt x="7942886" y="6189440"/>
                  <a:pt x="7950429" y="6181439"/>
                </a:cubicBezTo>
                <a:cubicBezTo>
                  <a:pt x="7957973" y="6173438"/>
                  <a:pt x="7967917" y="6169438"/>
                  <a:pt x="7980262" y="6169438"/>
                </a:cubicBezTo>
                <a:cubicBezTo>
                  <a:pt x="7992606" y="6169438"/>
                  <a:pt x="8002436" y="6173324"/>
                  <a:pt x="8009752" y="6181096"/>
                </a:cubicBezTo>
                <a:cubicBezTo>
                  <a:pt x="8017067" y="6188869"/>
                  <a:pt x="8020724" y="6199384"/>
                  <a:pt x="8020724" y="6212643"/>
                </a:cubicBezTo>
                <a:lnTo>
                  <a:pt x="8020724" y="6220187"/>
                </a:lnTo>
                <a:cubicBezTo>
                  <a:pt x="8020724" y="6226588"/>
                  <a:pt x="8024154" y="6229788"/>
                  <a:pt x="8031011" y="6229788"/>
                </a:cubicBezTo>
                <a:lnTo>
                  <a:pt x="8139368" y="6224987"/>
                </a:lnTo>
                <a:cubicBezTo>
                  <a:pt x="8142568" y="6224987"/>
                  <a:pt x="8145083" y="6223959"/>
                  <a:pt x="8146911" y="6221901"/>
                </a:cubicBezTo>
                <a:cubicBezTo>
                  <a:pt x="8148740" y="6219844"/>
                  <a:pt x="8149655" y="6217215"/>
                  <a:pt x="8149655" y="6214015"/>
                </a:cubicBezTo>
                <a:cubicBezTo>
                  <a:pt x="8149655" y="6182925"/>
                  <a:pt x="8142568" y="6155722"/>
                  <a:pt x="8128394" y="6132404"/>
                </a:cubicBezTo>
                <a:cubicBezTo>
                  <a:pt x="8114221" y="6109087"/>
                  <a:pt x="8094447" y="6091028"/>
                  <a:pt x="8069073" y="6078226"/>
                </a:cubicBezTo>
                <a:cubicBezTo>
                  <a:pt x="8043699" y="6065425"/>
                  <a:pt x="8014094" y="6059024"/>
                  <a:pt x="7980262" y="6059024"/>
                </a:cubicBezTo>
                <a:close/>
                <a:moveTo>
                  <a:pt x="7467970" y="6059024"/>
                </a:moveTo>
                <a:cubicBezTo>
                  <a:pt x="7433680" y="6059024"/>
                  <a:pt x="7403504" y="6065767"/>
                  <a:pt x="7377444" y="6079255"/>
                </a:cubicBezTo>
                <a:cubicBezTo>
                  <a:pt x="7351384" y="6092742"/>
                  <a:pt x="7331267" y="6111830"/>
                  <a:pt x="7317093" y="6136519"/>
                </a:cubicBezTo>
                <a:cubicBezTo>
                  <a:pt x="7302920" y="6161208"/>
                  <a:pt x="7295834" y="6190012"/>
                  <a:pt x="7295834" y="6222930"/>
                </a:cubicBezTo>
                <a:lnTo>
                  <a:pt x="7295834" y="6386150"/>
                </a:lnTo>
                <a:cubicBezTo>
                  <a:pt x="7295834" y="6419069"/>
                  <a:pt x="7302920" y="6447987"/>
                  <a:pt x="7317093" y="6472904"/>
                </a:cubicBezTo>
                <a:cubicBezTo>
                  <a:pt x="7331267" y="6497821"/>
                  <a:pt x="7351384" y="6517138"/>
                  <a:pt x="7377444" y="6530854"/>
                </a:cubicBezTo>
                <a:cubicBezTo>
                  <a:pt x="7403504" y="6544570"/>
                  <a:pt x="7433680" y="6551428"/>
                  <a:pt x="7467970" y="6551428"/>
                </a:cubicBezTo>
                <a:cubicBezTo>
                  <a:pt x="7502260" y="6551428"/>
                  <a:pt x="7532435" y="6544570"/>
                  <a:pt x="7558495" y="6530854"/>
                </a:cubicBezTo>
                <a:cubicBezTo>
                  <a:pt x="7584556" y="6517138"/>
                  <a:pt x="7604787" y="6497821"/>
                  <a:pt x="7619188" y="6472904"/>
                </a:cubicBezTo>
                <a:cubicBezTo>
                  <a:pt x="7633590" y="6447987"/>
                  <a:pt x="7640790" y="6419069"/>
                  <a:pt x="7640790" y="6386150"/>
                </a:cubicBezTo>
                <a:lnTo>
                  <a:pt x="7640790" y="6222930"/>
                </a:lnTo>
                <a:cubicBezTo>
                  <a:pt x="7640790" y="6190012"/>
                  <a:pt x="7633704" y="6161208"/>
                  <a:pt x="7619531" y="6136519"/>
                </a:cubicBezTo>
                <a:cubicBezTo>
                  <a:pt x="7605358" y="6111830"/>
                  <a:pt x="7585126" y="6092742"/>
                  <a:pt x="7558838" y="6079255"/>
                </a:cubicBezTo>
                <a:cubicBezTo>
                  <a:pt x="7532549" y="6065767"/>
                  <a:pt x="7502260" y="6059024"/>
                  <a:pt x="7467970" y="6059024"/>
                </a:cubicBezTo>
                <a:close/>
                <a:moveTo>
                  <a:pt x="10481907" y="5941066"/>
                </a:moveTo>
                <a:cubicBezTo>
                  <a:pt x="10475964" y="5941066"/>
                  <a:pt x="10471849" y="5943352"/>
                  <a:pt x="10469563" y="5947924"/>
                </a:cubicBezTo>
                <a:lnTo>
                  <a:pt x="10433901" y="6011704"/>
                </a:lnTo>
                <a:cubicBezTo>
                  <a:pt x="10432530" y="6013532"/>
                  <a:pt x="10431844" y="6015361"/>
                  <a:pt x="10431844" y="6017190"/>
                </a:cubicBezTo>
                <a:cubicBezTo>
                  <a:pt x="10431844" y="6021762"/>
                  <a:pt x="10435044" y="6024048"/>
                  <a:pt x="10441445" y="6024048"/>
                </a:cubicBezTo>
                <a:lnTo>
                  <a:pt x="10513455" y="6024048"/>
                </a:lnTo>
                <a:cubicBezTo>
                  <a:pt x="10518941" y="6024048"/>
                  <a:pt x="10523055" y="6021991"/>
                  <a:pt x="10525799" y="6017876"/>
                </a:cubicBezTo>
                <a:lnTo>
                  <a:pt x="10576547" y="5953411"/>
                </a:lnTo>
                <a:cubicBezTo>
                  <a:pt x="10578377" y="5951582"/>
                  <a:pt x="10579291" y="5949524"/>
                  <a:pt x="10579291" y="5947238"/>
                </a:cubicBezTo>
                <a:cubicBezTo>
                  <a:pt x="10579291" y="5945410"/>
                  <a:pt x="10578491" y="5943924"/>
                  <a:pt x="10576891" y="5942781"/>
                </a:cubicBezTo>
                <a:cubicBezTo>
                  <a:pt x="10575291" y="5941638"/>
                  <a:pt x="10573119" y="5941066"/>
                  <a:pt x="10570375" y="5941066"/>
                </a:cubicBezTo>
                <a:close/>
                <a:moveTo>
                  <a:pt x="12319775" y="5487524"/>
                </a:moveTo>
                <a:cubicBezTo>
                  <a:pt x="12318403" y="5487524"/>
                  <a:pt x="12317489" y="5488438"/>
                  <a:pt x="12317032" y="5490267"/>
                </a:cubicBezTo>
                <a:lnTo>
                  <a:pt x="12286857" y="5632913"/>
                </a:lnTo>
                <a:lnTo>
                  <a:pt x="12286857" y="5634285"/>
                </a:lnTo>
                <a:cubicBezTo>
                  <a:pt x="12286857" y="5636571"/>
                  <a:pt x="12288229" y="5637714"/>
                  <a:pt x="12290971" y="5637714"/>
                </a:cubicBezTo>
                <a:lnTo>
                  <a:pt x="12349265" y="5637714"/>
                </a:lnTo>
                <a:cubicBezTo>
                  <a:pt x="12352465" y="5637714"/>
                  <a:pt x="12353837" y="5636114"/>
                  <a:pt x="12353379" y="5632913"/>
                </a:cubicBezTo>
                <a:lnTo>
                  <a:pt x="12322519" y="5490267"/>
                </a:lnTo>
                <a:cubicBezTo>
                  <a:pt x="12322061" y="5488438"/>
                  <a:pt x="12321147" y="5487524"/>
                  <a:pt x="12319775" y="5487524"/>
                </a:cubicBezTo>
                <a:close/>
                <a:moveTo>
                  <a:pt x="10129025" y="5487524"/>
                </a:moveTo>
                <a:cubicBezTo>
                  <a:pt x="10130397" y="5487524"/>
                  <a:pt x="10131311" y="5488438"/>
                  <a:pt x="10131769" y="5490267"/>
                </a:cubicBezTo>
                <a:lnTo>
                  <a:pt x="10162629" y="5632913"/>
                </a:lnTo>
                <a:cubicBezTo>
                  <a:pt x="10163087" y="5636114"/>
                  <a:pt x="10161715" y="5637714"/>
                  <a:pt x="10158515" y="5637714"/>
                </a:cubicBezTo>
                <a:lnTo>
                  <a:pt x="10100221" y="5637714"/>
                </a:lnTo>
                <a:cubicBezTo>
                  <a:pt x="10097479" y="5637714"/>
                  <a:pt x="10096107" y="5636571"/>
                  <a:pt x="10096107" y="5634285"/>
                </a:cubicBezTo>
                <a:lnTo>
                  <a:pt x="10096107" y="5632913"/>
                </a:lnTo>
                <a:lnTo>
                  <a:pt x="10126281" y="5490267"/>
                </a:lnTo>
                <a:cubicBezTo>
                  <a:pt x="10126739" y="5488438"/>
                  <a:pt x="10127653" y="5487524"/>
                  <a:pt x="10129025" y="5487524"/>
                </a:cubicBezTo>
                <a:close/>
                <a:moveTo>
                  <a:pt x="6928626" y="5487524"/>
                </a:moveTo>
                <a:cubicBezTo>
                  <a:pt x="6929997" y="5487524"/>
                  <a:pt x="6930911" y="5488438"/>
                  <a:pt x="6931369" y="5490267"/>
                </a:cubicBezTo>
                <a:lnTo>
                  <a:pt x="6962230" y="5632913"/>
                </a:lnTo>
                <a:cubicBezTo>
                  <a:pt x="6962687" y="5636114"/>
                  <a:pt x="6961315" y="5637714"/>
                  <a:pt x="6958115" y="5637714"/>
                </a:cubicBezTo>
                <a:lnTo>
                  <a:pt x="6899822" y="5637714"/>
                </a:lnTo>
                <a:cubicBezTo>
                  <a:pt x="6897079" y="5637714"/>
                  <a:pt x="6895707" y="5636571"/>
                  <a:pt x="6895707" y="5634285"/>
                </a:cubicBezTo>
                <a:lnTo>
                  <a:pt x="6895707" y="5632913"/>
                </a:lnTo>
                <a:lnTo>
                  <a:pt x="6925882" y="5490267"/>
                </a:lnTo>
                <a:cubicBezTo>
                  <a:pt x="6926340" y="5488438"/>
                  <a:pt x="6927255" y="5487524"/>
                  <a:pt x="6928626" y="5487524"/>
                </a:cubicBezTo>
                <a:close/>
                <a:moveTo>
                  <a:pt x="6366651" y="5487524"/>
                </a:moveTo>
                <a:cubicBezTo>
                  <a:pt x="6368022" y="5487524"/>
                  <a:pt x="6368937" y="5488438"/>
                  <a:pt x="6369394" y="5490267"/>
                </a:cubicBezTo>
                <a:lnTo>
                  <a:pt x="6400255" y="5632913"/>
                </a:lnTo>
                <a:cubicBezTo>
                  <a:pt x="6400712" y="5636114"/>
                  <a:pt x="6399341" y="5637714"/>
                  <a:pt x="6396140" y="5637714"/>
                </a:cubicBezTo>
                <a:lnTo>
                  <a:pt x="6337847" y="5637714"/>
                </a:lnTo>
                <a:cubicBezTo>
                  <a:pt x="6335104" y="5637714"/>
                  <a:pt x="6333733" y="5636571"/>
                  <a:pt x="6333733" y="5634285"/>
                </a:cubicBezTo>
                <a:lnTo>
                  <a:pt x="6333733" y="5632913"/>
                </a:lnTo>
                <a:lnTo>
                  <a:pt x="6363907" y="5490267"/>
                </a:lnTo>
                <a:cubicBezTo>
                  <a:pt x="6364365" y="5488438"/>
                  <a:pt x="6365279" y="5487524"/>
                  <a:pt x="6366651" y="5487524"/>
                </a:cubicBezTo>
                <a:close/>
                <a:moveTo>
                  <a:pt x="5557026" y="5487524"/>
                </a:moveTo>
                <a:cubicBezTo>
                  <a:pt x="5558397" y="5487524"/>
                  <a:pt x="5559312" y="5488438"/>
                  <a:pt x="5559769" y="5490267"/>
                </a:cubicBezTo>
                <a:lnTo>
                  <a:pt x="5590630" y="5632913"/>
                </a:lnTo>
                <a:cubicBezTo>
                  <a:pt x="5591087" y="5636114"/>
                  <a:pt x="5589716" y="5637714"/>
                  <a:pt x="5586515" y="5637714"/>
                </a:cubicBezTo>
                <a:lnTo>
                  <a:pt x="5528222" y="5637714"/>
                </a:lnTo>
                <a:cubicBezTo>
                  <a:pt x="5525479" y="5637714"/>
                  <a:pt x="5524107" y="5636571"/>
                  <a:pt x="5524107" y="5634285"/>
                </a:cubicBezTo>
                <a:lnTo>
                  <a:pt x="5524107" y="5632913"/>
                </a:lnTo>
                <a:lnTo>
                  <a:pt x="5554282" y="5490267"/>
                </a:lnTo>
                <a:cubicBezTo>
                  <a:pt x="5554740" y="5488438"/>
                  <a:pt x="5555654" y="5487524"/>
                  <a:pt x="5557026" y="5487524"/>
                </a:cubicBezTo>
                <a:close/>
                <a:moveTo>
                  <a:pt x="13473215" y="5431974"/>
                </a:moveTo>
                <a:cubicBezTo>
                  <a:pt x="13470472" y="5431974"/>
                  <a:pt x="13469100" y="5433346"/>
                  <a:pt x="13469100" y="5436089"/>
                </a:cubicBezTo>
                <a:lnTo>
                  <a:pt x="13469100" y="5514956"/>
                </a:lnTo>
                <a:cubicBezTo>
                  <a:pt x="13469100" y="5517699"/>
                  <a:pt x="13470472" y="5519071"/>
                  <a:pt x="13473215" y="5519071"/>
                </a:cubicBezTo>
                <a:lnTo>
                  <a:pt x="13509562" y="5519071"/>
                </a:lnTo>
                <a:cubicBezTo>
                  <a:pt x="13521906" y="5519071"/>
                  <a:pt x="13531964" y="5515184"/>
                  <a:pt x="13539737" y="5507412"/>
                </a:cubicBezTo>
                <a:cubicBezTo>
                  <a:pt x="13547509" y="5499640"/>
                  <a:pt x="13551396" y="5489124"/>
                  <a:pt x="13551396" y="5475865"/>
                </a:cubicBezTo>
                <a:cubicBezTo>
                  <a:pt x="13551396" y="5462149"/>
                  <a:pt x="13547624" y="5451405"/>
                  <a:pt x="13540080" y="5443633"/>
                </a:cubicBezTo>
                <a:cubicBezTo>
                  <a:pt x="13532537" y="5435860"/>
                  <a:pt x="13522364" y="5431974"/>
                  <a:pt x="13509562" y="5431974"/>
                </a:cubicBezTo>
                <a:close/>
                <a:moveTo>
                  <a:pt x="11006239" y="5431974"/>
                </a:moveTo>
                <a:lnTo>
                  <a:pt x="11039158" y="5431974"/>
                </a:lnTo>
                <a:cubicBezTo>
                  <a:pt x="11051503" y="5431974"/>
                  <a:pt x="11061447" y="5436546"/>
                  <a:pt x="11068991" y="5445690"/>
                </a:cubicBezTo>
                <a:cubicBezTo>
                  <a:pt x="11076534" y="5454834"/>
                  <a:pt x="11080306" y="5466950"/>
                  <a:pt x="11080306" y="5482037"/>
                </a:cubicBezTo>
                <a:lnTo>
                  <a:pt x="11080306" y="5640457"/>
                </a:lnTo>
                <a:cubicBezTo>
                  <a:pt x="11079849" y="5655545"/>
                  <a:pt x="11075848" y="5667661"/>
                  <a:pt x="11068305" y="5676805"/>
                </a:cubicBezTo>
                <a:cubicBezTo>
                  <a:pt x="11060761" y="5685949"/>
                  <a:pt x="11051274" y="5690521"/>
                  <a:pt x="11039844" y="5690521"/>
                </a:cubicBezTo>
                <a:lnTo>
                  <a:pt x="11006239" y="5691206"/>
                </a:lnTo>
                <a:cubicBezTo>
                  <a:pt x="11003497" y="5691206"/>
                  <a:pt x="11002125" y="5689835"/>
                  <a:pt x="11002125" y="5687092"/>
                </a:cubicBezTo>
                <a:lnTo>
                  <a:pt x="11002125" y="5436089"/>
                </a:lnTo>
                <a:cubicBezTo>
                  <a:pt x="11002125" y="5433346"/>
                  <a:pt x="11003497" y="5431974"/>
                  <a:pt x="11006239" y="5431974"/>
                </a:cubicBezTo>
                <a:close/>
                <a:moveTo>
                  <a:pt x="7805840" y="5431974"/>
                </a:moveTo>
                <a:lnTo>
                  <a:pt x="7842187" y="5431974"/>
                </a:lnTo>
                <a:cubicBezTo>
                  <a:pt x="7854989" y="5431974"/>
                  <a:pt x="7865162" y="5435860"/>
                  <a:pt x="7872706" y="5443633"/>
                </a:cubicBezTo>
                <a:cubicBezTo>
                  <a:pt x="7880249" y="5451405"/>
                  <a:pt x="7884021" y="5462149"/>
                  <a:pt x="7884021" y="5475865"/>
                </a:cubicBezTo>
                <a:cubicBezTo>
                  <a:pt x="7884021" y="5489124"/>
                  <a:pt x="7880135" y="5499640"/>
                  <a:pt x="7872363" y="5507412"/>
                </a:cubicBezTo>
                <a:cubicBezTo>
                  <a:pt x="7864590" y="5515184"/>
                  <a:pt x="7854532" y="5519071"/>
                  <a:pt x="7842187" y="5519071"/>
                </a:cubicBezTo>
                <a:lnTo>
                  <a:pt x="7805840" y="5519071"/>
                </a:lnTo>
                <a:cubicBezTo>
                  <a:pt x="7803097" y="5519071"/>
                  <a:pt x="7801725" y="5517699"/>
                  <a:pt x="7801725" y="5514956"/>
                </a:cubicBezTo>
                <a:lnTo>
                  <a:pt x="7801725" y="5436089"/>
                </a:lnTo>
                <a:cubicBezTo>
                  <a:pt x="7801725" y="5433346"/>
                  <a:pt x="7803097" y="5431974"/>
                  <a:pt x="7805840" y="5431974"/>
                </a:cubicBezTo>
                <a:close/>
                <a:moveTo>
                  <a:pt x="7432308" y="5431974"/>
                </a:moveTo>
                <a:lnTo>
                  <a:pt x="7465226" y="5431974"/>
                </a:lnTo>
                <a:cubicBezTo>
                  <a:pt x="7478943" y="5431974"/>
                  <a:pt x="7489915" y="5436203"/>
                  <a:pt x="7498145" y="5444661"/>
                </a:cubicBezTo>
                <a:cubicBezTo>
                  <a:pt x="7506374" y="5453120"/>
                  <a:pt x="7510489" y="5464892"/>
                  <a:pt x="7510489" y="5479980"/>
                </a:cubicBezTo>
                <a:cubicBezTo>
                  <a:pt x="7510489" y="5494610"/>
                  <a:pt x="7506374" y="5506155"/>
                  <a:pt x="7498145" y="5514613"/>
                </a:cubicBezTo>
                <a:cubicBezTo>
                  <a:pt x="7489915" y="5523071"/>
                  <a:pt x="7478943" y="5527300"/>
                  <a:pt x="7465226" y="5527300"/>
                </a:cubicBezTo>
                <a:lnTo>
                  <a:pt x="7432308" y="5527300"/>
                </a:lnTo>
                <a:cubicBezTo>
                  <a:pt x="7429565" y="5527300"/>
                  <a:pt x="7428193" y="5525929"/>
                  <a:pt x="7428193" y="5523185"/>
                </a:cubicBezTo>
                <a:lnTo>
                  <a:pt x="7428193" y="5436089"/>
                </a:lnTo>
                <a:cubicBezTo>
                  <a:pt x="7428193" y="5433346"/>
                  <a:pt x="7429565" y="5431974"/>
                  <a:pt x="7432308" y="5431974"/>
                </a:cubicBezTo>
                <a:close/>
                <a:moveTo>
                  <a:pt x="5929415" y="5431974"/>
                </a:moveTo>
                <a:lnTo>
                  <a:pt x="5965763" y="5431974"/>
                </a:lnTo>
                <a:cubicBezTo>
                  <a:pt x="5978564" y="5431974"/>
                  <a:pt x="5988736" y="5435860"/>
                  <a:pt x="5996281" y="5443633"/>
                </a:cubicBezTo>
                <a:cubicBezTo>
                  <a:pt x="6003825" y="5451405"/>
                  <a:pt x="6007596" y="5462149"/>
                  <a:pt x="6007596" y="5475865"/>
                </a:cubicBezTo>
                <a:cubicBezTo>
                  <a:pt x="6007596" y="5489124"/>
                  <a:pt x="6003710" y="5499640"/>
                  <a:pt x="5995938" y="5507412"/>
                </a:cubicBezTo>
                <a:cubicBezTo>
                  <a:pt x="5988166" y="5515184"/>
                  <a:pt x="5978107" y="5519071"/>
                  <a:pt x="5965763" y="5519071"/>
                </a:cubicBezTo>
                <a:lnTo>
                  <a:pt x="5929415" y="5519071"/>
                </a:lnTo>
                <a:cubicBezTo>
                  <a:pt x="5926672" y="5519071"/>
                  <a:pt x="5925300" y="5517699"/>
                  <a:pt x="5925300" y="5514956"/>
                </a:cubicBezTo>
                <a:lnTo>
                  <a:pt x="5925300" y="5436089"/>
                </a:lnTo>
                <a:cubicBezTo>
                  <a:pt x="5925300" y="5433346"/>
                  <a:pt x="5926672" y="5431974"/>
                  <a:pt x="5929415" y="5431974"/>
                </a:cubicBezTo>
                <a:close/>
                <a:moveTo>
                  <a:pt x="5127258" y="5431974"/>
                </a:moveTo>
                <a:lnTo>
                  <a:pt x="5160176" y="5431974"/>
                </a:lnTo>
                <a:cubicBezTo>
                  <a:pt x="5173892" y="5431974"/>
                  <a:pt x="5184865" y="5436203"/>
                  <a:pt x="5193094" y="5444661"/>
                </a:cubicBezTo>
                <a:cubicBezTo>
                  <a:pt x="5201324" y="5453120"/>
                  <a:pt x="5205439" y="5464892"/>
                  <a:pt x="5205439" y="5479980"/>
                </a:cubicBezTo>
                <a:cubicBezTo>
                  <a:pt x="5205439" y="5494610"/>
                  <a:pt x="5201324" y="5506155"/>
                  <a:pt x="5193094" y="5514613"/>
                </a:cubicBezTo>
                <a:cubicBezTo>
                  <a:pt x="5184865" y="5523071"/>
                  <a:pt x="5173892" y="5527300"/>
                  <a:pt x="5160176" y="5527300"/>
                </a:cubicBezTo>
                <a:lnTo>
                  <a:pt x="5127258" y="5527300"/>
                </a:lnTo>
                <a:cubicBezTo>
                  <a:pt x="5124515" y="5527300"/>
                  <a:pt x="5123143" y="5525929"/>
                  <a:pt x="5123143" y="5523185"/>
                </a:cubicBezTo>
                <a:lnTo>
                  <a:pt x="5123143" y="5436089"/>
                </a:lnTo>
                <a:cubicBezTo>
                  <a:pt x="5123143" y="5433346"/>
                  <a:pt x="5124515" y="5431974"/>
                  <a:pt x="5127258" y="5431974"/>
                </a:cubicBezTo>
                <a:close/>
                <a:moveTo>
                  <a:pt x="13887819" y="5426488"/>
                </a:moveTo>
                <a:cubicBezTo>
                  <a:pt x="13875017" y="5426488"/>
                  <a:pt x="13864616" y="5431060"/>
                  <a:pt x="13856615" y="5440204"/>
                </a:cubicBezTo>
                <a:cubicBezTo>
                  <a:pt x="13848614" y="5449348"/>
                  <a:pt x="13844613" y="5461463"/>
                  <a:pt x="13844613" y="5476551"/>
                </a:cubicBezTo>
                <a:lnTo>
                  <a:pt x="13844613" y="5648001"/>
                </a:lnTo>
                <a:cubicBezTo>
                  <a:pt x="13844613" y="5663089"/>
                  <a:pt x="13848614" y="5675204"/>
                  <a:pt x="13856615" y="5684348"/>
                </a:cubicBezTo>
                <a:cubicBezTo>
                  <a:pt x="13864616" y="5693492"/>
                  <a:pt x="13875017" y="5698064"/>
                  <a:pt x="13887819" y="5698064"/>
                </a:cubicBezTo>
                <a:cubicBezTo>
                  <a:pt x="13901077" y="5698064"/>
                  <a:pt x="13911708" y="5693492"/>
                  <a:pt x="13919708" y="5684348"/>
                </a:cubicBezTo>
                <a:cubicBezTo>
                  <a:pt x="13927709" y="5675204"/>
                  <a:pt x="13931710" y="5663089"/>
                  <a:pt x="13931710" y="5648001"/>
                </a:cubicBezTo>
                <a:lnTo>
                  <a:pt x="13931710" y="5476551"/>
                </a:lnTo>
                <a:cubicBezTo>
                  <a:pt x="13931710" y="5461463"/>
                  <a:pt x="13927709" y="5449348"/>
                  <a:pt x="13919708" y="5440204"/>
                </a:cubicBezTo>
                <a:cubicBezTo>
                  <a:pt x="13911708" y="5431060"/>
                  <a:pt x="13901077" y="5426488"/>
                  <a:pt x="13887819" y="5426488"/>
                </a:cubicBezTo>
                <a:close/>
                <a:moveTo>
                  <a:pt x="11420844" y="5426488"/>
                </a:moveTo>
                <a:cubicBezTo>
                  <a:pt x="11434103" y="5426488"/>
                  <a:pt x="11444733" y="5431060"/>
                  <a:pt x="11452733" y="5440204"/>
                </a:cubicBezTo>
                <a:cubicBezTo>
                  <a:pt x="11460735" y="5449348"/>
                  <a:pt x="11464735" y="5461463"/>
                  <a:pt x="11464735" y="5476551"/>
                </a:cubicBezTo>
                <a:lnTo>
                  <a:pt x="11464735" y="5648001"/>
                </a:lnTo>
                <a:cubicBezTo>
                  <a:pt x="11464735" y="5663089"/>
                  <a:pt x="11460735" y="5675204"/>
                  <a:pt x="11452733" y="5684348"/>
                </a:cubicBezTo>
                <a:cubicBezTo>
                  <a:pt x="11444733" y="5693492"/>
                  <a:pt x="11434103" y="5698064"/>
                  <a:pt x="11420844" y="5698064"/>
                </a:cubicBezTo>
                <a:cubicBezTo>
                  <a:pt x="11408043" y="5698064"/>
                  <a:pt x="11397641" y="5693492"/>
                  <a:pt x="11389640" y="5684348"/>
                </a:cubicBezTo>
                <a:cubicBezTo>
                  <a:pt x="11381639" y="5675204"/>
                  <a:pt x="11377639" y="5663089"/>
                  <a:pt x="11377639" y="5648001"/>
                </a:cubicBezTo>
                <a:lnTo>
                  <a:pt x="11377639" y="5476551"/>
                </a:lnTo>
                <a:cubicBezTo>
                  <a:pt x="11377639" y="5461463"/>
                  <a:pt x="11381639" y="5449348"/>
                  <a:pt x="11389640" y="5440204"/>
                </a:cubicBezTo>
                <a:cubicBezTo>
                  <a:pt x="11397641" y="5431060"/>
                  <a:pt x="11408043" y="5426488"/>
                  <a:pt x="11420844" y="5426488"/>
                </a:cubicBezTo>
                <a:close/>
                <a:moveTo>
                  <a:pt x="10535019" y="5426488"/>
                </a:moveTo>
                <a:cubicBezTo>
                  <a:pt x="10548278" y="5426488"/>
                  <a:pt x="10558907" y="5431060"/>
                  <a:pt x="10566908" y="5440204"/>
                </a:cubicBezTo>
                <a:cubicBezTo>
                  <a:pt x="10574909" y="5449348"/>
                  <a:pt x="10578910" y="5461463"/>
                  <a:pt x="10578910" y="5476551"/>
                </a:cubicBezTo>
                <a:lnTo>
                  <a:pt x="10578910" y="5648001"/>
                </a:lnTo>
                <a:cubicBezTo>
                  <a:pt x="10578910" y="5663089"/>
                  <a:pt x="10574909" y="5675204"/>
                  <a:pt x="10566908" y="5684348"/>
                </a:cubicBezTo>
                <a:cubicBezTo>
                  <a:pt x="10558907" y="5693492"/>
                  <a:pt x="10548278" y="5698064"/>
                  <a:pt x="10535019" y="5698064"/>
                </a:cubicBezTo>
                <a:cubicBezTo>
                  <a:pt x="10522217" y="5698064"/>
                  <a:pt x="10511815" y="5693492"/>
                  <a:pt x="10503815" y="5684348"/>
                </a:cubicBezTo>
                <a:cubicBezTo>
                  <a:pt x="10495813" y="5675204"/>
                  <a:pt x="10491813" y="5663089"/>
                  <a:pt x="10491813" y="5648001"/>
                </a:cubicBezTo>
                <a:lnTo>
                  <a:pt x="10491813" y="5476551"/>
                </a:lnTo>
                <a:cubicBezTo>
                  <a:pt x="10491813" y="5461463"/>
                  <a:pt x="10495813" y="5449348"/>
                  <a:pt x="10503815" y="5440204"/>
                </a:cubicBezTo>
                <a:cubicBezTo>
                  <a:pt x="10511815" y="5431060"/>
                  <a:pt x="10522217" y="5426488"/>
                  <a:pt x="10535019" y="5426488"/>
                </a:cubicBezTo>
                <a:close/>
                <a:moveTo>
                  <a:pt x="13350456" y="5321560"/>
                </a:moveTo>
                <a:lnTo>
                  <a:pt x="13531507" y="5321560"/>
                </a:lnTo>
                <a:cubicBezTo>
                  <a:pt x="13560769" y="5321560"/>
                  <a:pt x="13586600" y="5327961"/>
                  <a:pt x="13609003" y="5340763"/>
                </a:cubicBezTo>
                <a:cubicBezTo>
                  <a:pt x="13631406" y="5353564"/>
                  <a:pt x="13648779" y="5371509"/>
                  <a:pt x="13661124" y="5394598"/>
                </a:cubicBezTo>
                <a:cubicBezTo>
                  <a:pt x="13673469" y="5417687"/>
                  <a:pt x="13679640" y="5444318"/>
                  <a:pt x="13679640" y="5474494"/>
                </a:cubicBezTo>
                <a:cubicBezTo>
                  <a:pt x="13679640" y="5502383"/>
                  <a:pt x="13673811" y="5526957"/>
                  <a:pt x="13662152" y="5548217"/>
                </a:cubicBezTo>
                <a:cubicBezTo>
                  <a:pt x="13650494" y="5569477"/>
                  <a:pt x="13634149" y="5586050"/>
                  <a:pt x="13613118" y="5597938"/>
                </a:cubicBezTo>
                <a:cubicBezTo>
                  <a:pt x="13611289" y="5599309"/>
                  <a:pt x="13610603" y="5601138"/>
                  <a:pt x="13611061" y="5603424"/>
                </a:cubicBezTo>
                <a:lnTo>
                  <a:pt x="13681698" y="5789962"/>
                </a:lnTo>
                <a:cubicBezTo>
                  <a:pt x="13682155" y="5791333"/>
                  <a:pt x="13682384" y="5792933"/>
                  <a:pt x="13682384" y="5794762"/>
                </a:cubicBezTo>
                <a:cubicBezTo>
                  <a:pt x="13682384" y="5799334"/>
                  <a:pt x="13679412" y="5801620"/>
                  <a:pt x="13673469" y="5801620"/>
                </a:cubicBezTo>
                <a:lnTo>
                  <a:pt x="13560312" y="5801620"/>
                </a:lnTo>
                <a:cubicBezTo>
                  <a:pt x="13554368" y="5801620"/>
                  <a:pt x="13550481" y="5798877"/>
                  <a:pt x="13548653" y="5793391"/>
                </a:cubicBezTo>
                <a:lnTo>
                  <a:pt x="13490360" y="5620569"/>
                </a:lnTo>
                <a:cubicBezTo>
                  <a:pt x="13489902" y="5618283"/>
                  <a:pt x="13488302" y="5617140"/>
                  <a:pt x="13485559" y="5617140"/>
                </a:cubicBezTo>
                <a:lnTo>
                  <a:pt x="13473215" y="5617140"/>
                </a:lnTo>
                <a:cubicBezTo>
                  <a:pt x="13470472" y="5617140"/>
                  <a:pt x="13469100" y="5618512"/>
                  <a:pt x="13469100" y="5621255"/>
                </a:cubicBezTo>
                <a:lnTo>
                  <a:pt x="13469100" y="5791333"/>
                </a:lnTo>
                <a:cubicBezTo>
                  <a:pt x="13469100" y="5794534"/>
                  <a:pt x="13468185" y="5797048"/>
                  <a:pt x="13466357" y="5798877"/>
                </a:cubicBezTo>
                <a:cubicBezTo>
                  <a:pt x="13464528" y="5800706"/>
                  <a:pt x="13462013" y="5801620"/>
                  <a:pt x="13458813" y="5801620"/>
                </a:cubicBezTo>
                <a:lnTo>
                  <a:pt x="13350456" y="5801620"/>
                </a:lnTo>
                <a:cubicBezTo>
                  <a:pt x="13347256" y="5801620"/>
                  <a:pt x="13344742" y="5800706"/>
                  <a:pt x="13342913" y="5798877"/>
                </a:cubicBezTo>
                <a:cubicBezTo>
                  <a:pt x="13341084" y="5797048"/>
                  <a:pt x="13340169" y="5794534"/>
                  <a:pt x="13340169" y="5791333"/>
                </a:cubicBezTo>
                <a:lnTo>
                  <a:pt x="13340169" y="5331847"/>
                </a:lnTo>
                <a:cubicBezTo>
                  <a:pt x="13340169" y="5328647"/>
                  <a:pt x="13341084" y="5326132"/>
                  <a:pt x="13342913" y="5324303"/>
                </a:cubicBezTo>
                <a:cubicBezTo>
                  <a:pt x="13344742" y="5322475"/>
                  <a:pt x="13347256" y="5321560"/>
                  <a:pt x="13350456" y="5321560"/>
                </a:cubicBezTo>
                <a:close/>
                <a:moveTo>
                  <a:pt x="12569407" y="5321560"/>
                </a:moveTo>
                <a:lnTo>
                  <a:pt x="12681877" y="5321560"/>
                </a:lnTo>
                <a:cubicBezTo>
                  <a:pt x="12687821" y="5321560"/>
                  <a:pt x="12691707" y="5324075"/>
                  <a:pt x="12693536" y="5329104"/>
                </a:cubicBezTo>
                <a:lnTo>
                  <a:pt x="12788862" y="5552675"/>
                </a:lnTo>
                <a:cubicBezTo>
                  <a:pt x="12789319" y="5554504"/>
                  <a:pt x="12790234" y="5555304"/>
                  <a:pt x="12791605" y="5555075"/>
                </a:cubicBezTo>
                <a:cubicBezTo>
                  <a:pt x="12792977" y="5554846"/>
                  <a:pt x="12793663" y="5553589"/>
                  <a:pt x="12793663" y="5551303"/>
                </a:cubicBezTo>
                <a:lnTo>
                  <a:pt x="12792977" y="5331847"/>
                </a:lnTo>
                <a:cubicBezTo>
                  <a:pt x="12792977" y="5328647"/>
                  <a:pt x="12793891" y="5326132"/>
                  <a:pt x="12795721" y="5324303"/>
                </a:cubicBezTo>
                <a:cubicBezTo>
                  <a:pt x="12797549" y="5322475"/>
                  <a:pt x="12800064" y="5321560"/>
                  <a:pt x="12803264" y="5321560"/>
                </a:cubicBezTo>
                <a:lnTo>
                  <a:pt x="12910935" y="5321560"/>
                </a:lnTo>
                <a:cubicBezTo>
                  <a:pt x="12914135" y="5321560"/>
                  <a:pt x="12916649" y="5322475"/>
                  <a:pt x="12918479" y="5324303"/>
                </a:cubicBezTo>
                <a:cubicBezTo>
                  <a:pt x="12920307" y="5326132"/>
                  <a:pt x="12921221" y="5328647"/>
                  <a:pt x="12921221" y="5331847"/>
                </a:cubicBezTo>
                <a:lnTo>
                  <a:pt x="12921221" y="5791333"/>
                </a:lnTo>
                <a:cubicBezTo>
                  <a:pt x="12921221" y="5794534"/>
                  <a:pt x="12920307" y="5797048"/>
                  <a:pt x="12918479" y="5798877"/>
                </a:cubicBezTo>
                <a:cubicBezTo>
                  <a:pt x="12916649" y="5800706"/>
                  <a:pt x="12914135" y="5801620"/>
                  <a:pt x="12910935" y="5801620"/>
                </a:cubicBezTo>
                <a:lnTo>
                  <a:pt x="12797778" y="5801620"/>
                </a:lnTo>
                <a:cubicBezTo>
                  <a:pt x="12791834" y="5801620"/>
                  <a:pt x="12787948" y="5799106"/>
                  <a:pt x="12786119" y="5794076"/>
                </a:cubicBezTo>
                <a:lnTo>
                  <a:pt x="12690793" y="5570506"/>
                </a:lnTo>
                <a:cubicBezTo>
                  <a:pt x="12690335" y="5568677"/>
                  <a:pt x="12689421" y="5567762"/>
                  <a:pt x="12688049" y="5567762"/>
                </a:cubicBezTo>
                <a:cubicBezTo>
                  <a:pt x="12686679" y="5567762"/>
                  <a:pt x="12685992" y="5568905"/>
                  <a:pt x="12685992" y="5571191"/>
                </a:cubicBezTo>
                <a:lnTo>
                  <a:pt x="12687363" y="5791333"/>
                </a:lnTo>
                <a:cubicBezTo>
                  <a:pt x="12687363" y="5794534"/>
                  <a:pt x="12686450" y="5797048"/>
                  <a:pt x="12684621" y="5798877"/>
                </a:cubicBezTo>
                <a:cubicBezTo>
                  <a:pt x="12682792" y="5800706"/>
                  <a:pt x="12680277" y="5801620"/>
                  <a:pt x="12677077" y="5801620"/>
                </a:cubicBezTo>
                <a:lnTo>
                  <a:pt x="12569407" y="5801620"/>
                </a:lnTo>
                <a:cubicBezTo>
                  <a:pt x="12566206" y="5801620"/>
                  <a:pt x="12563691" y="5800706"/>
                  <a:pt x="12561863" y="5798877"/>
                </a:cubicBezTo>
                <a:cubicBezTo>
                  <a:pt x="12560033" y="5797048"/>
                  <a:pt x="12559119" y="5794534"/>
                  <a:pt x="12559119" y="5791333"/>
                </a:cubicBezTo>
                <a:lnTo>
                  <a:pt x="12559119" y="5331847"/>
                </a:lnTo>
                <a:cubicBezTo>
                  <a:pt x="12559119" y="5328647"/>
                  <a:pt x="12560033" y="5326132"/>
                  <a:pt x="12561863" y="5324303"/>
                </a:cubicBezTo>
                <a:cubicBezTo>
                  <a:pt x="12563691" y="5322475"/>
                  <a:pt x="12566206" y="5321560"/>
                  <a:pt x="12569407" y="5321560"/>
                </a:cubicBezTo>
                <a:close/>
                <a:moveTo>
                  <a:pt x="12253939" y="5321560"/>
                </a:moveTo>
                <a:lnTo>
                  <a:pt x="12389727" y="5321560"/>
                </a:lnTo>
                <a:cubicBezTo>
                  <a:pt x="12395671" y="5321560"/>
                  <a:pt x="12399328" y="5324532"/>
                  <a:pt x="12400700" y="5330476"/>
                </a:cubicBezTo>
                <a:lnTo>
                  <a:pt x="12522087" y="5789962"/>
                </a:lnTo>
                <a:cubicBezTo>
                  <a:pt x="12522543" y="5790876"/>
                  <a:pt x="12522772" y="5792019"/>
                  <a:pt x="12522772" y="5793391"/>
                </a:cubicBezTo>
                <a:cubicBezTo>
                  <a:pt x="12522772" y="5798877"/>
                  <a:pt x="12519571" y="5801620"/>
                  <a:pt x="12513171" y="5801620"/>
                </a:cubicBezTo>
                <a:lnTo>
                  <a:pt x="12399328" y="5801620"/>
                </a:lnTo>
                <a:cubicBezTo>
                  <a:pt x="12392927" y="5801620"/>
                  <a:pt x="12389041" y="5798648"/>
                  <a:pt x="12387669" y="5792705"/>
                </a:cubicBezTo>
                <a:lnTo>
                  <a:pt x="12376011" y="5739898"/>
                </a:lnTo>
                <a:cubicBezTo>
                  <a:pt x="12375097" y="5737612"/>
                  <a:pt x="12373725" y="5736469"/>
                  <a:pt x="12371897" y="5736469"/>
                </a:cubicBezTo>
                <a:lnTo>
                  <a:pt x="12269026" y="5736469"/>
                </a:lnTo>
                <a:cubicBezTo>
                  <a:pt x="12267197" y="5736469"/>
                  <a:pt x="12265825" y="5737612"/>
                  <a:pt x="12264911" y="5739898"/>
                </a:cubicBezTo>
                <a:lnTo>
                  <a:pt x="12253939" y="5792705"/>
                </a:lnTo>
                <a:cubicBezTo>
                  <a:pt x="12252567" y="5798648"/>
                  <a:pt x="12248681" y="5801620"/>
                  <a:pt x="12242280" y="5801620"/>
                </a:cubicBezTo>
                <a:lnTo>
                  <a:pt x="12182654" y="5801620"/>
                </a:lnTo>
                <a:lnTo>
                  <a:pt x="12159597" y="5644280"/>
                </a:lnTo>
                <a:lnTo>
                  <a:pt x="12242966" y="5330476"/>
                </a:lnTo>
                <a:cubicBezTo>
                  <a:pt x="12244337" y="5324532"/>
                  <a:pt x="12247995" y="5321560"/>
                  <a:pt x="12253939" y="5321560"/>
                </a:cubicBezTo>
                <a:close/>
                <a:moveTo>
                  <a:pt x="10883481" y="5321560"/>
                </a:moveTo>
                <a:cubicBezTo>
                  <a:pt x="10880281" y="5321560"/>
                  <a:pt x="10877767" y="5322475"/>
                  <a:pt x="10875937" y="5324303"/>
                </a:cubicBezTo>
                <a:cubicBezTo>
                  <a:pt x="10874109" y="5326132"/>
                  <a:pt x="10873194" y="5328647"/>
                  <a:pt x="10873194" y="5331847"/>
                </a:cubicBezTo>
                <a:lnTo>
                  <a:pt x="10873194" y="5791333"/>
                </a:lnTo>
                <a:cubicBezTo>
                  <a:pt x="10873194" y="5794534"/>
                  <a:pt x="10874109" y="5797048"/>
                  <a:pt x="10875937" y="5798877"/>
                </a:cubicBezTo>
                <a:cubicBezTo>
                  <a:pt x="10877767" y="5800706"/>
                  <a:pt x="10880281" y="5801620"/>
                  <a:pt x="10883481" y="5801620"/>
                </a:cubicBezTo>
                <a:lnTo>
                  <a:pt x="11039158" y="5801620"/>
                </a:lnTo>
                <a:cubicBezTo>
                  <a:pt x="11072991" y="5801620"/>
                  <a:pt x="11102709" y="5795562"/>
                  <a:pt x="11128311" y="5783446"/>
                </a:cubicBezTo>
                <a:cubicBezTo>
                  <a:pt x="11153915" y="5771331"/>
                  <a:pt x="11173803" y="5754186"/>
                  <a:pt x="11187977" y="5732012"/>
                </a:cubicBezTo>
                <a:cubicBezTo>
                  <a:pt x="11202149" y="5709837"/>
                  <a:pt x="11209237" y="5684348"/>
                  <a:pt x="11209237" y="5655545"/>
                </a:cubicBezTo>
                <a:lnTo>
                  <a:pt x="11209237" y="5466950"/>
                </a:lnTo>
                <a:cubicBezTo>
                  <a:pt x="11209237" y="5438146"/>
                  <a:pt x="11202149" y="5412772"/>
                  <a:pt x="11187977" y="5390826"/>
                </a:cubicBezTo>
                <a:cubicBezTo>
                  <a:pt x="11173803" y="5368880"/>
                  <a:pt x="11153915" y="5351850"/>
                  <a:pt x="11128311" y="5339734"/>
                </a:cubicBezTo>
                <a:cubicBezTo>
                  <a:pt x="11102709" y="5327618"/>
                  <a:pt x="11072991" y="5321560"/>
                  <a:pt x="11039158" y="5321560"/>
                </a:cubicBezTo>
                <a:close/>
                <a:moveTo>
                  <a:pt x="10063189" y="5321560"/>
                </a:moveTo>
                <a:cubicBezTo>
                  <a:pt x="10057245" y="5321560"/>
                  <a:pt x="10053587" y="5324532"/>
                  <a:pt x="10052215" y="5330476"/>
                </a:cubicBezTo>
                <a:lnTo>
                  <a:pt x="9930143" y="5789962"/>
                </a:lnTo>
                <a:cubicBezTo>
                  <a:pt x="9929229" y="5793619"/>
                  <a:pt x="9929571" y="5796477"/>
                  <a:pt x="9931171" y="5798534"/>
                </a:cubicBezTo>
                <a:cubicBezTo>
                  <a:pt x="9932773" y="5800591"/>
                  <a:pt x="9935401" y="5801620"/>
                  <a:pt x="9939058" y="5801620"/>
                </a:cubicBezTo>
                <a:lnTo>
                  <a:pt x="10051530" y="5801620"/>
                </a:lnTo>
                <a:cubicBezTo>
                  <a:pt x="10057931" y="5801620"/>
                  <a:pt x="10061817" y="5798648"/>
                  <a:pt x="10063189" y="5792705"/>
                </a:cubicBezTo>
                <a:lnTo>
                  <a:pt x="10074161" y="5739898"/>
                </a:lnTo>
                <a:cubicBezTo>
                  <a:pt x="10075075" y="5737612"/>
                  <a:pt x="10076447" y="5736469"/>
                  <a:pt x="10078276" y="5736469"/>
                </a:cubicBezTo>
                <a:lnTo>
                  <a:pt x="10181145" y="5736469"/>
                </a:lnTo>
                <a:cubicBezTo>
                  <a:pt x="10182975" y="5736469"/>
                  <a:pt x="10184346" y="5737612"/>
                  <a:pt x="10185261" y="5739898"/>
                </a:cubicBezTo>
                <a:lnTo>
                  <a:pt x="10196919" y="5792705"/>
                </a:lnTo>
                <a:cubicBezTo>
                  <a:pt x="10198291" y="5798648"/>
                  <a:pt x="10202177" y="5801620"/>
                  <a:pt x="10208578" y="5801620"/>
                </a:cubicBezTo>
                <a:lnTo>
                  <a:pt x="10322421" y="5801620"/>
                </a:lnTo>
                <a:cubicBezTo>
                  <a:pt x="10328821" y="5801620"/>
                  <a:pt x="10332022" y="5798877"/>
                  <a:pt x="10332022" y="5793391"/>
                </a:cubicBezTo>
                <a:cubicBezTo>
                  <a:pt x="10332022" y="5792019"/>
                  <a:pt x="10331793" y="5790876"/>
                  <a:pt x="10331337" y="5789962"/>
                </a:cubicBezTo>
                <a:lnTo>
                  <a:pt x="10209950" y="5330476"/>
                </a:lnTo>
                <a:cubicBezTo>
                  <a:pt x="10208578" y="5324532"/>
                  <a:pt x="10204920" y="5321560"/>
                  <a:pt x="10198977" y="5321560"/>
                </a:cubicBezTo>
                <a:close/>
                <a:moveTo>
                  <a:pt x="9168981" y="5321560"/>
                </a:moveTo>
                <a:cubicBezTo>
                  <a:pt x="9165781" y="5321560"/>
                  <a:pt x="9163267" y="5322475"/>
                  <a:pt x="9161437" y="5324303"/>
                </a:cubicBezTo>
                <a:cubicBezTo>
                  <a:pt x="9159609" y="5326132"/>
                  <a:pt x="9158694" y="5328647"/>
                  <a:pt x="9158694" y="5331847"/>
                </a:cubicBezTo>
                <a:lnTo>
                  <a:pt x="9158694" y="5791333"/>
                </a:lnTo>
                <a:cubicBezTo>
                  <a:pt x="9158694" y="5794534"/>
                  <a:pt x="9159609" y="5797048"/>
                  <a:pt x="9161437" y="5798877"/>
                </a:cubicBezTo>
                <a:cubicBezTo>
                  <a:pt x="9163267" y="5800706"/>
                  <a:pt x="9165781" y="5801620"/>
                  <a:pt x="9168981" y="5801620"/>
                </a:cubicBezTo>
                <a:lnTo>
                  <a:pt x="9276652" y="5801620"/>
                </a:lnTo>
                <a:cubicBezTo>
                  <a:pt x="9279853" y="5801620"/>
                  <a:pt x="9282367" y="5800706"/>
                  <a:pt x="9284196" y="5798877"/>
                </a:cubicBezTo>
                <a:cubicBezTo>
                  <a:pt x="9286025" y="5797048"/>
                  <a:pt x="9286939" y="5794534"/>
                  <a:pt x="9286939" y="5791333"/>
                </a:cubicBezTo>
                <a:lnTo>
                  <a:pt x="9285567" y="5571191"/>
                </a:lnTo>
                <a:cubicBezTo>
                  <a:pt x="9285567" y="5568905"/>
                  <a:pt x="9286253" y="5567762"/>
                  <a:pt x="9287625" y="5567762"/>
                </a:cubicBezTo>
                <a:cubicBezTo>
                  <a:pt x="9288997" y="5567762"/>
                  <a:pt x="9289911" y="5568677"/>
                  <a:pt x="9290368" y="5570506"/>
                </a:cubicBezTo>
                <a:lnTo>
                  <a:pt x="9385695" y="5794076"/>
                </a:lnTo>
                <a:cubicBezTo>
                  <a:pt x="9387523" y="5799106"/>
                  <a:pt x="9391409" y="5801620"/>
                  <a:pt x="9397353" y="5801620"/>
                </a:cubicBezTo>
                <a:lnTo>
                  <a:pt x="9510510" y="5801620"/>
                </a:lnTo>
                <a:cubicBezTo>
                  <a:pt x="9513711" y="5801620"/>
                  <a:pt x="9516225" y="5800706"/>
                  <a:pt x="9518053" y="5798877"/>
                </a:cubicBezTo>
                <a:cubicBezTo>
                  <a:pt x="9519883" y="5797048"/>
                  <a:pt x="9520797" y="5794534"/>
                  <a:pt x="9520797" y="5791333"/>
                </a:cubicBezTo>
                <a:lnTo>
                  <a:pt x="9520797" y="5331847"/>
                </a:lnTo>
                <a:cubicBezTo>
                  <a:pt x="9520797" y="5328647"/>
                  <a:pt x="9519883" y="5326132"/>
                  <a:pt x="9518053" y="5324303"/>
                </a:cubicBezTo>
                <a:cubicBezTo>
                  <a:pt x="9516225" y="5322475"/>
                  <a:pt x="9513711" y="5321560"/>
                  <a:pt x="9510510" y="5321560"/>
                </a:cubicBezTo>
                <a:lnTo>
                  <a:pt x="9402839" y="5321560"/>
                </a:lnTo>
                <a:cubicBezTo>
                  <a:pt x="9399639" y="5321560"/>
                  <a:pt x="9397125" y="5322475"/>
                  <a:pt x="9395295" y="5324303"/>
                </a:cubicBezTo>
                <a:cubicBezTo>
                  <a:pt x="9393467" y="5326132"/>
                  <a:pt x="9392552" y="5328647"/>
                  <a:pt x="9392552" y="5331847"/>
                </a:cubicBezTo>
                <a:lnTo>
                  <a:pt x="9393238" y="5551303"/>
                </a:lnTo>
                <a:cubicBezTo>
                  <a:pt x="9393238" y="5553589"/>
                  <a:pt x="9392552" y="5554847"/>
                  <a:pt x="9391181" y="5555075"/>
                </a:cubicBezTo>
                <a:cubicBezTo>
                  <a:pt x="9389809" y="5555304"/>
                  <a:pt x="9388895" y="5554504"/>
                  <a:pt x="9388437" y="5552675"/>
                </a:cubicBezTo>
                <a:lnTo>
                  <a:pt x="9293111" y="5329104"/>
                </a:lnTo>
                <a:cubicBezTo>
                  <a:pt x="9291283" y="5324075"/>
                  <a:pt x="9287396" y="5321560"/>
                  <a:pt x="9281453" y="5321560"/>
                </a:cubicBezTo>
                <a:close/>
                <a:moveTo>
                  <a:pt x="8816556" y="5321560"/>
                </a:moveTo>
                <a:cubicBezTo>
                  <a:pt x="8813356" y="5321560"/>
                  <a:pt x="8810841" y="5322475"/>
                  <a:pt x="8809013" y="5324303"/>
                </a:cubicBezTo>
                <a:cubicBezTo>
                  <a:pt x="8807184" y="5326132"/>
                  <a:pt x="8806269" y="5328647"/>
                  <a:pt x="8806269" y="5331847"/>
                </a:cubicBezTo>
                <a:lnTo>
                  <a:pt x="8806269" y="5791333"/>
                </a:lnTo>
                <a:cubicBezTo>
                  <a:pt x="8806269" y="5794534"/>
                  <a:pt x="8807184" y="5797048"/>
                  <a:pt x="8809013" y="5798877"/>
                </a:cubicBezTo>
                <a:cubicBezTo>
                  <a:pt x="8810841" y="5800706"/>
                  <a:pt x="8813356" y="5801620"/>
                  <a:pt x="8816556" y="5801620"/>
                </a:cubicBezTo>
                <a:lnTo>
                  <a:pt x="9106649" y="5801620"/>
                </a:lnTo>
                <a:cubicBezTo>
                  <a:pt x="9109850" y="5801620"/>
                  <a:pt x="9112365" y="5800706"/>
                  <a:pt x="9114193" y="5798877"/>
                </a:cubicBezTo>
                <a:cubicBezTo>
                  <a:pt x="9116023" y="5797048"/>
                  <a:pt x="9116937" y="5794534"/>
                  <a:pt x="9116937" y="5791333"/>
                </a:cubicBezTo>
                <a:lnTo>
                  <a:pt x="9116937" y="5701493"/>
                </a:lnTo>
                <a:cubicBezTo>
                  <a:pt x="9116937" y="5698293"/>
                  <a:pt x="9116023" y="5695778"/>
                  <a:pt x="9114193" y="5693950"/>
                </a:cubicBezTo>
                <a:cubicBezTo>
                  <a:pt x="9112365" y="5692121"/>
                  <a:pt x="9109850" y="5691206"/>
                  <a:pt x="9106649" y="5691206"/>
                </a:cubicBezTo>
                <a:lnTo>
                  <a:pt x="8939315" y="5691206"/>
                </a:lnTo>
                <a:cubicBezTo>
                  <a:pt x="8936571" y="5691206"/>
                  <a:pt x="8935199" y="5689835"/>
                  <a:pt x="8935199" y="5687092"/>
                </a:cubicBezTo>
                <a:lnTo>
                  <a:pt x="8935199" y="5618512"/>
                </a:lnTo>
                <a:cubicBezTo>
                  <a:pt x="8935199" y="5615768"/>
                  <a:pt x="8936571" y="5614397"/>
                  <a:pt x="8939315" y="5614397"/>
                </a:cubicBezTo>
                <a:lnTo>
                  <a:pt x="9036012" y="5614397"/>
                </a:lnTo>
                <a:cubicBezTo>
                  <a:pt x="9039213" y="5614397"/>
                  <a:pt x="9041727" y="5613482"/>
                  <a:pt x="9043556" y="5611654"/>
                </a:cubicBezTo>
                <a:cubicBezTo>
                  <a:pt x="9045385" y="5609825"/>
                  <a:pt x="9046299" y="5607310"/>
                  <a:pt x="9046299" y="5604110"/>
                </a:cubicBezTo>
                <a:lnTo>
                  <a:pt x="9046299" y="5514956"/>
                </a:lnTo>
                <a:cubicBezTo>
                  <a:pt x="9046299" y="5511755"/>
                  <a:pt x="9045385" y="5509241"/>
                  <a:pt x="9043556" y="5507412"/>
                </a:cubicBezTo>
                <a:cubicBezTo>
                  <a:pt x="9041727" y="5505583"/>
                  <a:pt x="9039213" y="5504669"/>
                  <a:pt x="9036012" y="5504669"/>
                </a:cubicBezTo>
                <a:lnTo>
                  <a:pt x="8939315" y="5504669"/>
                </a:lnTo>
                <a:cubicBezTo>
                  <a:pt x="8936571" y="5504669"/>
                  <a:pt x="8935199" y="5503297"/>
                  <a:pt x="8935199" y="5500554"/>
                </a:cubicBezTo>
                <a:lnTo>
                  <a:pt x="8935199" y="5436089"/>
                </a:lnTo>
                <a:cubicBezTo>
                  <a:pt x="8935199" y="5433346"/>
                  <a:pt x="8936571" y="5431974"/>
                  <a:pt x="8939315" y="5431974"/>
                </a:cubicBezTo>
                <a:lnTo>
                  <a:pt x="9106649" y="5431974"/>
                </a:lnTo>
                <a:cubicBezTo>
                  <a:pt x="9109850" y="5431974"/>
                  <a:pt x="9112365" y="5431060"/>
                  <a:pt x="9114193" y="5429231"/>
                </a:cubicBezTo>
                <a:cubicBezTo>
                  <a:pt x="9116023" y="5427402"/>
                  <a:pt x="9116937" y="5424887"/>
                  <a:pt x="9116937" y="5421687"/>
                </a:cubicBezTo>
                <a:lnTo>
                  <a:pt x="9116937" y="5331847"/>
                </a:lnTo>
                <a:cubicBezTo>
                  <a:pt x="9116937" y="5328647"/>
                  <a:pt x="9116023" y="5326132"/>
                  <a:pt x="9114193" y="5324303"/>
                </a:cubicBezTo>
                <a:cubicBezTo>
                  <a:pt x="9112365" y="5322475"/>
                  <a:pt x="9109850" y="5321560"/>
                  <a:pt x="9106649" y="5321560"/>
                </a:cubicBezTo>
                <a:close/>
                <a:moveTo>
                  <a:pt x="8405534" y="5321560"/>
                </a:moveTo>
                <a:cubicBezTo>
                  <a:pt x="8399133" y="5321560"/>
                  <a:pt x="8395933" y="5324303"/>
                  <a:pt x="8395933" y="5329790"/>
                </a:cubicBezTo>
                <a:cubicBezTo>
                  <a:pt x="8395933" y="5331161"/>
                  <a:pt x="8396161" y="5332304"/>
                  <a:pt x="8396618" y="5333219"/>
                </a:cubicBezTo>
                <a:lnTo>
                  <a:pt x="8512519" y="5792705"/>
                </a:lnTo>
                <a:cubicBezTo>
                  <a:pt x="8513890" y="5798648"/>
                  <a:pt x="8517547" y="5801620"/>
                  <a:pt x="8523491" y="5801620"/>
                </a:cubicBezTo>
                <a:lnTo>
                  <a:pt x="8642135" y="5801620"/>
                </a:lnTo>
                <a:cubicBezTo>
                  <a:pt x="8648078" y="5801620"/>
                  <a:pt x="8651735" y="5798648"/>
                  <a:pt x="8653107" y="5792705"/>
                </a:cubicBezTo>
                <a:lnTo>
                  <a:pt x="8770379" y="5333219"/>
                </a:lnTo>
                <a:cubicBezTo>
                  <a:pt x="8771293" y="5329561"/>
                  <a:pt x="8770951" y="5326704"/>
                  <a:pt x="8769351" y="5324646"/>
                </a:cubicBezTo>
                <a:cubicBezTo>
                  <a:pt x="8767750" y="5322589"/>
                  <a:pt x="8765121" y="5321560"/>
                  <a:pt x="8761464" y="5321560"/>
                </a:cubicBezTo>
                <a:lnTo>
                  <a:pt x="8646935" y="5321560"/>
                </a:lnTo>
                <a:cubicBezTo>
                  <a:pt x="8640991" y="5321560"/>
                  <a:pt x="8637334" y="5324761"/>
                  <a:pt x="8635963" y="5331161"/>
                </a:cubicBezTo>
                <a:lnTo>
                  <a:pt x="8588642" y="5597252"/>
                </a:lnTo>
                <a:cubicBezTo>
                  <a:pt x="8588185" y="5599081"/>
                  <a:pt x="8587385" y="5599995"/>
                  <a:pt x="8586242" y="5599995"/>
                </a:cubicBezTo>
                <a:cubicBezTo>
                  <a:pt x="8585099" y="5599995"/>
                  <a:pt x="8584299" y="5599081"/>
                  <a:pt x="8583841" y="5597252"/>
                </a:cubicBezTo>
                <a:lnTo>
                  <a:pt x="8535150" y="5331161"/>
                </a:lnTo>
                <a:cubicBezTo>
                  <a:pt x="8533778" y="5324761"/>
                  <a:pt x="8529892" y="5321560"/>
                  <a:pt x="8523491" y="5321560"/>
                </a:cubicBezTo>
                <a:close/>
                <a:moveTo>
                  <a:pt x="8064081" y="5321560"/>
                </a:moveTo>
                <a:cubicBezTo>
                  <a:pt x="8060882" y="5321560"/>
                  <a:pt x="8058367" y="5322475"/>
                  <a:pt x="8056538" y="5324303"/>
                </a:cubicBezTo>
                <a:cubicBezTo>
                  <a:pt x="8054709" y="5326132"/>
                  <a:pt x="8053795" y="5328647"/>
                  <a:pt x="8053795" y="5331847"/>
                </a:cubicBezTo>
                <a:lnTo>
                  <a:pt x="8053795" y="5791333"/>
                </a:lnTo>
                <a:cubicBezTo>
                  <a:pt x="8053795" y="5794534"/>
                  <a:pt x="8054709" y="5797048"/>
                  <a:pt x="8056538" y="5798877"/>
                </a:cubicBezTo>
                <a:cubicBezTo>
                  <a:pt x="8058367" y="5800706"/>
                  <a:pt x="8060882" y="5801620"/>
                  <a:pt x="8064081" y="5801620"/>
                </a:cubicBezTo>
                <a:lnTo>
                  <a:pt x="8354176" y="5801620"/>
                </a:lnTo>
                <a:cubicBezTo>
                  <a:pt x="8357376" y="5801620"/>
                  <a:pt x="8359891" y="5800706"/>
                  <a:pt x="8361719" y="5798877"/>
                </a:cubicBezTo>
                <a:cubicBezTo>
                  <a:pt x="8363548" y="5797048"/>
                  <a:pt x="8364463" y="5794534"/>
                  <a:pt x="8364463" y="5791333"/>
                </a:cubicBezTo>
                <a:lnTo>
                  <a:pt x="8364463" y="5701493"/>
                </a:lnTo>
                <a:cubicBezTo>
                  <a:pt x="8364463" y="5698293"/>
                  <a:pt x="8363548" y="5695778"/>
                  <a:pt x="8361719" y="5693950"/>
                </a:cubicBezTo>
                <a:cubicBezTo>
                  <a:pt x="8359891" y="5692121"/>
                  <a:pt x="8357376" y="5691206"/>
                  <a:pt x="8354176" y="5691206"/>
                </a:cubicBezTo>
                <a:lnTo>
                  <a:pt x="8186840" y="5691206"/>
                </a:lnTo>
                <a:cubicBezTo>
                  <a:pt x="8184097" y="5691206"/>
                  <a:pt x="8182725" y="5689835"/>
                  <a:pt x="8182725" y="5687092"/>
                </a:cubicBezTo>
                <a:lnTo>
                  <a:pt x="8182725" y="5618512"/>
                </a:lnTo>
                <a:cubicBezTo>
                  <a:pt x="8182725" y="5615768"/>
                  <a:pt x="8184097" y="5614397"/>
                  <a:pt x="8186840" y="5614397"/>
                </a:cubicBezTo>
                <a:lnTo>
                  <a:pt x="8283538" y="5614397"/>
                </a:lnTo>
                <a:cubicBezTo>
                  <a:pt x="8286739" y="5614397"/>
                  <a:pt x="8289253" y="5613482"/>
                  <a:pt x="8291081" y="5611654"/>
                </a:cubicBezTo>
                <a:cubicBezTo>
                  <a:pt x="8292910" y="5609825"/>
                  <a:pt x="8293825" y="5607310"/>
                  <a:pt x="8293825" y="5604110"/>
                </a:cubicBezTo>
                <a:lnTo>
                  <a:pt x="8293825" y="5514956"/>
                </a:lnTo>
                <a:cubicBezTo>
                  <a:pt x="8293825" y="5511755"/>
                  <a:pt x="8292910" y="5509241"/>
                  <a:pt x="8291081" y="5507412"/>
                </a:cubicBezTo>
                <a:cubicBezTo>
                  <a:pt x="8289253" y="5505583"/>
                  <a:pt x="8286739" y="5504669"/>
                  <a:pt x="8283538" y="5504669"/>
                </a:cubicBezTo>
                <a:lnTo>
                  <a:pt x="8186840" y="5504669"/>
                </a:lnTo>
                <a:cubicBezTo>
                  <a:pt x="8184097" y="5504669"/>
                  <a:pt x="8182725" y="5503297"/>
                  <a:pt x="8182725" y="5500554"/>
                </a:cubicBezTo>
                <a:lnTo>
                  <a:pt x="8182725" y="5436089"/>
                </a:lnTo>
                <a:cubicBezTo>
                  <a:pt x="8182725" y="5433346"/>
                  <a:pt x="8184097" y="5431974"/>
                  <a:pt x="8186840" y="5431974"/>
                </a:cubicBezTo>
                <a:lnTo>
                  <a:pt x="8354176" y="5431974"/>
                </a:lnTo>
                <a:cubicBezTo>
                  <a:pt x="8357376" y="5431974"/>
                  <a:pt x="8359891" y="5431060"/>
                  <a:pt x="8361719" y="5429231"/>
                </a:cubicBezTo>
                <a:cubicBezTo>
                  <a:pt x="8363548" y="5427402"/>
                  <a:pt x="8364463" y="5424887"/>
                  <a:pt x="8364463" y="5421687"/>
                </a:cubicBezTo>
                <a:lnTo>
                  <a:pt x="8364463" y="5331847"/>
                </a:lnTo>
                <a:cubicBezTo>
                  <a:pt x="8364463" y="5328647"/>
                  <a:pt x="8363548" y="5326132"/>
                  <a:pt x="8361719" y="5324303"/>
                </a:cubicBezTo>
                <a:cubicBezTo>
                  <a:pt x="8359891" y="5322475"/>
                  <a:pt x="8357376" y="5321560"/>
                  <a:pt x="8354176" y="5321560"/>
                </a:cubicBezTo>
                <a:close/>
                <a:moveTo>
                  <a:pt x="7683081" y="5321560"/>
                </a:moveTo>
                <a:cubicBezTo>
                  <a:pt x="7679882" y="5321560"/>
                  <a:pt x="7677367" y="5322475"/>
                  <a:pt x="7675538" y="5324303"/>
                </a:cubicBezTo>
                <a:cubicBezTo>
                  <a:pt x="7673709" y="5326132"/>
                  <a:pt x="7672795" y="5328647"/>
                  <a:pt x="7672795" y="5331847"/>
                </a:cubicBezTo>
                <a:lnTo>
                  <a:pt x="7672795" y="5791333"/>
                </a:lnTo>
                <a:cubicBezTo>
                  <a:pt x="7672795" y="5794534"/>
                  <a:pt x="7673709" y="5797048"/>
                  <a:pt x="7675538" y="5798877"/>
                </a:cubicBezTo>
                <a:cubicBezTo>
                  <a:pt x="7677367" y="5800706"/>
                  <a:pt x="7679882" y="5801620"/>
                  <a:pt x="7683081" y="5801620"/>
                </a:cubicBezTo>
                <a:lnTo>
                  <a:pt x="7791439" y="5801620"/>
                </a:lnTo>
                <a:cubicBezTo>
                  <a:pt x="7794639" y="5801620"/>
                  <a:pt x="7797154" y="5800706"/>
                  <a:pt x="7798983" y="5798877"/>
                </a:cubicBezTo>
                <a:cubicBezTo>
                  <a:pt x="7800811" y="5797048"/>
                  <a:pt x="7801725" y="5794534"/>
                  <a:pt x="7801725" y="5791333"/>
                </a:cubicBezTo>
                <a:lnTo>
                  <a:pt x="7801725" y="5621255"/>
                </a:lnTo>
                <a:cubicBezTo>
                  <a:pt x="7801725" y="5618512"/>
                  <a:pt x="7803097" y="5617140"/>
                  <a:pt x="7805840" y="5617140"/>
                </a:cubicBezTo>
                <a:lnTo>
                  <a:pt x="7818184" y="5617140"/>
                </a:lnTo>
                <a:cubicBezTo>
                  <a:pt x="7820928" y="5617140"/>
                  <a:pt x="7822528" y="5618283"/>
                  <a:pt x="7822986" y="5620569"/>
                </a:cubicBezTo>
                <a:lnTo>
                  <a:pt x="7881279" y="5793391"/>
                </a:lnTo>
                <a:cubicBezTo>
                  <a:pt x="7883106" y="5798877"/>
                  <a:pt x="7886994" y="5801620"/>
                  <a:pt x="7892937" y="5801620"/>
                </a:cubicBezTo>
                <a:lnTo>
                  <a:pt x="8006093" y="5801620"/>
                </a:lnTo>
                <a:cubicBezTo>
                  <a:pt x="8012038" y="5801620"/>
                  <a:pt x="8015009" y="5799334"/>
                  <a:pt x="8015009" y="5794762"/>
                </a:cubicBezTo>
                <a:cubicBezTo>
                  <a:pt x="8015009" y="5792933"/>
                  <a:pt x="8014781" y="5791333"/>
                  <a:pt x="8014323" y="5789962"/>
                </a:cubicBezTo>
                <a:lnTo>
                  <a:pt x="7943686" y="5603424"/>
                </a:lnTo>
                <a:cubicBezTo>
                  <a:pt x="7943229" y="5601138"/>
                  <a:pt x="7943914" y="5599309"/>
                  <a:pt x="7945744" y="5597938"/>
                </a:cubicBezTo>
                <a:cubicBezTo>
                  <a:pt x="7966775" y="5586050"/>
                  <a:pt x="7983120" y="5569477"/>
                  <a:pt x="7994778" y="5548217"/>
                </a:cubicBezTo>
                <a:cubicBezTo>
                  <a:pt x="8006436" y="5526957"/>
                  <a:pt x="8012266" y="5502383"/>
                  <a:pt x="8012266" y="5474494"/>
                </a:cubicBezTo>
                <a:cubicBezTo>
                  <a:pt x="8012266" y="5444318"/>
                  <a:pt x="8006093" y="5417687"/>
                  <a:pt x="7993750" y="5394598"/>
                </a:cubicBezTo>
                <a:cubicBezTo>
                  <a:pt x="7981405" y="5371509"/>
                  <a:pt x="7964032" y="5353564"/>
                  <a:pt x="7941629" y="5340763"/>
                </a:cubicBezTo>
                <a:cubicBezTo>
                  <a:pt x="7919226" y="5327961"/>
                  <a:pt x="7893394" y="5321560"/>
                  <a:pt x="7864133" y="5321560"/>
                </a:cubicBezTo>
                <a:close/>
                <a:moveTo>
                  <a:pt x="7309550" y="5321560"/>
                </a:moveTo>
                <a:cubicBezTo>
                  <a:pt x="7306349" y="5321560"/>
                  <a:pt x="7303835" y="5322475"/>
                  <a:pt x="7302005" y="5324303"/>
                </a:cubicBezTo>
                <a:cubicBezTo>
                  <a:pt x="7300177" y="5326132"/>
                  <a:pt x="7299263" y="5328647"/>
                  <a:pt x="7299263" y="5331847"/>
                </a:cubicBezTo>
                <a:lnTo>
                  <a:pt x="7299263" y="5791333"/>
                </a:lnTo>
                <a:cubicBezTo>
                  <a:pt x="7299263" y="5794534"/>
                  <a:pt x="7300177" y="5797048"/>
                  <a:pt x="7302005" y="5798877"/>
                </a:cubicBezTo>
                <a:cubicBezTo>
                  <a:pt x="7303835" y="5800706"/>
                  <a:pt x="7306349" y="5801620"/>
                  <a:pt x="7309550" y="5801620"/>
                </a:cubicBezTo>
                <a:lnTo>
                  <a:pt x="7417905" y="5801620"/>
                </a:lnTo>
                <a:cubicBezTo>
                  <a:pt x="7421106" y="5801620"/>
                  <a:pt x="7423621" y="5800706"/>
                  <a:pt x="7425450" y="5798877"/>
                </a:cubicBezTo>
                <a:cubicBezTo>
                  <a:pt x="7427279" y="5797048"/>
                  <a:pt x="7428193" y="5794534"/>
                  <a:pt x="7428193" y="5791333"/>
                </a:cubicBezTo>
                <a:lnTo>
                  <a:pt x="7428193" y="5632228"/>
                </a:lnTo>
                <a:cubicBezTo>
                  <a:pt x="7428193" y="5629484"/>
                  <a:pt x="7429565" y="5628113"/>
                  <a:pt x="7432308" y="5628113"/>
                </a:cubicBezTo>
                <a:lnTo>
                  <a:pt x="7487858" y="5628113"/>
                </a:lnTo>
                <a:cubicBezTo>
                  <a:pt x="7517576" y="5628113"/>
                  <a:pt x="7543979" y="5621826"/>
                  <a:pt x="7567067" y="5609253"/>
                </a:cubicBezTo>
                <a:cubicBezTo>
                  <a:pt x="7590156" y="5596680"/>
                  <a:pt x="7607987" y="5579078"/>
                  <a:pt x="7620559" y="5556447"/>
                </a:cubicBezTo>
                <a:cubicBezTo>
                  <a:pt x="7633132" y="5533815"/>
                  <a:pt x="7639419" y="5507412"/>
                  <a:pt x="7639419" y="5477237"/>
                </a:cubicBezTo>
                <a:cubicBezTo>
                  <a:pt x="7639419" y="5446604"/>
                  <a:pt x="7633018" y="5419515"/>
                  <a:pt x="7620217" y="5395970"/>
                </a:cubicBezTo>
                <a:cubicBezTo>
                  <a:pt x="7607415" y="5372424"/>
                  <a:pt x="7589584" y="5354136"/>
                  <a:pt x="7566725" y="5341106"/>
                </a:cubicBezTo>
                <a:cubicBezTo>
                  <a:pt x="7543865" y="5328075"/>
                  <a:pt x="7517347" y="5321560"/>
                  <a:pt x="7487172" y="5321560"/>
                </a:cubicBezTo>
                <a:close/>
                <a:moveTo>
                  <a:pt x="6862789" y="5321560"/>
                </a:moveTo>
                <a:cubicBezTo>
                  <a:pt x="6856846" y="5321560"/>
                  <a:pt x="6853187" y="5324532"/>
                  <a:pt x="6851816" y="5330476"/>
                </a:cubicBezTo>
                <a:lnTo>
                  <a:pt x="6729744" y="5789962"/>
                </a:lnTo>
                <a:cubicBezTo>
                  <a:pt x="6728829" y="5793619"/>
                  <a:pt x="6729172" y="5796477"/>
                  <a:pt x="6730773" y="5798534"/>
                </a:cubicBezTo>
                <a:cubicBezTo>
                  <a:pt x="6732373" y="5800591"/>
                  <a:pt x="6735001" y="5801620"/>
                  <a:pt x="6738659" y="5801620"/>
                </a:cubicBezTo>
                <a:lnTo>
                  <a:pt x="6851131" y="5801620"/>
                </a:lnTo>
                <a:cubicBezTo>
                  <a:pt x="6857531" y="5801620"/>
                  <a:pt x="6861417" y="5798648"/>
                  <a:pt x="6862789" y="5792705"/>
                </a:cubicBezTo>
                <a:lnTo>
                  <a:pt x="6873762" y="5739898"/>
                </a:lnTo>
                <a:cubicBezTo>
                  <a:pt x="6874676" y="5737612"/>
                  <a:pt x="6876048" y="5736469"/>
                  <a:pt x="6877877" y="5736469"/>
                </a:cubicBezTo>
                <a:lnTo>
                  <a:pt x="6980747" y="5736469"/>
                </a:lnTo>
                <a:cubicBezTo>
                  <a:pt x="6982576" y="5736469"/>
                  <a:pt x="6983947" y="5737612"/>
                  <a:pt x="6984862" y="5739898"/>
                </a:cubicBezTo>
                <a:lnTo>
                  <a:pt x="6996520" y="5792705"/>
                </a:lnTo>
                <a:cubicBezTo>
                  <a:pt x="6997891" y="5798648"/>
                  <a:pt x="7001777" y="5801620"/>
                  <a:pt x="7008178" y="5801620"/>
                </a:cubicBezTo>
                <a:lnTo>
                  <a:pt x="7122021" y="5801620"/>
                </a:lnTo>
                <a:cubicBezTo>
                  <a:pt x="7128422" y="5801620"/>
                  <a:pt x="7131623" y="5798877"/>
                  <a:pt x="7131623" y="5793391"/>
                </a:cubicBezTo>
                <a:cubicBezTo>
                  <a:pt x="7131623" y="5792019"/>
                  <a:pt x="7131394" y="5790876"/>
                  <a:pt x="7130937" y="5789962"/>
                </a:cubicBezTo>
                <a:lnTo>
                  <a:pt x="7009551" y="5330476"/>
                </a:lnTo>
                <a:cubicBezTo>
                  <a:pt x="7008178" y="5324532"/>
                  <a:pt x="7004521" y="5321560"/>
                  <a:pt x="6998578" y="5321560"/>
                </a:cubicBezTo>
                <a:close/>
                <a:moveTo>
                  <a:pt x="6300814" y="5321560"/>
                </a:moveTo>
                <a:cubicBezTo>
                  <a:pt x="6294871" y="5321560"/>
                  <a:pt x="6291213" y="5324532"/>
                  <a:pt x="6289841" y="5330476"/>
                </a:cubicBezTo>
                <a:lnTo>
                  <a:pt x="6167768" y="5789962"/>
                </a:lnTo>
                <a:cubicBezTo>
                  <a:pt x="6166855" y="5793619"/>
                  <a:pt x="6167197" y="5796477"/>
                  <a:pt x="6168798" y="5798534"/>
                </a:cubicBezTo>
                <a:cubicBezTo>
                  <a:pt x="6170398" y="5800591"/>
                  <a:pt x="6173027" y="5801620"/>
                  <a:pt x="6176684" y="5801620"/>
                </a:cubicBezTo>
                <a:lnTo>
                  <a:pt x="6289156" y="5801620"/>
                </a:lnTo>
                <a:cubicBezTo>
                  <a:pt x="6295556" y="5801620"/>
                  <a:pt x="6299443" y="5798648"/>
                  <a:pt x="6300814" y="5792705"/>
                </a:cubicBezTo>
                <a:lnTo>
                  <a:pt x="6311786" y="5739898"/>
                </a:lnTo>
                <a:cubicBezTo>
                  <a:pt x="6312701" y="5737612"/>
                  <a:pt x="6314072" y="5736469"/>
                  <a:pt x="6315901" y="5736469"/>
                </a:cubicBezTo>
                <a:lnTo>
                  <a:pt x="6418772" y="5736469"/>
                </a:lnTo>
                <a:cubicBezTo>
                  <a:pt x="6420600" y="5736469"/>
                  <a:pt x="6421972" y="5737612"/>
                  <a:pt x="6422886" y="5739898"/>
                </a:cubicBezTo>
                <a:lnTo>
                  <a:pt x="6434545" y="5792705"/>
                </a:lnTo>
                <a:cubicBezTo>
                  <a:pt x="6435916" y="5798648"/>
                  <a:pt x="6439802" y="5801620"/>
                  <a:pt x="6446203" y="5801620"/>
                </a:cubicBezTo>
                <a:lnTo>
                  <a:pt x="6560047" y="5801620"/>
                </a:lnTo>
                <a:cubicBezTo>
                  <a:pt x="6566448" y="5801620"/>
                  <a:pt x="6569648" y="5798877"/>
                  <a:pt x="6569648" y="5793391"/>
                </a:cubicBezTo>
                <a:cubicBezTo>
                  <a:pt x="6569648" y="5792019"/>
                  <a:pt x="6569419" y="5790876"/>
                  <a:pt x="6568962" y="5789962"/>
                </a:cubicBezTo>
                <a:lnTo>
                  <a:pt x="6447575" y="5330476"/>
                </a:lnTo>
                <a:cubicBezTo>
                  <a:pt x="6446203" y="5324532"/>
                  <a:pt x="6442546" y="5321560"/>
                  <a:pt x="6436602" y="5321560"/>
                </a:cubicBezTo>
                <a:close/>
                <a:moveTo>
                  <a:pt x="5806657" y="5321560"/>
                </a:moveTo>
                <a:cubicBezTo>
                  <a:pt x="5803457" y="5321560"/>
                  <a:pt x="5800942" y="5322475"/>
                  <a:pt x="5799113" y="5324303"/>
                </a:cubicBezTo>
                <a:cubicBezTo>
                  <a:pt x="5797284" y="5326132"/>
                  <a:pt x="5796370" y="5328647"/>
                  <a:pt x="5796370" y="5331847"/>
                </a:cubicBezTo>
                <a:lnTo>
                  <a:pt x="5796370" y="5791333"/>
                </a:lnTo>
                <a:cubicBezTo>
                  <a:pt x="5796370" y="5794534"/>
                  <a:pt x="5797284" y="5797048"/>
                  <a:pt x="5799113" y="5798877"/>
                </a:cubicBezTo>
                <a:cubicBezTo>
                  <a:pt x="5800942" y="5800706"/>
                  <a:pt x="5803457" y="5801620"/>
                  <a:pt x="5806657" y="5801620"/>
                </a:cubicBezTo>
                <a:lnTo>
                  <a:pt x="5915013" y="5801620"/>
                </a:lnTo>
                <a:cubicBezTo>
                  <a:pt x="5918214" y="5801620"/>
                  <a:pt x="5920729" y="5800706"/>
                  <a:pt x="5922557" y="5798877"/>
                </a:cubicBezTo>
                <a:cubicBezTo>
                  <a:pt x="5924386" y="5797048"/>
                  <a:pt x="5925300" y="5794534"/>
                  <a:pt x="5925300" y="5791333"/>
                </a:cubicBezTo>
                <a:lnTo>
                  <a:pt x="5925300" y="5621255"/>
                </a:lnTo>
                <a:cubicBezTo>
                  <a:pt x="5925300" y="5618512"/>
                  <a:pt x="5926672" y="5617140"/>
                  <a:pt x="5929415" y="5617140"/>
                </a:cubicBezTo>
                <a:lnTo>
                  <a:pt x="5941760" y="5617140"/>
                </a:lnTo>
                <a:cubicBezTo>
                  <a:pt x="5944502" y="5617140"/>
                  <a:pt x="5946103" y="5618283"/>
                  <a:pt x="5946560" y="5620569"/>
                </a:cubicBezTo>
                <a:lnTo>
                  <a:pt x="6004853" y="5793391"/>
                </a:lnTo>
                <a:cubicBezTo>
                  <a:pt x="6006682" y="5798877"/>
                  <a:pt x="6010568" y="5801620"/>
                  <a:pt x="6016512" y="5801620"/>
                </a:cubicBezTo>
                <a:lnTo>
                  <a:pt x="6129668" y="5801620"/>
                </a:lnTo>
                <a:cubicBezTo>
                  <a:pt x="6135612" y="5801620"/>
                  <a:pt x="6138584" y="5799334"/>
                  <a:pt x="6138584" y="5794762"/>
                </a:cubicBezTo>
                <a:cubicBezTo>
                  <a:pt x="6138584" y="5792933"/>
                  <a:pt x="6138356" y="5791333"/>
                  <a:pt x="6137898" y="5789962"/>
                </a:cubicBezTo>
                <a:lnTo>
                  <a:pt x="6067261" y="5603424"/>
                </a:lnTo>
                <a:cubicBezTo>
                  <a:pt x="6066803" y="5601138"/>
                  <a:pt x="6067489" y="5599309"/>
                  <a:pt x="6069318" y="5597938"/>
                </a:cubicBezTo>
                <a:cubicBezTo>
                  <a:pt x="6090350" y="5586050"/>
                  <a:pt x="6106695" y="5569477"/>
                  <a:pt x="6118353" y="5548217"/>
                </a:cubicBezTo>
                <a:cubicBezTo>
                  <a:pt x="6130012" y="5526957"/>
                  <a:pt x="6135841" y="5502383"/>
                  <a:pt x="6135841" y="5474494"/>
                </a:cubicBezTo>
                <a:cubicBezTo>
                  <a:pt x="6135841" y="5444318"/>
                  <a:pt x="6129668" y="5417687"/>
                  <a:pt x="6117325" y="5394598"/>
                </a:cubicBezTo>
                <a:cubicBezTo>
                  <a:pt x="6104980" y="5371509"/>
                  <a:pt x="6087606" y="5353564"/>
                  <a:pt x="6065203" y="5340763"/>
                </a:cubicBezTo>
                <a:cubicBezTo>
                  <a:pt x="6042800" y="5327961"/>
                  <a:pt x="6016969" y="5321560"/>
                  <a:pt x="5987708" y="5321560"/>
                </a:cubicBezTo>
                <a:close/>
                <a:moveTo>
                  <a:pt x="5491189" y="5321560"/>
                </a:moveTo>
                <a:cubicBezTo>
                  <a:pt x="5485246" y="5321560"/>
                  <a:pt x="5481587" y="5324532"/>
                  <a:pt x="5480216" y="5330476"/>
                </a:cubicBezTo>
                <a:lnTo>
                  <a:pt x="5358144" y="5789962"/>
                </a:lnTo>
                <a:cubicBezTo>
                  <a:pt x="5357230" y="5793619"/>
                  <a:pt x="5357572" y="5796477"/>
                  <a:pt x="5359173" y="5798534"/>
                </a:cubicBezTo>
                <a:cubicBezTo>
                  <a:pt x="5360773" y="5800591"/>
                  <a:pt x="5363401" y="5801620"/>
                  <a:pt x="5367059" y="5801620"/>
                </a:cubicBezTo>
                <a:lnTo>
                  <a:pt x="5479531" y="5801620"/>
                </a:lnTo>
                <a:cubicBezTo>
                  <a:pt x="5485931" y="5801620"/>
                  <a:pt x="5489817" y="5798648"/>
                  <a:pt x="5491189" y="5792705"/>
                </a:cubicBezTo>
                <a:lnTo>
                  <a:pt x="5502162" y="5739898"/>
                </a:lnTo>
                <a:cubicBezTo>
                  <a:pt x="5503076" y="5737612"/>
                  <a:pt x="5504448" y="5736469"/>
                  <a:pt x="5506276" y="5736469"/>
                </a:cubicBezTo>
                <a:lnTo>
                  <a:pt x="5609147" y="5736469"/>
                </a:lnTo>
                <a:cubicBezTo>
                  <a:pt x="5610976" y="5736469"/>
                  <a:pt x="5612347" y="5737612"/>
                  <a:pt x="5613262" y="5739898"/>
                </a:cubicBezTo>
                <a:lnTo>
                  <a:pt x="5624920" y="5792705"/>
                </a:lnTo>
                <a:cubicBezTo>
                  <a:pt x="5626291" y="5798648"/>
                  <a:pt x="5630177" y="5801620"/>
                  <a:pt x="5636578" y="5801620"/>
                </a:cubicBezTo>
                <a:lnTo>
                  <a:pt x="5750422" y="5801620"/>
                </a:lnTo>
                <a:cubicBezTo>
                  <a:pt x="5756822" y="5801620"/>
                  <a:pt x="5760023" y="5798877"/>
                  <a:pt x="5760023" y="5793391"/>
                </a:cubicBezTo>
                <a:cubicBezTo>
                  <a:pt x="5760023" y="5792019"/>
                  <a:pt x="5759794" y="5790876"/>
                  <a:pt x="5759337" y="5789962"/>
                </a:cubicBezTo>
                <a:lnTo>
                  <a:pt x="5637950" y="5330476"/>
                </a:lnTo>
                <a:cubicBezTo>
                  <a:pt x="5636578" y="5324532"/>
                  <a:pt x="5632921" y="5321560"/>
                  <a:pt x="5626978" y="5321560"/>
                </a:cubicBezTo>
                <a:close/>
                <a:moveTo>
                  <a:pt x="5004499" y="5321560"/>
                </a:moveTo>
                <a:cubicBezTo>
                  <a:pt x="5001299" y="5321560"/>
                  <a:pt x="4998784" y="5322475"/>
                  <a:pt x="4996956" y="5324303"/>
                </a:cubicBezTo>
                <a:cubicBezTo>
                  <a:pt x="4995127" y="5326132"/>
                  <a:pt x="4994213" y="5328647"/>
                  <a:pt x="4994213" y="5331847"/>
                </a:cubicBezTo>
                <a:lnTo>
                  <a:pt x="4994213" y="5791333"/>
                </a:lnTo>
                <a:cubicBezTo>
                  <a:pt x="4994213" y="5794534"/>
                  <a:pt x="4995127" y="5797048"/>
                  <a:pt x="4996956" y="5798877"/>
                </a:cubicBezTo>
                <a:cubicBezTo>
                  <a:pt x="4998784" y="5800706"/>
                  <a:pt x="5001299" y="5801620"/>
                  <a:pt x="5004499" y="5801620"/>
                </a:cubicBezTo>
                <a:lnTo>
                  <a:pt x="5112856" y="5801620"/>
                </a:lnTo>
                <a:cubicBezTo>
                  <a:pt x="5116057" y="5801620"/>
                  <a:pt x="5118571" y="5800706"/>
                  <a:pt x="5120399" y="5798877"/>
                </a:cubicBezTo>
                <a:cubicBezTo>
                  <a:pt x="5122229" y="5797048"/>
                  <a:pt x="5123143" y="5794534"/>
                  <a:pt x="5123143" y="5791333"/>
                </a:cubicBezTo>
                <a:lnTo>
                  <a:pt x="5123143" y="5632228"/>
                </a:lnTo>
                <a:cubicBezTo>
                  <a:pt x="5123143" y="5629484"/>
                  <a:pt x="5124515" y="5628113"/>
                  <a:pt x="5127258" y="5628113"/>
                </a:cubicBezTo>
                <a:lnTo>
                  <a:pt x="5182807" y="5628113"/>
                </a:lnTo>
                <a:cubicBezTo>
                  <a:pt x="5212526" y="5628113"/>
                  <a:pt x="5238929" y="5621826"/>
                  <a:pt x="5262018" y="5609253"/>
                </a:cubicBezTo>
                <a:cubicBezTo>
                  <a:pt x="5285106" y="5596680"/>
                  <a:pt x="5302937" y="5579078"/>
                  <a:pt x="5315510" y="5556447"/>
                </a:cubicBezTo>
                <a:cubicBezTo>
                  <a:pt x="5328083" y="5533815"/>
                  <a:pt x="5334370" y="5507412"/>
                  <a:pt x="5334370" y="5477237"/>
                </a:cubicBezTo>
                <a:cubicBezTo>
                  <a:pt x="5334370" y="5446604"/>
                  <a:pt x="5327969" y="5419515"/>
                  <a:pt x="5315167" y="5395970"/>
                </a:cubicBezTo>
                <a:cubicBezTo>
                  <a:pt x="5302366" y="5372424"/>
                  <a:pt x="5284535" y="5354136"/>
                  <a:pt x="5261674" y="5341106"/>
                </a:cubicBezTo>
                <a:cubicBezTo>
                  <a:pt x="5238815" y="5328075"/>
                  <a:pt x="5212297" y="5321560"/>
                  <a:pt x="5182122" y="5321560"/>
                </a:cubicBezTo>
                <a:close/>
                <a:moveTo>
                  <a:pt x="13887819" y="5316074"/>
                </a:moveTo>
                <a:cubicBezTo>
                  <a:pt x="13922109" y="5316074"/>
                  <a:pt x="13952398" y="5322817"/>
                  <a:pt x="13978687" y="5336305"/>
                </a:cubicBezTo>
                <a:cubicBezTo>
                  <a:pt x="14004976" y="5349792"/>
                  <a:pt x="14025208" y="5368880"/>
                  <a:pt x="14039381" y="5393569"/>
                </a:cubicBezTo>
                <a:cubicBezTo>
                  <a:pt x="14053554" y="5418258"/>
                  <a:pt x="14060640" y="5447062"/>
                  <a:pt x="14060640" y="5479980"/>
                </a:cubicBezTo>
                <a:lnTo>
                  <a:pt x="14060640" y="5643200"/>
                </a:lnTo>
                <a:cubicBezTo>
                  <a:pt x="14060640" y="5676119"/>
                  <a:pt x="14053440" y="5705037"/>
                  <a:pt x="14039038" y="5729954"/>
                </a:cubicBezTo>
                <a:cubicBezTo>
                  <a:pt x="14024636" y="5754871"/>
                  <a:pt x="14004405" y="5774188"/>
                  <a:pt x="13978344" y="5787904"/>
                </a:cubicBezTo>
                <a:cubicBezTo>
                  <a:pt x="13952284" y="5801620"/>
                  <a:pt x="13922109" y="5808478"/>
                  <a:pt x="13887819" y="5808478"/>
                </a:cubicBezTo>
                <a:cubicBezTo>
                  <a:pt x="13853529" y="5808478"/>
                  <a:pt x="13823354" y="5801620"/>
                  <a:pt x="13797293" y="5787904"/>
                </a:cubicBezTo>
                <a:cubicBezTo>
                  <a:pt x="13771233" y="5774188"/>
                  <a:pt x="13751116" y="5754871"/>
                  <a:pt x="13736943" y="5729954"/>
                </a:cubicBezTo>
                <a:cubicBezTo>
                  <a:pt x="13722770" y="5705037"/>
                  <a:pt x="13715683" y="5676119"/>
                  <a:pt x="13715683" y="5643200"/>
                </a:cubicBezTo>
                <a:lnTo>
                  <a:pt x="13715683" y="5479980"/>
                </a:lnTo>
                <a:cubicBezTo>
                  <a:pt x="13715683" y="5447062"/>
                  <a:pt x="13722770" y="5418258"/>
                  <a:pt x="13736943" y="5393569"/>
                </a:cubicBezTo>
                <a:cubicBezTo>
                  <a:pt x="13751116" y="5368880"/>
                  <a:pt x="13771233" y="5349792"/>
                  <a:pt x="13797293" y="5336305"/>
                </a:cubicBezTo>
                <a:cubicBezTo>
                  <a:pt x="13823354" y="5322817"/>
                  <a:pt x="13853529" y="5316074"/>
                  <a:pt x="13887819" y="5316074"/>
                </a:cubicBezTo>
                <a:close/>
                <a:moveTo>
                  <a:pt x="13133286" y="5316074"/>
                </a:moveTo>
                <a:cubicBezTo>
                  <a:pt x="13167119" y="5316074"/>
                  <a:pt x="13196723" y="5322475"/>
                  <a:pt x="13222097" y="5335276"/>
                </a:cubicBezTo>
                <a:cubicBezTo>
                  <a:pt x="13247472" y="5348078"/>
                  <a:pt x="13267246" y="5366137"/>
                  <a:pt x="13281419" y="5389454"/>
                </a:cubicBezTo>
                <a:cubicBezTo>
                  <a:pt x="13295593" y="5412772"/>
                  <a:pt x="13302679" y="5439975"/>
                  <a:pt x="13302679" y="5471065"/>
                </a:cubicBezTo>
                <a:cubicBezTo>
                  <a:pt x="13302679" y="5474265"/>
                  <a:pt x="13301765" y="5476894"/>
                  <a:pt x="13299936" y="5478951"/>
                </a:cubicBezTo>
                <a:cubicBezTo>
                  <a:pt x="13298107" y="5481009"/>
                  <a:pt x="13295593" y="5482037"/>
                  <a:pt x="13292392" y="5482037"/>
                </a:cubicBezTo>
                <a:lnTo>
                  <a:pt x="13184036" y="5486838"/>
                </a:lnTo>
                <a:cubicBezTo>
                  <a:pt x="13177178" y="5486838"/>
                  <a:pt x="13173749" y="5483638"/>
                  <a:pt x="13173749" y="5477237"/>
                </a:cubicBezTo>
                <a:lnTo>
                  <a:pt x="13173749" y="5469693"/>
                </a:lnTo>
                <a:cubicBezTo>
                  <a:pt x="13173749" y="5456434"/>
                  <a:pt x="13170091" y="5445919"/>
                  <a:pt x="13162776" y="5438146"/>
                </a:cubicBezTo>
                <a:cubicBezTo>
                  <a:pt x="13155461" y="5430374"/>
                  <a:pt x="13145631" y="5426488"/>
                  <a:pt x="13133286" y="5426488"/>
                </a:cubicBezTo>
                <a:cubicBezTo>
                  <a:pt x="13120942" y="5426488"/>
                  <a:pt x="13110998" y="5430488"/>
                  <a:pt x="13103454" y="5438489"/>
                </a:cubicBezTo>
                <a:cubicBezTo>
                  <a:pt x="13095910" y="5446490"/>
                  <a:pt x="13092138" y="5456891"/>
                  <a:pt x="13092138" y="5469693"/>
                </a:cubicBezTo>
                <a:lnTo>
                  <a:pt x="13092138" y="5653487"/>
                </a:lnTo>
                <a:cubicBezTo>
                  <a:pt x="13092138" y="5666289"/>
                  <a:pt x="13095910" y="5676690"/>
                  <a:pt x="13103454" y="5684691"/>
                </a:cubicBezTo>
                <a:cubicBezTo>
                  <a:pt x="13110998" y="5692692"/>
                  <a:pt x="13120942" y="5696693"/>
                  <a:pt x="13133286" y="5696693"/>
                </a:cubicBezTo>
                <a:cubicBezTo>
                  <a:pt x="13145631" y="5696693"/>
                  <a:pt x="13155461" y="5692807"/>
                  <a:pt x="13162776" y="5685034"/>
                </a:cubicBezTo>
                <a:cubicBezTo>
                  <a:pt x="13170091" y="5677262"/>
                  <a:pt x="13173749" y="5666746"/>
                  <a:pt x="13173749" y="5653487"/>
                </a:cubicBezTo>
                <a:lnTo>
                  <a:pt x="13173749" y="5645258"/>
                </a:lnTo>
                <a:cubicBezTo>
                  <a:pt x="13173749" y="5638857"/>
                  <a:pt x="13177178" y="5635657"/>
                  <a:pt x="13184036" y="5635657"/>
                </a:cubicBezTo>
                <a:lnTo>
                  <a:pt x="13292392" y="5640457"/>
                </a:lnTo>
                <a:cubicBezTo>
                  <a:pt x="13295593" y="5640457"/>
                  <a:pt x="13298107" y="5641372"/>
                  <a:pt x="13299936" y="5643200"/>
                </a:cubicBezTo>
                <a:cubicBezTo>
                  <a:pt x="13301765" y="5645029"/>
                  <a:pt x="13302679" y="5647544"/>
                  <a:pt x="13302679" y="5650744"/>
                </a:cubicBezTo>
                <a:cubicBezTo>
                  <a:pt x="13302679" y="5681834"/>
                  <a:pt x="13295593" y="5709266"/>
                  <a:pt x="13281419" y="5733040"/>
                </a:cubicBezTo>
                <a:cubicBezTo>
                  <a:pt x="13267246" y="5756815"/>
                  <a:pt x="13247357" y="5775103"/>
                  <a:pt x="13221754" y="5787904"/>
                </a:cubicBezTo>
                <a:cubicBezTo>
                  <a:pt x="13196151" y="5800706"/>
                  <a:pt x="13166662" y="5807107"/>
                  <a:pt x="13133286" y="5807107"/>
                </a:cubicBezTo>
                <a:cubicBezTo>
                  <a:pt x="13099454" y="5807107"/>
                  <a:pt x="13069736" y="5800477"/>
                  <a:pt x="13044133" y="5787218"/>
                </a:cubicBezTo>
                <a:cubicBezTo>
                  <a:pt x="13018529" y="5773960"/>
                  <a:pt x="12998641" y="5755100"/>
                  <a:pt x="12984467" y="5730640"/>
                </a:cubicBezTo>
                <a:cubicBezTo>
                  <a:pt x="12970295" y="5706180"/>
                  <a:pt x="12963208" y="5677719"/>
                  <a:pt x="12963208" y="5645258"/>
                </a:cubicBezTo>
                <a:lnTo>
                  <a:pt x="12963208" y="5475865"/>
                </a:lnTo>
                <a:cubicBezTo>
                  <a:pt x="12963208" y="5443861"/>
                  <a:pt x="12970295" y="5415743"/>
                  <a:pt x="12984467" y="5391512"/>
                </a:cubicBezTo>
                <a:cubicBezTo>
                  <a:pt x="12998641" y="5367280"/>
                  <a:pt x="13018529" y="5348649"/>
                  <a:pt x="13044133" y="5335619"/>
                </a:cubicBezTo>
                <a:cubicBezTo>
                  <a:pt x="13069736" y="5322589"/>
                  <a:pt x="13099454" y="5316074"/>
                  <a:pt x="13133286" y="5316074"/>
                </a:cubicBezTo>
                <a:close/>
                <a:moveTo>
                  <a:pt x="11923611" y="5316074"/>
                </a:moveTo>
                <a:cubicBezTo>
                  <a:pt x="11889779" y="5316074"/>
                  <a:pt x="11860061" y="5322589"/>
                  <a:pt x="11834457" y="5335619"/>
                </a:cubicBezTo>
                <a:cubicBezTo>
                  <a:pt x="11808855" y="5348649"/>
                  <a:pt x="11788966" y="5367280"/>
                  <a:pt x="11774793" y="5391512"/>
                </a:cubicBezTo>
                <a:cubicBezTo>
                  <a:pt x="11760619" y="5415743"/>
                  <a:pt x="11753533" y="5443861"/>
                  <a:pt x="11753533" y="5475865"/>
                </a:cubicBezTo>
                <a:lnTo>
                  <a:pt x="11753533" y="5645258"/>
                </a:lnTo>
                <a:cubicBezTo>
                  <a:pt x="11753533" y="5677719"/>
                  <a:pt x="11760619" y="5706180"/>
                  <a:pt x="11774793" y="5730640"/>
                </a:cubicBezTo>
                <a:cubicBezTo>
                  <a:pt x="11788966" y="5755100"/>
                  <a:pt x="11808855" y="5773960"/>
                  <a:pt x="11834457" y="5787218"/>
                </a:cubicBezTo>
                <a:cubicBezTo>
                  <a:pt x="11860061" y="5800477"/>
                  <a:pt x="11889779" y="5807107"/>
                  <a:pt x="11923611" y="5807107"/>
                </a:cubicBezTo>
                <a:cubicBezTo>
                  <a:pt x="11956987" y="5807107"/>
                  <a:pt x="11986476" y="5800706"/>
                  <a:pt x="12012080" y="5787904"/>
                </a:cubicBezTo>
                <a:cubicBezTo>
                  <a:pt x="12037683" y="5775103"/>
                  <a:pt x="12057571" y="5756815"/>
                  <a:pt x="12071745" y="5733040"/>
                </a:cubicBezTo>
                <a:cubicBezTo>
                  <a:pt x="12085917" y="5709266"/>
                  <a:pt x="12093004" y="5681834"/>
                  <a:pt x="12093004" y="5650744"/>
                </a:cubicBezTo>
                <a:cubicBezTo>
                  <a:pt x="12093004" y="5647544"/>
                  <a:pt x="12092089" y="5645029"/>
                  <a:pt x="12090261" y="5643200"/>
                </a:cubicBezTo>
                <a:cubicBezTo>
                  <a:pt x="12088432" y="5641372"/>
                  <a:pt x="12085917" y="5640457"/>
                  <a:pt x="12082717" y="5640457"/>
                </a:cubicBezTo>
                <a:lnTo>
                  <a:pt x="11974361" y="5635657"/>
                </a:lnTo>
                <a:cubicBezTo>
                  <a:pt x="11967503" y="5635657"/>
                  <a:pt x="11964073" y="5638857"/>
                  <a:pt x="11964073" y="5645258"/>
                </a:cubicBezTo>
                <a:lnTo>
                  <a:pt x="11964073" y="5653487"/>
                </a:lnTo>
                <a:cubicBezTo>
                  <a:pt x="11964073" y="5666746"/>
                  <a:pt x="11960416" y="5677262"/>
                  <a:pt x="11953101" y="5685034"/>
                </a:cubicBezTo>
                <a:cubicBezTo>
                  <a:pt x="11945785" y="5692807"/>
                  <a:pt x="11935956" y="5696693"/>
                  <a:pt x="11923611" y="5696693"/>
                </a:cubicBezTo>
                <a:cubicBezTo>
                  <a:pt x="11911267" y="5696693"/>
                  <a:pt x="11901323" y="5692692"/>
                  <a:pt x="11893779" y="5684691"/>
                </a:cubicBezTo>
                <a:cubicBezTo>
                  <a:pt x="11886235" y="5676690"/>
                  <a:pt x="11882463" y="5666289"/>
                  <a:pt x="11882463" y="5653487"/>
                </a:cubicBezTo>
                <a:lnTo>
                  <a:pt x="11882463" y="5469693"/>
                </a:lnTo>
                <a:cubicBezTo>
                  <a:pt x="11882463" y="5456891"/>
                  <a:pt x="11886235" y="5446490"/>
                  <a:pt x="11893779" y="5438489"/>
                </a:cubicBezTo>
                <a:cubicBezTo>
                  <a:pt x="11901323" y="5430488"/>
                  <a:pt x="11911267" y="5426488"/>
                  <a:pt x="11923611" y="5426488"/>
                </a:cubicBezTo>
                <a:cubicBezTo>
                  <a:pt x="11935956" y="5426488"/>
                  <a:pt x="11945785" y="5430374"/>
                  <a:pt x="11953101" y="5438146"/>
                </a:cubicBezTo>
                <a:cubicBezTo>
                  <a:pt x="11960416" y="5445919"/>
                  <a:pt x="11964073" y="5456434"/>
                  <a:pt x="11964073" y="5469693"/>
                </a:cubicBezTo>
                <a:lnTo>
                  <a:pt x="11964073" y="5477237"/>
                </a:lnTo>
                <a:cubicBezTo>
                  <a:pt x="11964073" y="5483638"/>
                  <a:pt x="11967503" y="5486838"/>
                  <a:pt x="11974361" y="5486838"/>
                </a:cubicBezTo>
                <a:lnTo>
                  <a:pt x="12082717" y="5482037"/>
                </a:lnTo>
                <a:cubicBezTo>
                  <a:pt x="12085917" y="5482037"/>
                  <a:pt x="12088432" y="5481009"/>
                  <a:pt x="12090261" y="5478951"/>
                </a:cubicBezTo>
                <a:cubicBezTo>
                  <a:pt x="12092089" y="5476894"/>
                  <a:pt x="12093004" y="5474265"/>
                  <a:pt x="12093004" y="5471065"/>
                </a:cubicBezTo>
                <a:cubicBezTo>
                  <a:pt x="12093004" y="5439975"/>
                  <a:pt x="12085917" y="5412772"/>
                  <a:pt x="12071745" y="5389454"/>
                </a:cubicBezTo>
                <a:cubicBezTo>
                  <a:pt x="12057571" y="5366137"/>
                  <a:pt x="12037797" y="5348078"/>
                  <a:pt x="12012423" y="5335276"/>
                </a:cubicBezTo>
                <a:cubicBezTo>
                  <a:pt x="11987047" y="5322475"/>
                  <a:pt x="11957445" y="5316074"/>
                  <a:pt x="11923611" y="5316074"/>
                </a:cubicBezTo>
                <a:close/>
                <a:moveTo>
                  <a:pt x="11420844" y="5316074"/>
                </a:moveTo>
                <a:cubicBezTo>
                  <a:pt x="11386553" y="5316074"/>
                  <a:pt x="11356379" y="5322817"/>
                  <a:pt x="11330318" y="5336305"/>
                </a:cubicBezTo>
                <a:cubicBezTo>
                  <a:pt x="11304258" y="5349792"/>
                  <a:pt x="11284141" y="5368880"/>
                  <a:pt x="11269967" y="5393569"/>
                </a:cubicBezTo>
                <a:cubicBezTo>
                  <a:pt x="11255795" y="5418258"/>
                  <a:pt x="11248708" y="5447062"/>
                  <a:pt x="11248708" y="5479980"/>
                </a:cubicBezTo>
                <a:lnTo>
                  <a:pt x="11248708" y="5643200"/>
                </a:lnTo>
                <a:cubicBezTo>
                  <a:pt x="11248708" y="5676119"/>
                  <a:pt x="11255795" y="5705037"/>
                  <a:pt x="11269967" y="5729954"/>
                </a:cubicBezTo>
                <a:cubicBezTo>
                  <a:pt x="11284141" y="5754871"/>
                  <a:pt x="11304258" y="5774188"/>
                  <a:pt x="11330318" y="5787904"/>
                </a:cubicBezTo>
                <a:cubicBezTo>
                  <a:pt x="11356379" y="5801620"/>
                  <a:pt x="11386553" y="5808478"/>
                  <a:pt x="11420844" y="5808478"/>
                </a:cubicBezTo>
                <a:cubicBezTo>
                  <a:pt x="11455133" y="5808478"/>
                  <a:pt x="11485309" y="5801620"/>
                  <a:pt x="11511369" y="5787904"/>
                </a:cubicBezTo>
                <a:cubicBezTo>
                  <a:pt x="11537430" y="5774188"/>
                  <a:pt x="11557661" y="5754871"/>
                  <a:pt x="11572063" y="5729954"/>
                </a:cubicBezTo>
                <a:cubicBezTo>
                  <a:pt x="11586465" y="5705037"/>
                  <a:pt x="11593665" y="5676119"/>
                  <a:pt x="11593665" y="5643200"/>
                </a:cubicBezTo>
                <a:lnTo>
                  <a:pt x="11593665" y="5479980"/>
                </a:lnTo>
                <a:cubicBezTo>
                  <a:pt x="11593665" y="5447062"/>
                  <a:pt x="11586579" y="5418258"/>
                  <a:pt x="11572405" y="5393569"/>
                </a:cubicBezTo>
                <a:cubicBezTo>
                  <a:pt x="11558233" y="5368880"/>
                  <a:pt x="11538001" y="5349792"/>
                  <a:pt x="11511712" y="5336305"/>
                </a:cubicBezTo>
                <a:cubicBezTo>
                  <a:pt x="11485423" y="5322817"/>
                  <a:pt x="11455133" y="5316074"/>
                  <a:pt x="11420844" y="5316074"/>
                </a:cubicBezTo>
                <a:close/>
                <a:moveTo>
                  <a:pt x="10535019" y="5316074"/>
                </a:moveTo>
                <a:cubicBezTo>
                  <a:pt x="10500729" y="5316074"/>
                  <a:pt x="10470553" y="5322817"/>
                  <a:pt x="10444493" y="5336305"/>
                </a:cubicBezTo>
                <a:cubicBezTo>
                  <a:pt x="10418433" y="5349792"/>
                  <a:pt x="10398316" y="5368880"/>
                  <a:pt x="10384143" y="5393569"/>
                </a:cubicBezTo>
                <a:cubicBezTo>
                  <a:pt x="10369969" y="5418258"/>
                  <a:pt x="10362883" y="5447062"/>
                  <a:pt x="10362883" y="5479980"/>
                </a:cubicBezTo>
                <a:lnTo>
                  <a:pt x="10362883" y="5643200"/>
                </a:lnTo>
                <a:cubicBezTo>
                  <a:pt x="10362883" y="5676119"/>
                  <a:pt x="10369969" y="5705037"/>
                  <a:pt x="10384143" y="5729954"/>
                </a:cubicBezTo>
                <a:cubicBezTo>
                  <a:pt x="10398316" y="5754871"/>
                  <a:pt x="10418433" y="5774188"/>
                  <a:pt x="10444493" y="5787904"/>
                </a:cubicBezTo>
                <a:cubicBezTo>
                  <a:pt x="10470553" y="5801620"/>
                  <a:pt x="10500729" y="5808478"/>
                  <a:pt x="10535019" y="5808478"/>
                </a:cubicBezTo>
                <a:cubicBezTo>
                  <a:pt x="10569309" y="5808478"/>
                  <a:pt x="10599484" y="5801620"/>
                  <a:pt x="10625544" y="5787904"/>
                </a:cubicBezTo>
                <a:cubicBezTo>
                  <a:pt x="10651605" y="5774188"/>
                  <a:pt x="10671835" y="5754871"/>
                  <a:pt x="10686237" y="5729954"/>
                </a:cubicBezTo>
                <a:cubicBezTo>
                  <a:pt x="10700639" y="5705037"/>
                  <a:pt x="10707841" y="5676119"/>
                  <a:pt x="10707841" y="5643200"/>
                </a:cubicBezTo>
                <a:lnTo>
                  <a:pt x="10707841" y="5479980"/>
                </a:lnTo>
                <a:cubicBezTo>
                  <a:pt x="10707841" y="5447062"/>
                  <a:pt x="10700753" y="5418258"/>
                  <a:pt x="10686581" y="5393569"/>
                </a:cubicBezTo>
                <a:cubicBezTo>
                  <a:pt x="10672407" y="5368880"/>
                  <a:pt x="10652177" y="5349792"/>
                  <a:pt x="10625887" y="5336305"/>
                </a:cubicBezTo>
                <a:cubicBezTo>
                  <a:pt x="10599598" y="5322817"/>
                  <a:pt x="10569309" y="5316074"/>
                  <a:pt x="10535019" y="5316074"/>
                </a:cubicBezTo>
                <a:close/>
                <a:moveTo>
                  <a:pt x="9732861" y="5316074"/>
                </a:moveTo>
                <a:cubicBezTo>
                  <a:pt x="9699029" y="5316074"/>
                  <a:pt x="9669311" y="5322589"/>
                  <a:pt x="9643707" y="5335619"/>
                </a:cubicBezTo>
                <a:cubicBezTo>
                  <a:pt x="9618105" y="5348649"/>
                  <a:pt x="9598216" y="5367280"/>
                  <a:pt x="9584043" y="5391512"/>
                </a:cubicBezTo>
                <a:cubicBezTo>
                  <a:pt x="9569869" y="5415743"/>
                  <a:pt x="9562783" y="5443861"/>
                  <a:pt x="9562783" y="5475865"/>
                </a:cubicBezTo>
                <a:lnTo>
                  <a:pt x="9562783" y="5645258"/>
                </a:lnTo>
                <a:cubicBezTo>
                  <a:pt x="9562783" y="5685034"/>
                  <a:pt x="9573299" y="5718638"/>
                  <a:pt x="9594330" y="5746070"/>
                </a:cubicBezTo>
                <a:cubicBezTo>
                  <a:pt x="9615361" y="5773502"/>
                  <a:pt x="9644165" y="5791790"/>
                  <a:pt x="9680741" y="5800934"/>
                </a:cubicBezTo>
                <a:lnTo>
                  <a:pt x="9685541" y="5802992"/>
                </a:lnTo>
                <a:cubicBezTo>
                  <a:pt x="9705658" y="5818994"/>
                  <a:pt x="9715717" y="5832710"/>
                  <a:pt x="9715717" y="5844140"/>
                </a:cubicBezTo>
                <a:cubicBezTo>
                  <a:pt x="9715717" y="5849169"/>
                  <a:pt x="9714116" y="5853055"/>
                  <a:pt x="9710915" y="5855798"/>
                </a:cubicBezTo>
                <a:cubicBezTo>
                  <a:pt x="9707715" y="5858542"/>
                  <a:pt x="9703829" y="5859913"/>
                  <a:pt x="9699257" y="5859913"/>
                </a:cubicBezTo>
                <a:cubicBezTo>
                  <a:pt x="9696971" y="5859913"/>
                  <a:pt x="9695371" y="5859685"/>
                  <a:pt x="9694457" y="5859227"/>
                </a:cubicBezTo>
                <a:cubicBezTo>
                  <a:pt x="9690799" y="5858313"/>
                  <a:pt x="9688056" y="5858313"/>
                  <a:pt x="9686227" y="5859227"/>
                </a:cubicBezTo>
                <a:cubicBezTo>
                  <a:pt x="9684398" y="5860142"/>
                  <a:pt x="9683255" y="5862428"/>
                  <a:pt x="9682798" y="5866085"/>
                </a:cubicBezTo>
                <a:lnTo>
                  <a:pt x="9677311" y="5909291"/>
                </a:lnTo>
                <a:cubicBezTo>
                  <a:pt x="9676397" y="5915692"/>
                  <a:pt x="9678683" y="5919806"/>
                  <a:pt x="9684169" y="5921635"/>
                </a:cubicBezTo>
                <a:cubicBezTo>
                  <a:pt x="9697429" y="5926664"/>
                  <a:pt x="9712059" y="5929179"/>
                  <a:pt x="9728061" y="5929179"/>
                </a:cubicBezTo>
                <a:cubicBezTo>
                  <a:pt x="9764179" y="5929179"/>
                  <a:pt x="9786353" y="5914320"/>
                  <a:pt x="9794583" y="5884602"/>
                </a:cubicBezTo>
                <a:cubicBezTo>
                  <a:pt x="9796412" y="5876372"/>
                  <a:pt x="9797327" y="5869972"/>
                  <a:pt x="9797327" y="5865400"/>
                </a:cubicBezTo>
                <a:cubicBezTo>
                  <a:pt x="9797327" y="5846197"/>
                  <a:pt x="9789325" y="5827223"/>
                  <a:pt x="9773324" y="5808478"/>
                </a:cubicBezTo>
                <a:cubicBezTo>
                  <a:pt x="9772409" y="5807564"/>
                  <a:pt x="9772066" y="5806535"/>
                  <a:pt x="9772295" y="5805392"/>
                </a:cubicBezTo>
                <a:cubicBezTo>
                  <a:pt x="9772523" y="5804249"/>
                  <a:pt x="9773324" y="5803678"/>
                  <a:pt x="9774695" y="5803678"/>
                </a:cubicBezTo>
                <a:cubicBezTo>
                  <a:pt x="9814015" y="5795905"/>
                  <a:pt x="9845104" y="5778532"/>
                  <a:pt x="9867963" y="5751557"/>
                </a:cubicBezTo>
                <a:cubicBezTo>
                  <a:pt x="9890824" y="5724582"/>
                  <a:pt x="9902254" y="5690978"/>
                  <a:pt x="9902254" y="5650744"/>
                </a:cubicBezTo>
                <a:cubicBezTo>
                  <a:pt x="9902254" y="5647544"/>
                  <a:pt x="9901339" y="5645029"/>
                  <a:pt x="9899511" y="5643200"/>
                </a:cubicBezTo>
                <a:cubicBezTo>
                  <a:pt x="9897681" y="5641372"/>
                  <a:pt x="9895167" y="5640457"/>
                  <a:pt x="9891967" y="5640457"/>
                </a:cubicBezTo>
                <a:lnTo>
                  <a:pt x="9783611" y="5635657"/>
                </a:lnTo>
                <a:cubicBezTo>
                  <a:pt x="9776753" y="5635657"/>
                  <a:pt x="9773324" y="5638857"/>
                  <a:pt x="9773324" y="5645258"/>
                </a:cubicBezTo>
                <a:lnTo>
                  <a:pt x="9773324" y="5653487"/>
                </a:lnTo>
                <a:cubicBezTo>
                  <a:pt x="9773324" y="5666746"/>
                  <a:pt x="9769666" y="5677262"/>
                  <a:pt x="9762351" y="5685034"/>
                </a:cubicBezTo>
                <a:cubicBezTo>
                  <a:pt x="9755035" y="5692807"/>
                  <a:pt x="9745206" y="5696693"/>
                  <a:pt x="9732861" y="5696693"/>
                </a:cubicBezTo>
                <a:cubicBezTo>
                  <a:pt x="9720517" y="5696693"/>
                  <a:pt x="9710573" y="5692692"/>
                  <a:pt x="9703029" y="5684691"/>
                </a:cubicBezTo>
                <a:cubicBezTo>
                  <a:pt x="9695485" y="5676690"/>
                  <a:pt x="9691713" y="5666289"/>
                  <a:pt x="9691713" y="5653487"/>
                </a:cubicBezTo>
                <a:lnTo>
                  <a:pt x="9691713" y="5469693"/>
                </a:lnTo>
                <a:cubicBezTo>
                  <a:pt x="9691713" y="5456891"/>
                  <a:pt x="9695485" y="5446490"/>
                  <a:pt x="9703029" y="5438489"/>
                </a:cubicBezTo>
                <a:cubicBezTo>
                  <a:pt x="9710573" y="5430488"/>
                  <a:pt x="9720517" y="5426488"/>
                  <a:pt x="9732861" y="5426488"/>
                </a:cubicBezTo>
                <a:cubicBezTo>
                  <a:pt x="9745206" y="5426488"/>
                  <a:pt x="9755035" y="5430374"/>
                  <a:pt x="9762351" y="5438146"/>
                </a:cubicBezTo>
                <a:cubicBezTo>
                  <a:pt x="9769666" y="5445919"/>
                  <a:pt x="9773324" y="5456434"/>
                  <a:pt x="9773324" y="5469693"/>
                </a:cubicBezTo>
                <a:lnTo>
                  <a:pt x="9773324" y="5477237"/>
                </a:lnTo>
                <a:cubicBezTo>
                  <a:pt x="9773324" y="5483638"/>
                  <a:pt x="9776753" y="5486838"/>
                  <a:pt x="9783611" y="5486838"/>
                </a:cubicBezTo>
                <a:lnTo>
                  <a:pt x="9891967" y="5482037"/>
                </a:lnTo>
                <a:cubicBezTo>
                  <a:pt x="9895167" y="5482037"/>
                  <a:pt x="9897681" y="5481466"/>
                  <a:pt x="9899511" y="5480323"/>
                </a:cubicBezTo>
                <a:cubicBezTo>
                  <a:pt x="9901339" y="5479180"/>
                  <a:pt x="9902254" y="5477694"/>
                  <a:pt x="9902254" y="5475865"/>
                </a:cubicBezTo>
                <a:lnTo>
                  <a:pt x="9902254" y="5471065"/>
                </a:lnTo>
                <a:cubicBezTo>
                  <a:pt x="9902254" y="5439975"/>
                  <a:pt x="9895167" y="5412772"/>
                  <a:pt x="9880995" y="5389454"/>
                </a:cubicBezTo>
                <a:cubicBezTo>
                  <a:pt x="9866821" y="5366137"/>
                  <a:pt x="9847047" y="5348078"/>
                  <a:pt x="9821673" y="5335276"/>
                </a:cubicBezTo>
                <a:cubicBezTo>
                  <a:pt x="9796299" y="5322475"/>
                  <a:pt x="9766695" y="5316074"/>
                  <a:pt x="9732861" y="5316074"/>
                </a:cubicBezTo>
                <a:close/>
                <a:moveTo>
                  <a:pt x="10092678" y="5187143"/>
                </a:moveTo>
                <a:cubicBezTo>
                  <a:pt x="10076676" y="5187143"/>
                  <a:pt x="10062160" y="5191601"/>
                  <a:pt x="10049129" y="5200517"/>
                </a:cubicBezTo>
                <a:cubicBezTo>
                  <a:pt x="10036099" y="5209432"/>
                  <a:pt x="10026383" y="5221662"/>
                  <a:pt x="10019983" y="5237207"/>
                </a:cubicBezTo>
                <a:cubicBezTo>
                  <a:pt x="10019069" y="5239950"/>
                  <a:pt x="10018611" y="5241779"/>
                  <a:pt x="10018611" y="5242693"/>
                </a:cubicBezTo>
                <a:cubicBezTo>
                  <a:pt x="10018611" y="5245436"/>
                  <a:pt x="10019983" y="5248180"/>
                  <a:pt x="10022727" y="5250923"/>
                </a:cubicBezTo>
                <a:lnTo>
                  <a:pt x="10060445" y="5285213"/>
                </a:lnTo>
                <a:cubicBezTo>
                  <a:pt x="10062274" y="5287042"/>
                  <a:pt x="10064331" y="5287956"/>
                  <a:pt x="10066617" y="5287956"/>
                </a:cubicBezTo>
                <a:cubicBezTo>
                  <a:pt x="10069361" y="5287956"/>
                  <a:pt x="10072103" y="5286356"/>
                  <a:pt x="10074847" y="5283155"/>
                </a:cubicBezTo>
                <a:cubicBezTo>
                  <a:pt x="10082619" y="5275383"/>
                  <a:pt x="10091763" y="5271497"/>
                  <a:pt x="10102279" y="5271497"/>
                </a:cubicBezTo>
                <a:cubicBezTo>
                  <a:pt x="10105479" y="5271497"/>
                  <a:pt x="10108565" y="5271840"/>
                  <a:pt x="10111537" y="5272525"/>
                </a:cubicBezTo>
                <a:cubicBezTo>
                  <a:pt x="10114509" y="5273211"/>
                  <a:pt x="10118395" y="5274697"/>
                  <a:pt x="10123196" y="5276983"/>
                </a:cubicBezTo>
                <a:cubicBezTo>
                  <a:pt x="10127997" y="5279269"/>
                  <a:pt x="10131311" y="5280869"/>
                  <a:pt x="10133140" y="5281784"/>
                </a:cubicBezTo>
                <a:cubicBezTo>
                  <a:pt x="10140912" y="5285441"/>
                  <a:pt x="10147999" y="5288185"/>
                  <a:pt x="10154399" y="5290013"/>
                </a:cubicBezTo>
                <a:cubicBezTo>
                  <a:pt x="10160801" y="5291842"/>
                  <a:pt x="10168115" y="5292757"/>
                  <a:pt x="10176345" y="5292757"/>
                </a:cubicBezTo>
                <a:cubicBezTo>
                  <a:pt x="10192805" y="5292757"/>
                  <a:pt x="10207664" y="5288870"/>
                  <a:pt x="10220923" y="5281098"/>
                </a:cubicBezTo>
                <a:cubicBezTo>
                  <a:pt x="10234181" y="5273326"/>
                  <a:pt x="10244469" y="5262124"/>
                  <a:pt x="10251783" y="5247494"/>
                </a:cubicBezTo>
                <a:lnTo>
                  <a:pt x="10253155" y="5242007"/>
                </a:lnTo>
                <a:cubicBezTo>
                  <a:pt x="10253155" y="5238807"/>
                  <a:pt x="10251783" y="5235835"/>
                  <a:pt x="10249041" y="5233092"/>
                </a:cubicBezTo>
                <a:lnTo>
                  <a:pt x="10214065" y="5199488"/>
                </a:lnTo>
                <a:cubicBezTo>
                  <a:pt x="10212235" y="5197659"/>
                  <a:pt x="10210179" y="5196745"/>
                  <a:pt x="10207892" y="5196745"/>
                </a:cubicBezTo>
                <a:cubicBezTo>
                  <a:pt x="10205149" y="5196745"/>
                  <a:pt x="10202406" y="5198345"/>
                  <a:pt x="10199663" y="5201545"/>
                </a:cubicBezTo>
                <a:cubicBezTo>
                  <a:pt x="10193719" y="5209318"/>
                  <a:pt x="10185261" y="5213204"/>
                  <a:pt x="10174288" y="5213204"/>
                </a:cubicBezTo>
                <a:cubicBezTo>
                  <a:pt x="10170630" y="5213204"/>
                  <a:pt x="10167087" y="5212632"/>
                  <a:pt x="10163659" y="5211489"/>
                </a:cubicBezTo>
                <a:cubicBezTo>
                  <a:pt x="10160229" y="5210346"/>
                  <a:pt x="10156457" y="5208746"/>
                  <a:pt x="10152342" y="5206689"/>
                </a:cubicBezTo>
                <a:cubicBezTo>
                  <a:pt x="10148228" y="5204631"/>
                  <a:pt x="10145484" y="5203145"/>
                  <a:pt x="10144113" y="5202231"/>
                </a:cubicBezTo>
                <a:cubicBezTo>
                  <a:pt x="10134511" y="5197202"/>
                  <a:pt x="10125825" y="5193430"/>
                  <a:pt x="10118053" y="5190915"/>
                </a:cubicBezTo>
                <a:cubicBezTo>
                  <a:pt x="10110281" y="5188401"/>
                  <a:pt x="10101821" y="5187143"/>
                  <a:pt x="10092678" y="5187143"/>
                </a:cubicBezTo>
                <a:close/>
                <a:moveTo>
                  <a:pt x="13634226" y="4754099"/>
                </a:moveTo>
                <a:cubicBezTo>
                  <a:pt x="13632854" y="4754099"/>
                  <a:pt x="13631939" y="4755013"/>
                  <a:pt x="13631482" y="4756842"/>
                </a:cubicBezTo>
                <a:lnTo>
                  <a:pt x="13601307" y="4899488"/>
                </a:lnTo>
                <a:lnTo>
                  <a:pt x="13601307" y="4900860"/>
                </a:lnTo>
                <a:cubicBezTo>
                  <a:pt x="13601307" y="4903146"/>
                  <a:pt x="13602679" y="4904289"/>
                  <a:pt x="13605422" y="4904289"/>
                </a:cubicBezTo>
                <a:lnTo>
                  <a:pt x="13663715" y="4904289"/>
                </a:lnTo>
                <a:cubicBezTo>
                  <a:pt x="13666915" y="4904289"/>
                  <a:pt x="13668286" y="4902689"/>
                  <a:pt x="13667829" y="4899488"/>
                </a:cubicBezTo>
                <a:lnTo>
                  <a:pt x="13636969" y="4756842"/>
                </a:lnTo>
                <a:cubicBezTo>
                  <a:pt x="13636512" y="4755013"/>
                  <a:pt x="13635596" y="4754099"/>
                  <a:pt x="13634226" y="4754099"/>
                </a:cubicBezTo>
                <a:close/>
                <a:moveTo>
                  <a:pt x="12834125" y="4754099"/>
                </a:moveTo>
                <a:cubicBezTo>
                  <a:pt x="12832753" y="4754099"/>
                  <a:pt x="12831839" y="4755013"/>
                  <a:pt x="12831381" y="4756842"/>
                </a:cubicBezTo>
                <a:lnTo>
                  <a:pt x="12801207" y="4899488"/>
                </a:lnTo>
                <a:lnTo>
                  <a:pt x="12801207" y="4900860"/>
                </a:lnTo>
                <a:cubicBezTo>
                  <a:pt x="12801207" y="4903146"/>
                  <a:pt x="12802578" y="4904289"/>
                  <a:pt x="12805321" y="4904289"/>
                </a:cubicBezTo>
                <a:lnTo>
                  <a:pt x="12863615" y="4904289"/>
                </a:lnTo>
                <a:cubicBezTo>
                  <a:pt x="12866815" y="4904289"/>
                  <a:pt x="12868187" y="4902689"/>
                  <a:pt x="12867729" y="4899488"/>
                </a:cubicBezTo>
                <a:lnTo>
                  <a:pt x="12836869" y="4756842"/>
                </a:lnTo>
                <a:cubicBezTo>
                  <a:pt x="12836411" y="4755013"/>
                  <a:pt x="12835497" y="4754099"/>
                  <a:pt x="12834125" y="4754099"/>
                </a:cubicBezTo>
                <a:close/>
                <a:moveTo>
                  <a:pt x="11453000" y="4754099"/>
                </a:moveTo>
                <a:cubicBezTo>
                  <a:pt x="11454372" y="4754099"/>
                  <a:pt x="11455287" y="4755013"/>
                  <a:pt x="11455743" y="4756842"/>
                </a:cubicBezTo>
                <a:lnTo>
                  <a:pt x="11486605" y="4899488"/>
                </a:lnTo>
                <a:cubicBezTo>
                  <a:pt x="11487061" y="4902689"/>
                  <a:pt x="11485690" y="4904289"/>
                  <a:pt x="11482489" y="4904289"/>
                </a:cubicBezTo>
                <a:lnTo>
                  <a:pt x="11424197" y="4904289"/>
                </a:lnTo>
                <a:cubicBezTo>
                  <a:pt x="11421453" y="4904289"/>
                  <a:pt x="11420081" y="4903146"/>
                  <a:pt x="11420081" y="4900860"/>
                </a:cubicBezTo>
                <a:lnTo>
                  <a:pt x="11420081" y="4899488"/>
                </a:lnTo>
                <a:lnTo>
                  <a:pt x="11450257" y="4756842"/>
                </a:lnTo>
                <a:cubicBezTo>
                  <a:pt x="11450714" y="4755013"/>
                  <a:pt x="11451629" y="4754099"/>
                  <a:pt x="11453000" y="4754099"/>
                </a:cubicBezTo>
                <a:close/>
                <a:moveTo>
                  <a:pt x="9281301" y="4754099"/>
                </a:moveTo>
                <a:cubicBezTo>
                  <a:pt x="9282672" y="4754099"/>
                  <a:pt x="9283587" y="4755013"/>
                  <a:pt x="9284043" y="4756842"/>
                </a:cubicBezTo>
                <a:lnTo>
                  <a:pt x="9314905" y="4899488"/>
                </a:lnTo>
                <a:cubicBezTo>
                  <a:pt x="9315361" y="4902689"/>
                  <a:pt x="9313990" y="4904289"/>
                  <a:pt x="9310789" y="4904289"/>
                </a:cubicBezTo>
                <a:lnTo>
                  <a:pt x="9252497" y="4904289"/>
                </a:lnTo>
                <a:cubicBezTo>
                  <a:pt x="9249753" y="4904289"/>
                  <a:pt x="9248382" y="4903146"/>
                  <a:pt x="9248382" y="4900860"/>
                </a:cubicBezTo>
                <a:lnTo>
                  <a:pt x="9248382" y="4899488"/>
                </a:lnTo>
                <a:lnTo>
                  <a:pt x="9278557" y="4756842"/>
                </a:lnTo>
                <a:cubicBezTo>
                  <a:pt x="9279014" y="4755013"/>
                  <a:pt x="9279929" y="4754099"/>
                  <a:pt x="9281301" y="4754099"/>
                </a:cubicBezTo>
                <a:close/>
                <a:moveTo>
                  <a:pt x="7519175" y="4754099"/>
                </a:moveTo>
                <a:cubicBezTo>
                  <a:pt x="7520548" y="4754099"/>
                  <a:pt x="7521462" y="4755013"/>
                  <a:pt x="7521919" y="4756842"/>
                </a:cubicBezTo>
                <a:lnTo>
                  <a:pt x="7552780" y="4899488"/>
                </a:lnTo>
                <a:cubicBezTo>
                  <a:pt x="7553238" y="4902689"/>
                  <a:pt x="7551866" y="4904289"/>
                  <a:pt x="7548665" y="4904289"/>
                </a:cubicBezTo>
                <a:lnTo>
                  <a:pt x="7490372" y="4904289"/>
                </a:lnTo>
                <a:cubicBezTo>
                  <a:pt x="7487629" y="4904289"/>
                  <a:pt x="7486258" y="4903146"/>
                  <a:pt x="7486258" y="4900860"/>
                </a:cubicBezTo>
                <a:lnTo>
                  <a:pt x="7486258" y="4899488"/>
                </a:lnTo>
                <a:lnTo>
                  <a:pt x="7516433" y="4756842"/>
                </a:lnTo>
                <a:cubicBezTo>
                  <a:pt x="7516889" y="4755013"/>
                  <a:pt x="7517804" y="4754099"/>
                  <a:pt x="7519175" y="4754099"/>
                </a:cubicBezTo>
                <a:close/>
                <a:moveTo>
                  <a:pt x="5766575" y="4754099"/>
                </a:moveTo>
                <a:cubicBezTo>
                  <a:pt x="5767948" y="4754099"/>
                  <a:pt x="5768862" y="4755013"/>
                  <a:pt x="5769319" y="4756842"/>
                </a:cubicBezTo>
                <a:lnTo>
                  <a:pt x="5800180" y="4899488"/>
                </a:lnTo>
                <a:cubicBezTo>
                  <a:pt x="5800637" y="4902689"/>
                  <a:pt x="5799266" y="4904289"/>
                  <a:pt x="5796066" y="4904289"/>
                </a:cubicBezTo>
                <a:lnTo>
                  <a:pt x="5737772" y="4904289"/>
                </a:lnTo>
                <a:cubicBezTo>
                  <a:pt x="5735029" y="4904289"/>
                  <a:pt x="5733658" y="4903146"/>
                  <a:pt x="5733658" y="4900860"/>
                </a:cubicBezTo>
                <a:lnTo>
                  <a:pt x="5733658" y="4899488"/>
                </a:lnTo>
                <a:lnTo>
                  <a:pt x="5763833" y="4756842"/>
                </a:lnTo>
                <a:cubicBezTo>
                  <a:pt x="5764289" y="4755013"/>
                  <a:pt x="5765204" y="4754099"/>
                  <a:pt x="5766575" y="4754099"/>
                </a:cubicBezTo>
                <a:close/>
                <a:moveTo>
                  <a:pt x="10129939" y="4698549"/>
                </a:moveTo>
                <a:lnTo>
                  <a:pt x="10162858" y="4698549"/>
                </a:lnTo>
                <a:cubicBezTo>
                  <a:pt x="10175203" y="4698549"/>
                  <a:pt x="10185147" y="4703121"/>
                  <a:pt x="10192691" y="4712265"/>
                </a:cubicBezTo>
                <a:cubicBezTo>
                  <a:pt x="10200234" y="4721409"/>
                  <a:pt x="10204006" y="4733525"/>
                  <a:pt x="10204006" y="4748612"/>
                </a:cubicBezTo>
                <a:lnTo>
                  <a:pt x="10204006" y="4907032"/>
                </a:lnTo>
                <a:cubicBezTo>
                  <a:pt x="10203549" y="4922120"/>
                  <a:pt x="10199548" y="4934236"/>
                  <a:pt x="10192005" y="4943380"/>
                </a:cubicBezTo>
                <a:cubicBezTo>
                  <a:pt x="10184461" y="4952524"/>
                  <a:pt x="10174973" y="4957096"/>
                  <a:pt x="10163544" y="4957096"/>
                </a:cubicBezTo>
                <a:lnTo>
                  <a:pt x="10129939" y="4957781"/>
                </a:lnTo>
                <a:cubicBezTo>
                  <a:pt x="10127197" y="4957781"/>
                  <a:pt x="10125825" y="4956410"/>
                  <a:pt x="10125825" y="4953667"/>
                </a:cubicBezTo>
                <a:lnTo>
                  <a:pt x="10125825" y="4702664"/>
                </a:lnTo>
                <a:cubicBezTo>
                  <a:pt x="10125825" y="4699921"/>
                  <a:pt x="10127197" y="4698549"/>
                  <a:pt x="10129939" y="4698549"/>
                </a:cubicBezTo>
                <a:close/>
                <a:moveTo>
                  <a:pt x="4984383" y="4698549"/>
                </a:moveTo>
                <a:lnTo>
                  <a:pt x="5017301" y="4698549"/>
                </a:lnTo>
                <a:cubicBezTo>
                  <a:pt x="5031017" y="4698549"/>
                  <a:pt x="5041990" y="4702778"/>
                  <a:pt x="5050220" y="4711236"/>
                </a:cubicBezTo>
                <a:cubicBezTo>
                  <a:pt x="5058450" y="4719695"/>
                  <a:pt x="5062564" y="4731467"/>
                  <a:pt x="5062564" y="4746555"/>
                </a:cubicBezTo>
                <a:cubicBezTo>
                  <a:pt x="5062564" y="4761185"/>
                  <a:pt x="5058450" y="4772730"/>
                  <a:pt x="5050220" y="4781188"/>
                </a:cubicBezTo>
                <a:cubicBezTo>
                  <a:pt x="5041990" y="4789646"/>
                  <a:pt x="5031017" y="4793875"/>
                  <a:pt x="5017301" y="4793875"/>
                </a:cubicBezTo>
                <a:lnTo>
                  <a:pt x="4984383" y="4793875"/>
                </a:lnTo>
                <a:cubicBezTo>
                  <a:pt x="4981640" y="4793875"/>
                  <a:pt x="4980268" y="4792504"/>
                  <a:pt x="4980268" y="4789760"/>
                </a:cubicBezTo>
                <a:lnTo>
                  <a:pt x="4980268" y="4702664"/>
                </a:lnTo>
                <a:cubicBezTo>
                  <a:pt x="4980268" y="4699921"/>
                  <a:pt x="4981640" y="4698549"/>
                  <a:pt x="4984383" y="4698549"/>
                </a:cubicBezTo>
                <a:close/>
                <a:moveTo>
                  <a:pt x="14040218" y="4693063"/>
                </a:moveTo>
                <a:cubicBezTo>
                  <a:pt x="14027417" y="4693063"/>
                  <a:pt x="14017016" y="4697635"/>
                  <a:pt x="14009014" y="4706779"/>
                </a:cubicBezTo>
                <a:cubicBezTo>
                  <a:pt x="14001014" y="4715923"/>
                  <a:pt x="13997013" y="4728038"/>
                  <a:pt x="13997013" y="4743126"/>
                </a:cubicBezTo>
                <a:lnTo>
                  <a:pt x="13997013" y="4914576"/>
                </a:lnTo>
                <a:cubicBezTo>
                  <a:pt x="13997013" y="4929664"/>
                  <a:pt x="14001014" y="4941779"/>
                  <a:pt x="14009014" y="4950923"/>
                </a:cubicBezTo>
                <a:cubicBezTo>
                  <a:pt x="14017016" y="4960067"/>
                  <a:pt x="14027417" y="4964639"/>
                  <a:pt x="14040218" y="4964639"/>
                </a:cubicBezTo>
                <a:cubicBezTo>
                  <a:pt x="14053478" y="4964639"/>
                  <a:pt x="14064108" y="4960067"/>
                  <a:pt x="14072108" y="4950923"/>
                </a:cubicBezTo>
                <a:cubicBezTo>
                  <a:pt x="14080109" y="4941779"/>
                  <a:pt x="14084110" y="4929664"/>
                  <a:pt x="14084110" y="4914576"/>
                </a:cubicBezTo>
                <a:lnTo>
                  <a:pt x="14084110" y="4743126"/>
                </a:lnTo>
                <a:cubicBezTo>
                  <a:pt x="14084110" y="4728038"/>
                  <a:pt x="14080109" y="4715923"/>
                  <a:pt x="14072108" y="4706779"/>
                </a:cubicBezTo>
                <a:cubicBezTo>
                  <a:pt x="14064108" y="4697635"/>
                  <a:pt x="14053478" y="4693063"/>
                  <a:pt x="14040218" y="4693063"/>
                </a:cubicBezTo>
                <a:close/>
                <a:moveTo>
                  <a:pt x="8468094" y="4693063"/>
                </a:moveTo>
                <a:cubicBezTo>
                  <a:pt x="8481353" y="4693063"/>
                  <a:pt x="8491983" y="4697635"/>
                  <a:pt x="8499983" y="4706779"/>
                </a:cubicBezTo>
                <a:cubicBezTo>
                  <a:pt x="8507985" y="4715923"/>
                  <a:pt x="8511985" y="4728038"/>
                  <a:pt x="8511985" y="4743126"/>
                </a:cubicBezTo>
                <a:lnTo>
                  <a:pt x="8511985" y="4914576"/>
                </a:lnTo>
                <a:cubicBezTo>
                  <a:pt x="8511985" y="4929664"/>
                  <a:pt x="8507985" y="4941779"/>
                  <a:pt x="8499983" y="4950923"/>
                </a:cubicBezTo>
                <a:cubicBezTo>
                  <a:pt x="8491983" y="4960067"/>
                  <a:pt x="8481353" y="4964639"/>
                  <a:pt x="8468094" y="4964639"/>
                </a:cubicBezTo>
                <a:cubicBezTo>
                  <a:pt x="8455292" y="4964639"/>
                  <a:pt x="8444891" y="4960067"/>
                  <a:pt x="8436890" y="4950923"/>
                </a:cubicBezTo>
                <a:cubicBezTo>
                  <a:pt x="8428889" y="4941779"/>
                  <a:pt x="8424889" y="4929664"/>
                  <a:pt x="8424889" y="4914576"/>
                </a:cubicBezTo>
                <a:lnTo>
                  <a:pt x="8424889" y="4743126"/>
                </a:lnTo>
                <a:cubicBezTo>
                  <a:pt x="8424889" y="4728038"/>
                  <a:pt x="8428889" y="4715923"/>
                  <a:pt x="8436890" y="4706779"/>
                </a:cubicBezTo>
                <a:cubicBezTo>
                  <a:pt x="8444891" y="4697635"/>
                  <a:pt x="8455292" y="4693063"/>
                  <a:pt x="8468094" y="4693063"/>
                </a:cubicBezTo>
                <a:close/>
                <a:moveTo>
                  <a:pt x="6582145" y="4693063"/>
                </a:moveTo>
                <a:cubicBezTo>
                  <a:pt x="6595403" y="4693063"/>
                  <a:pt x="6606034" y="4697635"/>
                  <a:pt x="6614034" y="4706779"/>
                </a:cubicBezTo>
                <a:cubicBezTo>
                  <a:pt x="6622035" y="4715923"/>
                  <a:pt x="6626036" y="4728038"/>
                  <a:pt x="6626036" y="4743126"/>
                </a:cubicBezTo>
                <a:lnTo>
                  <a:pt x="6626036" y="4914576"/>
                </a:lnTo>
                <a:cubicBezTo>
                  <a:pt x="6626036" y="4929664"/>
                  <a:pt x="6622036" y="4941779"/>
                  <a:pt x="6614034" y="4950923"/>
                </a:cubicBezTo>
                <a:cubicBezTo>
                  <a:pt x="6606034" y="4960067"/>
                  <a:pt x="6595403" y="4964639"/>
                  <a:pt x="6582145" y="4964639"/>
                </a:cubicBezTo>
                <a:cubicBezTo>
                  <a:pt x="6569343" y="4964639"/>
                  <a:pt x="6558941" y="4960067"/>
                  <a:pt x="6550940" y="4950923"/>
                </a:cubicBezTo>
                <a:cubicBezTo>
                  <a:pt x="6542939" y="4941779"/>
                  <a:pt x="6538939" y="4929664"/>
                  <a:pt x="6538939" y="4914576"/>
                </a:cubicBezTo>
                <a:lnTo>
                  <a:pt x="6538939" y="4743126"/>
                </a:lnTo>
                <a:cubicBezTo>
                  <a:pt x="6538939" y="4728038"/>
                  <a:pt x="6542939" y="4715923"/>
                  <a:pt x="6550940" y="4706779"/>
                </a:cubicBezTo>
                <a:cubicBezTo>
                  <a:pt x="6558941" y="4697635"/>
                  <a:pt x="6569343" y="4693063"/>
                  <a:pt x="6582145" y="4693063"/>
                </a:cubicBezTo>
                <a:close/>
                <a:moveTo>
                  <a:pt x="11980211" y="4625732"/>
                </a:moveTo>
                <a:lnTo>
                  <a:pt x="12005069" y="4656029"/>
                </a:lnTo>
                <a:cubicBezTo>
                  <a:pt x="12019242" y="4679347"/>
                  <a:pt x="12026329" y="4706550"/>
                  <a:pt x="12026329" y="4737640"/>
                </a:cubicBezTo>
                <a:cubicBezTo>
                  <a:pt x="12026329" y="4740840"/>
                  <a:pt x="12025415" y="4743469"/>
                  <a:pt x="12023585" y="4745526"/>
                </a:cubicBezTo>
                <a:cubicBezTo>
                  <a:pt x="12021757" y="4747584"/>
                  <a:pt x="12019242" y="4748612"/>
                  <a:pt x="12016042" y="4748612"/>
                </a:cubicBezTo>
                <a:lnTo>
                  <a:pt x="12003616" y="4749163"/>
                </a:lnTo>
                <a:close/>
                <a:moveTo>
                  <a:pt x="13568388" y="4588135"/>
                </a:moveTo>
                <a:lnTo>
                  <a:pt x="13704177" y="4588135"/>
                </a:lnTo>
                <a:cubicBezTo>
                  <a:pt x="13710120" y="4588135"/>
                  <a:pt x="13713778" y="4591107"/>
                  <a:pt x="13715150" y="4597051"/>
                </a:cubicBezTo>
                <a:lnTo>
                  <a:pt x="13836536" y="5056537"/>
                </a:lnTo>
                <a:cubicBezTo>
                  <a:pt x="13836994" y="5057451"/>
                  <a:pt x="13837222" y="5058594"/>
                  <a:pt x="13837222" y="5059966"/>
                </a:cubicBezTo>
                <a:cubicBezTo>
                  <a:pt x="13837222" y="5065452"/>
                  <a:pt x="13834022" y="5068195"/>
                  <a:pt x="13827621" y="5068195"/>
                </a:cubicBezTo>
                <a:lnTo>
                  <a:pt x="13713778" y="5068195"/>
                </a:lnTo>
                <a:cubicBezTo>
                  <a:pt x="13707377" y="5068195"/>
                  <a:pt x="13703491" y="5065223"/>
                  <a:pt x="13702119" y="5059280"/>
                </a:cubicBezTo>
                <a:lnTo>
                  <a:pt x="13690461" y="5006473"/>
                </a:lnTo>
                <a:cubicBezTo>
                  <a:pt x="13689547" y="5004187"/>
                  <a:pt x="13688175" y="5003044"/>
                  <a:pt x="13686346" y="5003044"/>
                </a:cubicBezTo>
                <a:lnTo>
                  <a:pt x="13583476" y="5003044"/>
                </a:lnTo>
                <a:cubicBezTo>
                  <a:pt x="13581647" y="5003044"/>
                  <a:pt x="13580275" y="5004187"/>
                  <a:pt x="13579362" y="5006473"/>
                </a:cubicBezTo>
                <a:lnTo>
                  <a:pt x="13568388" y="5059280"/>
                </a:lnTo>
                <a:cubicBezTo>
                  <a:pt x="13567017" y="5065223"/>
                  <a:pt x="13563131" y="5068195"/>
                  <a:pt x="13556730" y="5068195"/>
                </a:cubicBezTo>
                <a:lnTo>
                  <a:pt x="13444259" y="5068195"/>
                </a:lnTo>
                <a:cubicBezTo>
                  <a:pt x="13440601" y="5068195"/>
                  <a:pt x="13437972" y="5067167"/>
                  <a:pt x="13436372" y="5065109"/>
                </a:cubicBezTo>
                <a:cubicBezTo>
                  <a:pt x="13434772" y="5063052"/>
                  <a:pt x="13434429" y="5060194"/>
                  <a:pt x="13435344" y="5056537"/>
                </a:cubicBezTo>
                <a:lnTo>
                  <a:pt x="13557415" y="4597051"/>
                </a:lnTo>
                <a:cubicBezTo>
                  <a:pt x="13558787" y="4591107"/>
                  <a:pt x="13562445" y="4588135"/>
                  <a:pt x="13568388" y="4588135"/>
                </a:cubicBezTo>
                <a:close/>
                <a:moveTo>
                  <a:pt x="12768289" y="4588135"/>
                </a:moveTo>
                <a:lnTo>
                  <a:pt x="12904077" y="4588135"/>
                </a:lnTo>
                <a:cubicBezTo>
                  <a:pt x="12910021" y="4588135"/>
                  <a:pt x="12913678" y="4591107"/>
                  <a:pt x="12915050" y="4597051"/>
                </a:cubicBezTo>
                <a:lnTo>
                  <a:pt x="13036436" y="5056537"/>
                </a:lnTo>
                <a:cubicBezTo>
                  <a:pt x="13036893" y="5057451"/>
                  <a:pt x="13037122" y="5058594"/>
                  <a:pt x="13037122" y="5059966"/>
                </a:cubicBezTo>
                <a:cubicBezTo>
                  <a:pt x="13037122" y="5065452"/>
                  <a:pt x="13033921" y="5068195"/>
                  <a:pt x="13027521" y="5068195"/>
                </a:cubicBezTo>
                <a:lnTo>
                  <a:pt x="12913678" y="5068195"/>
                </a:lnTo>
                <a:cubicBezTo>
                  <a:pt x="12907277" y="5068195"/>
                  <a:pt x="12903391" y="5065223"/>
                  <a:pt x="12902019" y="5059280"/>
                </a:cubicBezTo>
                <a:lnTo>
                  <a:pt x="12890361" y="5006473"/>
                </a:lnTo>
                <a:cubicBezTo>
                  <a:pt x="12889447" y="5004187"/>
                  <a:pt x="12888075" y="5003044"/>
                  <a:pt x="12886245" y="5003044"/>
                </a:cubicBezTo>
                <a:lnTo>
                  <a:pt x="12783376" y="5003044"/>
                </a:lnTo>
                <a:cubicBezTo>
                  <a:pt x="12781547" y="5003044"/>
                  <a:pt x="12780175" y="5004187"/>
                  <a:pt x="12779261" y="5006473"/>
                </a:cubicBezTo>
                <a:lnTo>
                  <a:pt x="12768289" y="5059280"/>
                </a:lnTo>
                <a:cubicBezTo>
                  <a:pt x="12766917" y="5065223"/>
                  <a:pt x="12763031" y="5068195"/>
                  <a:pt x="12756630" y="5068195"/>
                </a:cubicBezTo>
                <a:lnTo>
                  <a:pt x="12644159" y="5068195"/>
                </a:lnTo>
                <a:cubicBezTo>
                  <a:pt x="12640501" y="5068195"/>
                  <a:pt x="12637873" y="5067167"/>
                  <a:pt x="12636272" y="5065109"/>
                </a:cubicBezTo>
                <a:cubicBezTo>
                  <a:pt x="12634671" y="5063052"/>
                  <a:pt x="12634329" y="5060194"/>
                  <a:pt x="12635243" y="5056537"/>
                </a:cubicBezTo>
                <a:lnTo>
                  <a:pt x="12757315" y="4597051"/>
                </a:lnTo>
                <a:cubicBezTo>
                  <a:pt x="12758687" y="4591107"/>
                  <a:pt x="12762345" y="4588135"/>
                  <a:pt x="12768289" y="4588135"/>
                </a:cubicBezTo>
                <a:close/>
                <a:moveTo>
                  <a:pt x="12245557" y="4588135"/>
                </a:moveTo>
                <a:lnTo>
                  <a:pt x="12358028" y="4588135"/>
                </a:lnTo>
                <a:cubicBezTo>
                  <a:pt x="12363971" y="4588135"/>
                  <a:pt x="12367857" y="4590650"/>
                  <a:pt x="12369687" y="4595679"/>
                </a:cubicBezTo>
                <a:lnTo>
                  <a:pt x="12465012" y="4819250"/>
                </a:lnTo>
                <a:cubicBezTo>
                  <a:pt x="12465469" y="4821079"/>
                  <a:pt x="12466384" y="4821879"/>
                  <a:pt x="12467755" y="4821650"/>
                </a:cubicBezTo>
                <a:cubicBezTo>
                  <a:pt x="12469127" y="4821422"/>
                  <a:pt x="12469813" y="4820164"/>
                  <a:pt x="12469813" y="4817878"/>
                </a:cubicBezTo>
                <a:lnTo>
                  <a:pt x="12469127" y="4598422"/>
                </a:lnTo>
                <a:cubicBezTo>
                  <a:pt x="12469127" y="4595222"/>
                  <a:pt x="12470041" y="4592707"/>
                  <a:pt x="12471871" y="4590878"/>
                </a:cubicBezTo>
                <a:cubicBezTo>
                  <a:pt x="12473699" y="4589050"/>
                  <a:pt x="12476214" y="4588135"/>
                  <a:pt x="12479414" y="4588135"/>
                </a:cubicBezTo>
                <a:lnTo>
                  <a:pt x="12587085" y="4588135"/>
                </a:lnTo>
                <a:cubicBezTo>
                  <a:pt x="12590285" y="4588135"/>
                  <a:pt x="12592799" y="4589050"/>
                  <a:pt x="12594629" y="4590878"/>
                </a:cubicBezTo>
                <a:cubicBezTo>
                  <a:pt x="12596457" y="4592707"/>
                  <a:pt x="12597371" y="4595222"/>
                  <a:pt x="12597371" y="4598422"/>
                </a:cubicBezTo>
                <a:lnTo>
                  <a:pt x="12597371" y="5057908"/>
                </a:lnTo>
                <a:cubicBezTo>
                  <a:pt x="12597371" y="5061109"/>
                  <a:pt x="12596457" y="5063623"/>
                  <a:pt x="12594629" y="5065452"/>
                </a:cubicBezTo>
                <a:cubicBezTo>
                  <a:pt x="12592799" y="5067281"/>
                  <a:pt x="12590285" y="5068195"/>
                  <a:pt x="12587085" y="5068195"/>
                </a:cubicBezTo>
                <a:lnTo>
                  <a:pt x="12473928" y="5068195"/>
                </a:lnTo>
                <a:cubicBezTo>
                  <a:pt x="12467984" y="5068195"/>
                  <a:pt x="12464098" y="5065681"/>
                  <a:pt x="12462269" y="5060651"/>
                </a:cubicBezTo>
                <a:lnTo>
                  <a:pt x="12366943" y="4837081"/>
                </a:lnTo>
                <a:cubicBezTo>
                  <a:pt x="12366485" y="4835252"/>
                  <a:pt x="12365571" y="4834337"/>
                  <a:pt x="12364199" y="4834337"/>
                </a:cubicBezTo>
                <a:cubicBezTo>
                  <a:pt x="12362829" y="4834337"/>
                  <a:pt x="12362142" y="4835480"/>
                  <a:pt x="12362142" y="4837766"/>
                </a:cubicBezTo>
                <a:lnTo>
                  <a:pt x="12363513" y="5057908"/>
                </a:lnTo>
                <a:cubicBezTo>
                  <a:pt x="12363513" y="5061109"/>
                  <a:pt x="12362600" y="5063623"/>
                  <a:pt x="12360771" y="5065452"/>
                </a:cubicBezTo>
                <a:cubicBezTo>
                  <a:pt x="12358942" y="5067281"/>
                  <a:pt x="12356427" y="5068195"/>
                  <a:pt x="12353227" y="5068195"/>
                </a:cubicBezTo>
                <a:lnTo>
                  <a:pt x="12245557" y="5068195"/>
                </a:lnTo>
                <a:cubicBezTo>
                  <a:pt x="12242356" y="5068195"/>
                  <a:pt x="12239841" y="5067281"/>
                  <a:pt x="12238013" y="5065452"/>
                </a:cubicBezTo>
                <a:cubicBezTo>
                  <a:pt x="12236183" y="5063623"/>
                  <a:pt x="12235269" y="5061109"/>
                  <a:pt x="12235269" y="5057908"/>
                </a:cubicBezTo>
                <a:lnTo>
                  <a:pt x="12235269" y="4598422"/>
                </a:lnTo>
                <a:cubicBezTo>
                  <a:pt x="12235269" y="4595222"/>
                  <a:pt x="12236183" y="4592707"/>
                  <a:pt x="12238013" y="4590878"/>
                </a:cubicBezTo>
                <a:cubicBezTo>
                  <a:pt x="12239841" y="4589050"/>
                  <a:pt x="12242356" y="4588135"/>
                  <a:pt x="12245557" y="4588135"/>
                </a:cubicBezTo>
                <a:close/>
                <a:moveTo>
                  <a:pt x="12074107" y="4588135"/>
                </a:moveTo>
                <a:lnTo>
                  <a:pt x="12182463" y="4588135"/>
                </a:lnTo>
                <a:cubicBezTo>
                  <a:pt x="12185663" y="4588135"/>
                  <a:pt x="12188178" y="4589050"/>
                  <a:pt x="12190007" y="4590878"/>
                </a:cubicBezTo>
                <a:cubicBezTo>
                  <a:pt x="12191835" y="4592707"/>
                  <a:pt x="12192749" y="4595222"/>
                  <a:pt x="12192749" y="4598422"/>
                </a:cubicBezTo>
                <a:lnTo>
                  <a:pt x="12192749" y="5057908"/>
                </a:lnTo>
                <a:cubicBezTo>
                  <a:pt x="12192749" y="5061109"/>
                  <a:pt x="12191835" y="5063623"/>
                  <a:pt x="12190007" y="5065452"/>
                </a:cubicBezTo>
                <a:cubicBezTo>
                  <a:pt x="12188178" y="5067281"/>
                  <a:pt x="12185663" y="5068195"/>
                  <a:pt x="12182463" y="5068195"/>
                </a:cubicBezTo>
                <a:lnTo>
                  <a:pt x="12074107" y="5068195"/>
                </a:lnTo>
                <a:cubicBezTo>
                  <a:pt x="12070906" y="5068195"/>
                  <a:pt x="12068391" y="5067281"/>
                  <a:pt x="12066563" y="5065452"/>
                </a:cubicBezTo>
                <a:cubicBezTo>
                  <a:pt x="12064733" y="5063623"/>
                  <a:pt x="12063819" y="5061109"/>
                  <a:pt x="12063819" y="5057908"/>
                </a:cubicBezTo>
                <a:lnTo>
                  <a:pt x="12063819" y="4598422"/>
                </a:lnTo>
                <a:cubicBezTo>
                  <a:pt x="12063819" y="4595222"/>
                  <a:pt x="12064733" y="4592707"/>
                  <a:pt x="12066563" y="4590878"/>
                </a:cubicBezTo>
                <a:cubicBezTo>
                  <a:pt x="12068391" y="4589050"/>
                  <a:pt x="12070906" y="4588135"/>
                  <a:pt x="12074107" y="4588135"/>
                </a:cubicBezTo>
                <a:close/>
                <a:moveTo>
                  <a:pt x="11387163" y="4588135"/>
                </a:moveTo>
                <a:cubicBezTo>
                  <a:pt x="11381220" y="4588135"/>
                  <a:pt x="11377562" y="4591107"/>
                  <a:pt x="11376191" y="4597051"/>
                </a:cubicBezTo>
                <a:lnTo>
                  <a:pt x="11254118" y="5056537"/>
                </a:lnTo>
                <a:cubicBezTo>
                  <a:pt x="11253204" y="5060194"/>
                  <a:pt x="11253547" y="5063052"/>
                  <a:pt x="11255147" y="5065109"/>
                </a:cubicBezTo>
                <a:cubicBezTo>
                  <a:pt x="11256747" y="5067167"/>
                  <a:pt x="11259376" y="5068195"/>
                  <a:pt x="11263034" y="5068195"/>
                </a:cubicBezTo>
                <a:lnTo>
                  <a:pt x="11375505" y="5068195"/>
                </a:lnTo>
                <a:cubicBezTo>
                  <a:pt x="11381905" y="5068195"/>
                  <a:pt x="11385792" y="5065223"/>
                  <a:pt x="11387163" y="5059280"/>
                </a:cubicBezTo>
                <a:lnTo>
                  <a:pt x="11398136" y="5006473"/>
                </a:lnTo>
                <a:cubicBezTo>
                  <a:pt x="11399051" y="5004187"/>
                  <a:pt x="11400423" y="5003044"/>
                  <a:pt x="11402251" y="5003044"/>
                </a:cubicBezTo>
                <a:lnTo>
                  <a:pt x="11505121" y="5003044"/>
                </a:lnTo>
                <a:cubicBezTo>
                  <a:pt x="11506949" y="5003044"/>
                  <a:pt x="11508321" y="5004187"/>
                  <a:pt x="11509235" y="5006473"/>
                </a:cubicBezTo>
                <a:lnTo>
                  <a:pt x="11520894" y="5059280"/>
                </a:lnTo>
                <a:cubicBezTo>
                  <a:pt x="11522266" y="5065223"/>
                  <a:pt x="11526152" y="5068195"/>
                  <a:pt x="11532553" y="5068195"/>
                </a:cubicBezTo>
                <a:lnTo>
                  <a:pt x="11646396" y="5068195"/>
                </a:lnTo>
                <a:cubicBezTo>
                  <a:pt x="11652797" y="5068195"/>
                  <a:pt x="11655997" y="5065452"/>
                  <a:pt x="11655997" y="5059966"/>
                </a:cubicBezTo>
                <a:cubicBezTo>
                  <a:pt x="11655997" y="5058594"/>
                  <a:pt x="11655769" y="5057451"/>
                  <a:pt x="11655311" y="5056537"/>
                </a:cubicBezTo>
                <a:lnTo>
                  <a:pt x="11533925" y="4597051"/>
                </a:lnTo>
                <a:cubicBezTo>
                  <a:pt x="11532553" y="4591107"/>
                  <a:pt x="11528895" y="4588135"/>
                  <a:pt x="11522951" y="4588135"/>
                </a:cubicBezTo>
                <a:close/>
                <a:moveTo>
                  <a:pt x="10862984" y="4588135"/>
                </a:moveTo>
                <a:cubicBezTo>
                  <a:pt x="10856583" y="4588135"/>
                  <a:pt x="10853383" y="4590878"/>
                  <a:pt x="10853383" y="4596365"/>
                </a:cubicBezTo>
                <a:cubicBezTo>
                  <a:pt x="10853383" y="4597736"/>
                  <a:pt x="10853611" y="4598879"/>
                  <a:pt x="10854068" y="4599794"/>
                </a:cubicBezTo>
                <a:lnTo>
                  <a:pt x="10969969" y="5059280"/>
                </a:lnTo>
                <a:cubicBezTo>
                  <a:pt x="10971340" y="5065223"/>
                  <a:pt x="10974998" y="5068195"/>
                  <a:pt x="10980941" y="5068195"/>
                </a:cubicBezTo>
                <a:lnTo>
                  <a:pt x="11099585" y="5068195"/>
                </a:lnTo>
                <a:cubicBezTo>
                  <a:pt x="11105529" y="5068195"/>
                  <a:pt x="11109185" y="5065223"/>
                  <a:pt x="11110557" y="5059280"/>
                </a:cubicBezTo>
                <a:lnTo>
                  <a:pt x="11227829" y="4599794"/>
                </a:lnTo>
                <a:cubicBezTo>
                  <a:pt x="11228743" y="4596136"/>
                  <a:pt x="11228401" y="4593279"/>
                  <a:pt x="11226801" y="4591221"/>
                </a:cubicBezTo>
                <a:cubicBezTo>
                  <a:pt x="11225201" y="4589164"/>
                  <a:pt x="11222571" y="4588135"/>
                  <a:pt x="11218914" y="4588135"/>
                </a:cubicBezTo>
                <a:lnTo>
                  <a:pt x="11104385" y="4588135"/>
                </a:lnTo>
                <a:cubicBezTo>
                  <a:pt x="11098441" y="4588135"/>
                  <a:pt x="11094784" y="4591336"/>
                  <a:pt x="11093413" y="4597736"/>
                </a:cubicBezTo>
                <a:lnTo>
                  <a:pt x="11046093" y="4863827"/>
                </a:lnTo>
                <a:cubicBezTo>
                  <a:pt x="11045635" y="4865656"/>
                  <a:pt x="11044835" y="4866570"/>
                  <a:pt x="11043692" y="4866570"/>
                </a:cubicBezTo>
                <a:cubicBezTo>
                  <a:pt x="11042549" y="4866570"/>
                  <a:pt x="11041749" y="4865656"/>
                  <a:pt x="11041291" y="4863827"/>
                </a:cubicBezTo>
                <a:lnTo>
                  <a:pt x="10992599" y="4597736"/>
                </a:lnTo>
                <a:cubicBezTo>
                  <a:pt x="10991229" y="4591336"/>
                  <a:pt x="10987342" y="4588135"/>
                  <a:pt x="10980941" y="4588135"/>
                </a:cubicBezTo>
                <a:close/>
                <a:moveTo>
                  <a:pt x="10388181" y="4588135"/>
                </a:moveTo>
                <a:cubicBezTo>
                  <a:pt x="10384981" y="4588135"/>
                  <a:pt x="10382467" y="4589050"/>
                  <a:pt x="10380637" y="4590878"/>
                </a:cubicBezTo>
                <a:cubicBezTo>
                  <a:pt x="10378809" y="4592707"/>
                  <a:pt x="10377895" y="4595222"/>
                  <a:pt x="10377895" y="4598422"/>
                </a:cubicBezTo>
                <a:lnTo>
                  <a:pt x="10377895" y="5057908"/>
                </a:lnTo>
                <a:cubicBezTo>
                  <a:pt x="10377895" y="5061109"/>
                  <a:pt x="10378809" y="5063623"/>
                  <a:pt x="10380637" y="5065452"/>
                </a:cubicBezTo>
                <a:cubicBezTo>
                  <a:pt x="10382467" y="5067281"/>
                  <a:pt x="10384981" y="5068195"/>
                  <a:pt x="10388181" y="5068195"/>
                </a:cubicBezTo>
                <a:lnTo>
                  <a:pt x="10678275" y="5068195"/>
                </a:lnTo>
                <a:cubicBezTo>
                  <a:pt x="10681475" y="5068195"/>
                  <a:pt x="10683989" y="5067281"/>
                  <a:pt x="10685819" y="5065452"/>
                </a:cubicBezTo>
                <a:cubicBezTo>
                  <a:pt x="10687648" y="5063623"/>
                  <a:pt x="10688562" y="5061109"/>
                  <a:pt x="10688562" y="5057908"/>
                </a:cubicBezTo>
                <a:lnTo>
                  <a:pt x="10688562" y="4968068"/>
                </a:lnTo>
                <a:cubicBezTo>
                  <a:pt x="10688562" y="4964868"/>
                  <a:pt x="10687648" y="4962353"/>
                  <a:pt x="10685819" y="4960525"/>
                </a:cubicBezTo>
                <a:cubicBezTo>
                  <a:pt x="10683989" y="4958696"/>
                  <a:pt x="10681475" y="4957781"/>
                  <a:pt x="10678275" y="4957781"/>
                </a:cubicBezTo>
                <a:lnTo>
                  <a:pt x="10510939" y="4957781"/>
                </a:lnTo>
                <a:cubicBezTo>
                  <a:pt x="10508197" y="4957781"/>
                  <a:pt x="10506825" y="4956410"/>
                  <a:pt x="10506825" y="4953667"/>
                </a:cubicBezTo>
                <a:lnTo>
                  <a:pt x="10506825" y="4885087"/>
                </a:lnTo>
                <a:cubicBezTo>
                  <a:pt x="10506825" y="4882343"/>
                  <a:pt x="10508197" y="4880972"/>
                  <a:pt x="10510939" y="4880972"/>
                </a:cubicBezTo>
                <a:lnTo>
                  <a:pt x="10607637" y="4880972"/>
                </a:lnTo>
                <a:cubicBezTo>
                  <a:pt x="10610838" y="4880972"/>
                  <a:pt x="10613353" y="4880057"/>
                  <a:pt x="10615181" y="4878229"/>
                </a:cubicBezTo>
                <a:cubicBezTo>
                  <a:pt x="10617011" y="4876400"/>
                  <a:pt x="10617925" y="4873885"/>
                  <a:pt x="10617925" y="4870685"/>
                </a:cubicBezTo>
                <a:lnTo>
                  <a:pt x="10617925" y="4781531"/>
                </a:lnTo>
                <a:cubicBezTo>
                  <a:pt x="10617925" y="4778330"/>
                  <a:pt x="10617011" y="4775816"/>
                  <a:pt x="10615181" y="4773987"/>
                </a:cubicBezTo>
                <a:cubicBezTo>
                  <a:pt x="10613353" y="4772158"/>
                  <a:pt x="10610838" y="4771244"/>
                  <a:pt x="10607637" y="4771244"/>
                </a:cubicBezTo>
                <a:lnTo>
                  <a:pt x="10510939" y="4771244"/>
                </a:lnTo>
                <a:cubicBezTo>
                  <a:pt x="10508197" y="4771244"/>
                  <a:pt x="10506825" y="4769872"/>
                  <a:pt x="10506825" y="4767129"/>
                </a:cubicBezTo>
                <a:lnTo>
                  <a:pt x="10506825" y="4702664"/>
                </a:lnTo>
                <a:cubicBezTo>
                  <a:pt x="10506825" y="4699921"/>
                  <a:pt x="10508197" y="4698549"/>
                  <a:pt x="10510939" y="4698549"/>
                </a:cubicBezTo>
                <a:lnTo>
                  <a:pt x="10678275" y="4698549"/>
                </a:lnTo>
                <a:cubicBezTo>
                  <a:pt x="10681475" y="4698549"/>
                  <a:pt x="10683989" y="4697635"/>
                  <a:pt x="10685819" y="4695806"/>
                </a:cubicBezTo>
                <a:cubicBezTo>
                  <a:pt x="10687648" y="4693977"/>
                  <a:pt x="10688562" y="4691462"/>
                  <a:pt x="10688562" y="4688262"/>
                </a:cubicBezTo>
                <a:lnTo>
                  <a:pt x="10688562" y="4598422"/>
                </a:lnTo>
                <a:cubicBezTo>
                  <a:pt x="10688562" y="4595222"/>
                  <a:pt x="10687648" y="4592707"/>
                  <a:pt x="10685819" y="4590878"/>
                </a:cubicBezTo>
                <a:cubicBezTo>
                  <a:pt x="10683989" y="4589050"/>
                  <a:pt x="10681475" y="4588135"/>
                  <a:pt x="10678275" y="4588135"/>
                </a:cubicBezTo>
                <a:close/>
                <a:moveTo>
                  <a:pt x="10007181" y="4588135"/>
                </a:moveTo>
                <a:cubicBezTo>
                  <a:pt x="10003981" y="4588135"/>
                  <a:pt x="10001467" y="4589050"/>
                  <a:pt x="9999637" y="4590878"/>
                </a:cubicBezTo>
                <a:cubicBezTo>
                  <a:pt x="9997809" y="4592707"/>
                  <a:pt x="9996894" y="4595222"/>
                  <a:pt x="9996894" y="4598422"/>
                </a:cubicBezTo>
                <a:lnTo>
                  <a:pt x="9996894" y="5057908"/>
                </a:lnTo>
                <a:cubicBezTo>
                  <a:pt x="9996894" y="5061109"/>
                  <a:pt x="9997809" y="5063623"/>
                  <a:pt x="9999637" y="5065452"/>
                </a:cubicBezTo>
                <a:cubicBezTo>
                  <a:pt x="10001467" y="5067281"/>
                  <a:pt x="10003981" y="5068195"/>
                  <a:pt x="10007181" y="5068195"/>
                </a:cubicBezTo>
                <a:lnTo>
                  <a:pt x="10162858" y="5068195"/>
                </a:lnTo>
                <a:cubicBezTo>
                  <a:pt x="10196691" y="5068195"/>
                  <a:pt x="10226409" y="5062137"/>
                  <a:pt x="10252011" y="5050022"/>
                </a:cubicBezTo>
                <a:cubicBezTo>
                  <a:pt x="10277615" y="5037906"/>
                  <a:pt x="10297503" y="5020761"/>
                  <a:pt x="10311677" y="4998587"/>
                </a:cubicBezTo>
                <a:cubicBezTo>
                  <a:pt x="10325849" y="4976412"/>
                  <a:pt x="10332937" y="4950923"/>
                  <a:pt x="10332937" y="4922120"/>
                </a:cubicBezTo>
                <a:lnTo>
                  <a:pt x="10332937" y="4733525"/>
                </a:lnTo>
                <a:cubicBezTo>
                  <a:pt x="10332937" y="4704721"/>
                  <a:pt x="10325849" y="4679347"/>
                  <a:pt x="10311677" y="4657401"/>
                </a:cubicBezTo>
                <a:cubicBezTo>
                  <a:pt x="10297503" y="4635455"/>
                  <a:pt x="10277615" y="4618425"/>
                  <a:pt x="10252011" y="4606309"/>
                </a:cubicBezTo>
                <a:cubicBezTo>
                  <a:pt x="10226409" y="4594193"/>
                  <a:pt x="10196691" y="4588135"/>
                  <a:pt x="10162858" y="4588135"/>
                </a:cubicBezTo>
                <a:close/>
                <a:moveTo>
                  <a:pt x="9530931" y="4588135"/>
                </a:moveTo>
                <a:cubicBezTo>
                  <a:pt x="9527731" y="4588135"/>
                  <a:pt x="9525217" y="4589050"/>
                  <a:pt x="9523387" y="4590878"/>
                </a:cubicBezTo>
                <a:cubicBezTo>
                  <a:pt x="9521559" y="4592707"/>
                  <a:pt x="9520645" y="4595222"/>
                  <a:pt x="9520645" y="4598422"/>
                </a:cubicBezTo>
                <a:lnTo>
                  <a:pt x="9520645" y="5057908"/>
                </a:lnTo>
                <a:cubicBezTo>
                  <a:pt x="9520645" y="5061109"/>
                  <a:pt x="9521559" y="5063623"/>
                  <a:pt x="9523387" y="5065452"/>
                </a:cubicBezTo>
                <a:cubicBezTo>
                  <a:pt x="9525217" y="5067281"/>
                  <a:pt x="9527731" y="5068195"/>
                  <a:pt x="9530931" y="5068195"/>
                </a:cubicBezTo>
                <a:lnTo>
                  <a:pt x="9825825" y="5068195"/>
                </a:lnTo>
                <a:cubicBezTo>
                  <a:pt x="9829026" y="5068195"/>
                  <a:pt x="9831541" y="5067281"/>
                  <a:pt x="9833369" y="5065452"/>
                </a:cubicBezTo>
                <a:cubicBezTo>
                  <a:pt x="9835198" y="5063623"/>
                  <a:pt x="9836113" y="5061109"/>
                  <a:pt x="9836113" y="5057908"/>
                </a:cubicBezTo>
                <a:lnTo>
                  <a:pt x="9836113" y="4968068"/>
                </a:lnTo>
                <a:cubicBezTo>
                  <a:pt x="9836113" y="4964868"/>
                  <a:pt x="9835198" y="4962353"/>
                  <a:pt x="9833369" y="4960525"/>
                </a:cubicBezTo>
                <a:cubicBezTo>
                  <a:pt x="9831541" y="4958696"/>
                  <a:pt x="9829026" y="4957781"/>
                  <a:pt x="9825825" y="4957781"/>
                </a:cubicBezTo>
                <a:lnTo>
                  <a:pt x="9653689" y="4957781"/>
                </a:lnTo>
                <a:cubicBezTo>
                  <a:pt x="9650947" y="4957781"/>
                  <a:pt x="9649575" y="4956410"/>
                  <a:pt x="9649575" y="4953667"/>
                </a:cubicBezTo>
                <a:lnTo>
                  <a:pt x="9649575" y="4598422"/>
                </a:lnTo>
                <a:cubicBezTo>
                  <a:pt x="9649575" y="4595222"/>
                  <a:pt x="9648661" y="4592707"/>
                  <a:pt x="9646832" y="4590878"/>
                </a:cubicBezTo>
                <a:cubicBezTo>
                  <a:pt x="9645003" y="4589050"/>
                  <a:pt x="9642488" y="4588135"/>
                  <a:pt x="9639288" y="4588135"/>
                </a:cubicBezTo>
                <a:close/>
                <a:moveTo>
                  <a:pt x="9215463" y="4588135"/>
                </a:moveTo>
                <a:cubicBezTo>
                  <a:pt x="9209519" y="4588135"/>
                  <a:pt x="9205862" y="4591107"/>
                  <a:pt x="9204491" y="4597051"/>
                </a:cubicBezTo>
                <a:lnTo>
                  <a:pt x="9082419" y="5056537"/>
                </a:lnTo>
                <a:cubicBezTo>
                  <a:pt x="9081504" y="5060194"/>
                  <a:pt x="9081847" y="5063052"/>
                  <a:pt x="9083447" y="5065109"/>
                </a:cubicBezTo>
                <a:cubicBezTo>
                  <a:pt x="9085047" y="5067167"/>
                  <a:pt x="9087676" y="5068195"/>
                  <a:pt x="9091334" y="5068195"/>
                </a:cubicBezTo>
                <a:lnTo>
                  <a:pt x="9203805" y="5068195"/>
                </a:lnTo>
                <a:cubicBezTo>
                  <a:pt x="9210205" y="5068195"/>
                  <a:pt x="9214092" y="5065223"/>
                  <a:pt x="9215463" y="5059280"/>
                </a:cubicBezTo>
                <a:lnTo>
                  <a:pt x="9226437" y="5006473"/>
                </a:lnTo>
                <a:cubicBezTo>
                  <a:pt x="9227351" y="5004187"/>
                  <a:pt x="9228723" y="5003044"/>
                  <a:pt x="9230551" y="5003044"/>
                </a:cubicBezTo>
                <a:lnTo>
                  <a:pt x="9333421" y="5003044"/>
                </a:lnTo>
                <a:cubicBezTo>
                  <a:pt x="9335249" y="5003044"/>
                  <a:pt x="9336621" y="5004187"/>
                  <a:pt x="9337536" y="5006473"/>
                </a:cubicBezTo>
                <a:lnTo>
                  <a:pt x="9349195" y="5059280"/>
                </a:lnTo>
                <a:cubicBezTo>
                  <a:pt x="9350566" y="5065223"/>
                  <a:pt x="9354453" y="5068195"/>
                  <a:pt x="9360853" y="5068195"/>
                </a:cubicBezTo>
                <a:lnTo>
                  <a:pt x="9474696" y="5068195"/>
                </a:lnTo>
                <a:cubicBezTo>
                  <a:pt x="9481097" y="5068195"/>
                  <a:pt x="9484297" y="5065452"/>
                  <a:pt x="9484297" y="5059966"/>
                </a:cubicBezTo>
                <a:cubicBezTo>
                  <a:pt x="9484297" y="5058594"/>
                  <a:pt x="9484069" y="5057451"/>
                  <a:pt x="9483611" y="5056537"/>
                </a:cubicBezTo>
                <a:lnTo>
                  <a:pt x="9362225" y="4597051"/>
                </a:lnTo>
                <a:cubicBezTo>
                  <a:pt x="9360853" y="4591107"/>
                  <a:pt x="9357195" y="4588135"/>
                  <a:pt x="9351252" y="4588135"/>
                </a:cubicBezTo>
                <a:close/>
                <a:moveTo>
                  <a:pt x="8692732" y="4588135"/>
                </a:moveTo>
                <a:cubicBezTo>
                  <a:pt x="8689531" y="4588135"/>
                  <a:pt x="8687016" y="4589050"/>
                  <a:pt x="8685187" y="4590878"/>
                </a:cubicBezTo>
                <a:cubicBezTo>
                  <a:pt x="8683359" y="4592707"/>
                  <a:pt x="8682445" y="4595222"/>
                  <a:pt x="8682445" y="4598422"/>
                </a:cubicBezTo>
                <a:lnTo>
                  <a:pt x="8682445" y="5057908"/>
                </a:lnTo>
                <a:cubicBezTo>
                  <a:pt x="8682445" y="5061109"/>
                  <a:pt x="8683359" y="5063623"/>
                  <a:pt x="8685187" y="5065452"/>
                </a:cubicBezTo>
                <a:cubicBezTo>
                  <a:pt x="8687016" y="5067281"/>
                  <a:pt x="8689531" y="5068195"/>
                  <a:pt x="8692732" y="5068195"/>
                </a:cubicBezTo>
                <a:lnTo>
                  <a:pt x="8800402" y="5068195"/>
                </a:lnTo>
                <a:cubicBezTo>
                  <a:pt x="8803603" y="5068195"/>
                  <a:pt x="8806117" y="5067281"/>
                  <a:pt x="8807946" y="5065452"/>
                </a:cubicBezTo>
                <a:cubicBezTo>
                  <a:pt x="8809775" y="5063623"/>
                  <a:pt x="8810689" y="5061109"/>
                  <a:pt x="8810689" y="5057908"/>
                </a:cubicBezTo>
                <a:lnTo>
                  <a:pt x="8809317" y="4837766"/>
                </a:lnTo>
                <a:cubicBezTo>
                  <a:pt x="8809317" y="4835480"/>
                  <a:pt x="8810003" y="4834337"/>
                  <a:pt x="8811375" y="4834337"/>
                </a:cubicBezTo>
                <a:cubicBezTo>
                  <a:pt x="8812747" y="4834337"/>
                  <a:pt x="8813661" y="4835252"/>
                  <a:pt x="8814118" y="4837081"/>
                </a:cubicBezTo>
                <a:lnTo>
                  <a:pt x="8909445" y="5060651"/>
                </a:lnTo>
                <a:cubicBezTo>
                  <a:pt x="8911273" y="5065681"/>
                  <a:pt x="8915159" y="5068195"/>
                  <a:pt x="8921103" y="5068195"/>
                </a:cubicBezTo>
                <a:lnTo>
                  <a:pt x="9034260" y="5068195"/>
                </a:lnTo>
                <a:cubicBezTo>
                  <a:pt x="9037461" y="5068195"/>
                  <a:pt x="9039975" y="5067281"/>
                  <a:pt x="9041803" y="5065452"/>
                </a:cubicBezTo>
                <a:cubicBezTo>
                  <a:pt x="9043633" y="5063623"/>
                  <a:pt x="9044547" y="5061109"/>
                  <a:pt x="9044547" y="5057908"/>
                </a:cubicBezTo>
                <a:lnTo>
                  <a:pt x="9044547" y="4598422"/>
                </a:lnTo>
                <a:cubicBezTo>
                  <a:pt x="9044547" y="4595222"/>
                  <a:pt x="9043633" y="4592707"/>
                  <a:pt x="9041803" y="4590878"/>
                </a:cubicBezTo>
                <a:cubicBezTo>
                  <a:pt x="9039975" y="4589050"/>
                  <a:pt x="9037461" y="4588135"/>
                  <a:pt x="9034260" y="4588135"/>
                </a:cubicBezTo>
                <a:lnTo>
                  <a:pt x="8926589" y="4588135"/>
                </a:lnTo>
                <a:cubicBezTo>
                  <a:pt x="8923389" y="4588135"/>
                  <a:pt x="8920874" y="4589050"/>
                  <a:pt x="8919045" y="4590878"/>
                </a:cubicBezTo>
                <a:cubicBezTo>
                  <a:pt x="8917217" y="4592707"/>
                  <a:pt x="8916303" y="4595222"/>
                  <a:pt x="8916303" y="4598422"/>
                </a:cubicBezTo>
                <a:lnTo>
                  <a:pt x="8916988" y="4817878"/>
                </a:lnTo>
                <a:cubicBezTo>
                  <a:pt x="8916988" y="4820164"/>
                  <a:pt x="8916303" y="4821422"/>
                  <a:pt x="8914931" y="4821650"/>
                </a:cubicBezTo>
                <a:cubicBezTo>
                  <a:pt x="8913559" y="4821879"/>
                  <a:pt x="8912645" y="4821079"/>
                  <a:pt x="8912187" y="4819250"/>
                </a:cubicBezTo>
                <a:lnTo>
                  <a:pt x="8816861" y="4595679"/>
                </a:lnTo>
                <a:cubicBezTo>
                  <a:pt x="8815032" y="4590650"/>
                  <a:pt x="8811146" y="4588135"/>
                  <a:pt x="8805203" y="4588135"/>
                </a:cubicBezTo>
                <a:close/>
                <a:moveTo>
                  <a:pt x="8140281" y="4588135"/>
                </a:moveTo>
                <a:cubicBezTo>
                  <a:pt x="8137082" y="4588135"/>
                  <a:pt x="8134567" y="4589050"/>
                  <a:pt x="8132738" y="4590878"/>
                </a:cubicBezTo>
                <a:cubicBezTo>
                  <a:pt x="8130909" y="4592707"/>
                  <a:pt x="8129995" y="4595222"/>
                  <a:pt x="8129995" y="4598422"/>
                </a:cubicBezTo>
                <a:lnTo>
                  <a:pt x="8129995" y="5057908"/>
                </a:lnTo>
                <a:cubicBezTo>
                  <a:pt x="8129995" y="5061109"/>
                  <a:pt x="8130909" y="5063623"/>
                  <a:pt x="8132738" y="5065452"/>
                </a:cubicBezTo>
                <a:cubicBezTo>
                  <a:pt x="8134567" y="5067281"/>
                  <a:pt x="8137082" y="5068195"/>
                  <a:pt x="8140281" y="5068195"/>
                </a:cubicBezTo>
                <a:lnTo>
                  <a:pt x="8248639" y="5068195"/>
                </a:lnTo>
                <a:cubicBezTo>
                  <a:pt x="8251839" y="5068195"/>
                  <a:pt x="8254354" y="5067281"/>
                  <a:pt x="8256182" y="5065452"/>
                </a:cubicBezTo>
                <a:cubicBezTo>
                  <a:pt x="8258010" y="5063623"/>
                  <a:pt x="8258925" y="5061109"/>
                  <a:pt x="8258925" y="5057908"/>
                </a:cubicBezTo>
                <a:lnTo>
                  <a:pt x="8258925" y="4598422"/>
                </a:lnTo>
                <a:cubicBezTo>
                  <a:pt x="8258925" y="4595222"/>
                  <a:pt x="8258010" y="4592707"/>
                  <a:pt x="8256182" y="4590878"/>
                </a:cubicBezTo>
                <a:cubicBezTo>
                  <a:pt x="8254354" y="4589050"/>
                  <a:pt x="8251839" y="4588135"/>
                  <a:pt x="8248639" y="4588135"/>
                </a:cubicBezTo>
                <a:close/>
                <a:moveTo>
                  <a:pt x="7453339" y="4588135"/>
                </a:moveTo>
                <a:cubicBezTo>
                  <a:pt x="7447395" y="4588135"/>
                  <a:pt x="7443738" y="4591107"/>
                  <a:pt x="7442366" y="4597051"/>
                </a:cubicBezTo>
                <a:lnTo>
                  <a:pt x="7320293" y="5056537"/>
                </a:lnTo>
                <a:cubicBezTo>
                  <a:pt x="7319380" y="5060194"/>
                  <a:pt x="7319723" y="5063052"/>
                  <a:pt x="7321323" y="5065109"/>
                </a:cubicBezTo>
                <a:cubicBezTo>
                  <a:pt x="7322923" y="5067167"/>
                  <a:pt x="7325552" y="5068195"/>
                  <a:pt x="7329209" y="5068195"/>
                </a:cubicBezTo>
                <a:lnTo>
                  <a:pt x="7441681" y="5068195"/>
                </a:lnTo>
                <a:cubicBezTo>
                  <a:pt x="7448081" y="5068195"/>
                  <a:pt x="7451968" y="5065223"/>
                  <a:pt x="7453339" y="5059280"/>
                </a:cubicBezTo>
                <a:lnTo>
                  <a:pt x="7464311" y="5006473"/>
                </a:lnTo>
                <a:cubicBezTo>
                  <a:pt x="7465226" y="5004187"/>
                  <a:pt x="7466597" y="5003044"/>
                  <a:pt x="7468427" y="5003044"/>
                </a:cubicBezTo>
                <a:lnTo>
                  <a:pt x="7571296" y="5003044"/>
                </a:lnTo>
                <a:cubicBezTo>
                  <a:pt x="7573125" y="5003044"/>
                  <a:pt x="7574497" y="5004187"/>
                  <a:pt x="7575411" y="5006473"/>
                </a:cubicBezTo>
                <a:lnTo>
                  <a:pt x="7587070" y="5059280"/>
                </a:lnTo>
                <a:cubicBezTo>
                  <a:pt x="7588442" y="5065223"/>
                  <a:pt x="7592328" y="5068195"/>
                  <a:pt x="7598729" y="5068195"/>
                </a:cubicBezTo>
                <a:lnTo>
                  <a:pt x="7712572" y="5068195"/>
                </a:lnTo>
                <a:cubicBezTo>
                  <a:pt x="7718972" y="5068195"/>
                  <a:pt x="7722173" y="5065452"/>
                  <a:pt x="7722173" y="5059966"/>
                </a:cubicBezTo>
                <a:cubicBezTo>
                  <a:pt x="7722173" y="5058594"/>
                  <a:pt x="7721944" y="5057451"/>
                  <a:pt x="7721486" y="5056537"/>
                </a:cubicBezTo>
                <a:lnTo>
                  <a:pt x="7600100" y="4597051"/>
                </a:lnTo>
                <a:cubicBezTo>
                  <a:pt x="7598729" y="4591107"/>
                  <a:pt x="7595071" y="4588135"/>
                  <a:pt x="7589127" y="4588135"/>
                </a:cubicBezTo>
                <a:close/>
                <a:moveTo>
                  <a:pt x="6930607" y="4588135"/>
                </a:moveTo>
                <a:cubicBezTo>
                  <a:pt x="6927406" y="4588135"/>
                  <a:pt x="6924892" y="4589050"/>
                  <a:pt x="6923064" y="4590878"/>
                </a:cubicBezTo>
                <a:cubicBezTo>
                  <a:pt x="6921235" y="4592707"/>
                  <a:pt x="6920320" y="4595222"/>
                  <a:pt x="6920320" y="4598422"/>
                </a:cubicBezTo>
                <a:lnTo>
                  <a:pt x="6920320" y="5057908"/>
                </a:lnTo>
                <a:cubicBezTo>
                  <a:pt x="6920320" y="5061109"/>
                  <a:pt x="6921235" y="5063623"/>
                  <a:pt x="6923064" y="5065452"/>
                </a:cubicBezTo>
                <a:cubicBezTo>
                  <a:pt x="6924892" y="5067281"/>
                  <a:pt x="6927406" y="5068195"/>
                  <a:pt x="6930607" y="5068195"/>
                </a:cubicBezTo>
                <a:lnTo>
                  <a:pt x="7038278" y="5068195"/>
                </a:lnTo>
                <a:cubicBezTo>
                  <a:pt x="7041478" y="5068195"/>
                  <a:pt x="7043992" y="5067281"/>
                  <a:pt x="7045821" y="5065452"/>
                </a:cubicBezTo>
                <a:cubicBezTo>
                  <a:pt x="7047651" y="5063623"/>
                  <a:pt x="7048565" y="5061109"/>
                  <a:pt x="7048565" y="5057908"/>
                </a:cubicBezTo>
                <a:lnTo>
                  <a:pt x="7047193" y="4837766"/>
                </a:lnTo>
                <a:cubicBezTo>
                  <a:pt x="7047193" y="4835480"/>
                  <a:pt x="7047879" y="4834337"/>
                  <a:pt x="7049251" y="4834337"/>
                </a:cubicBezTo>
                <a:cubicBezTo>
                  <a:pt x="7050622" y="4834337"/>
                  <a:pt x="7051537" y="4835252"/>
                  <a:pt x="7051993" y="4837081"/>
                </a:cubicBezTo>
                <a:lnTo>
                  <a:pt x="7147320" y="5060651"/>
                </a:lnTo>
                <a:cubicBezTo>
                  <a:pt x="7149149" y="5065681"/>
                  <a:pt x="7153035" y="5068195"/>
                  <a:pt x="7158979" y="5068195"/>
                </a:cubicBezTo>
                <a:lnTo>
                  <a:pt x="7272136" y="5068195"/>
                </a:lnTo>
                <a:cubicBezTo>
                  <a:pt x="7275336" y="5068195"/>
                  <a:pt x="7277851" y="5067281"/>
                  <a:pt x="7279680" y="5065452"/>
                </a:cubicBezTo>
                <a:cubicBezTo>
                  <a:pt x="7281508" y="5063623"/>
                  <a:pt x="7282422" y="5061109"/>
                  <a:pt x="7282422" y="5057908"/>
                </a:cubicBezTo>
                <a:lnTo>
                  <a:pt x="7282422" y="4598422"/>
                </a:lnTo>
                <a:cubicBezTo>
                  <a:pt x="7282422" y="4595222"/>
                  <a:pt x="7281508" y="4592707"/>
                  <a:pt x="7279680" y="4590878"/>
                </a:cubicBezTo>
                <a:cubicBezTo>
                  <a:pt x="7277851" y="4589050"/>
                  <a:pt x="7275336" y="4588135"/>
                  <a:pt x="7272136" y="4588135"/>
                </a:cubicBezTo>
                <a:lnTo>
                  <a:pt x="7164465" y="4588135"/>
                </a:lnTo>
                <a:cubicBezTo>
                  <a:pt x="7161265" y="4588135"/>
                  <a:pt x="7158750" y="4589050"/>
                  <a:pt x="7156921" y="4590878"/>
                </a:cubicBezTo>
                <a:cubicBezTo>
                  <a:pt x="7155092" y="4592707"/>
                  <a:pt x="7154177" y="4595222"/>
                  <a:pt x="7154177" y="4598422"/>
                </a:cubicBezTo>
                <a:lnTo>
                  <a:pt x="7154864" y="4817878"/>
                </a:lnTo>
                <a:cubicBezTo>
                  <a:pt x="7154864" y="4820164"/>
                  <a:pt x="7154177" y="4821422"/>
                  <a:pt x="7152806" y="4821650"/>
                </a:cubicBezTo>
                <a:cubicBezTo>
                  <a:pt x="7151435" y="4821879"/>
                  <a:pt x="7150520" y="4821079"/>
                  <a:pt x="7150064" y="4819250"/>
                </a:cubicBezTo>
                <a:lnTo>
                  <a:pt x="7054737" y="4595679"/>
                </a:lnTo>
                <a:cubicBezTo>
                  <a:pt x="7052908" y="4590650"/>
                  <a:pt x="7049022" y="4588135"/>
                  <a:pt x="7043079" y="4588135"/>
                </a:cubicBezTo>
                <a:close/>
                <a:moveTo>
                  <a:pt x="6016207" y="4588135"/>
                </a:moveTo>
                <a:cubicBezTo>
                  <a:pt x="6013006" y="4588135"/>
                  <a:pt x="6010492" y="4589050"/>
                  <a:pt x="6008663" y="4590878"/>
                </a:cubicBezTo>
                <a:cubicBezTo>
                  <a:pt x="6006835" y="4592707"/>
                  <a:pt x="6005920" y="4595222"/>
                  <a:pt x="6005920" y="4598422"/>
                </a:cubicBezTo>
                <a:lnTo>
                  <a:pt x="6005920" y="5057908"/>
                </a:lnTo>
                <a:cubicBezTo>
                  <a:pt x="6005920" y="5061109"/>
                  <a:pt x="6006835" y="5063623"/>
                  <a:pt x="6008663" y="5065452"/>
                </a:cubicBezTo>
                <a:cubicBezTo>
                  <a:pt x="6010492" y="5067281"/>
                  <a:pt x="6013006" y="5068195"/>
                  <a:pt x="6016207" y="5068195"/>
                </a:cubicBezTo>
                <a:lnTo>
                  <a:pt x="6123877" y="5068195"/>
                </a:lnTo>
                <a:cubicBezTo>
                  <a:pt x="6127078" y="5068195"/>
                  <a:pt x="6129592" y="5067281"/>
                  <a:pt x="6131421" y="5065452"/>
                </a:cubicBezTo>
                <a:cubicBezTo>
                  <a:pt x="6133250" y="5063623"/>
                  <a:pt x="6134165" y="5061109"/>
                  <a:pt x="6134165" y="5057908"/>
                </a:cubicBezTo>
                <a:lnTo>
                  <a:pt x="6132793" y="4837766"/>
                </a:lnTo>
                <a:cubicBezTo>
                  <a:pt x="6132793" y="4835480"/>
                  <a:pt x="6133479" y="4834337"/>
                  <a:pt x="6134851" y="4834337"/>
                </a:cubicBezTo>
                <a:cubicBezTo>
                  <a:pt x="6136222" y="4834337"/>
                  <a:pt x="6137137" y="4835252"/>
                  <a:pt x="6137593" y="4837081"/>
                </a:cubicBezTo>
                <a:lnTo>
                  <a:pt x="6232920" y="5060651"/>
                </a:lnTo>
                <a:cubicBezTo>
                  <a:pt x="6234749" y="5065681"/>
                  <a:pt x="6238635" y="5068195"/>
                  <a:pt x="6244579" y="5068195"/>
                </a:cubicBezTo>
                <a:lnTo>
                  <a:pt x="6357736" y="5068195"/>
                </a:lnTo>
                <a:cubicBezTo>
                  <a:pt x="6360936" y="5068195"/>
                  <a:pt x="6363451" y="5067281"/>
                  <a:pt x="6365280" y="5065452"/>
                </a:cubicBezTo>
                <a:cubicBezTo>
                  <a:pt x="6367108" y="5063623"/>
                  <a:pt x="6368022" y="5061109"/>
                  <a:pt x="6368022" y="5057908"/>
                </a:cubicBezTo>
                <a:lnTo>
                  <a:pt x="6368022" y="4598422"/>
                </a:lnTo>
                <a:cubicBezTo>
                  <a:pt x="6368022" y="4595222"/>
                  <a:pt x="6367108" y="4592707"/>
                  <a:pt x="6365280" y="4590878"/>
                </a:cubicBezTo>
                <a:cubicBezTo>
                  <a:pt x="6363451" y="4589050"/>
                  <a:pt x="6360936" y="4588135"/>
                  <a:pt x="6357736" y="4588135"/>
                </a:cubicBezTo>
                <a:lnTo>
                  <a:pt x="6250065" y="4588135"/>
                </a:lnTo>
                <a:cubicBezTo>
                  <a:pt x="6246865" y="4588135"/>
                  <a:pt x="6244350" y="4589050"/>
                  <a:pt x="6242521" y="4590878"/>
                </a:cubicBezTo>
                <a:cubicBezTo>
                  <a:pt x="6240692" y="4592707"/>
                  <a:pt x="6239777" y="4595222"/>
                  <a:pt x="6239777" y="4598422"/>
                </a:cubicBezTo>
                <a:lnTo>
                  <a:pt x="6240464" y="4817878"/>
                </a:lnTo>
                <a:cubicBezTo>
                  <a:pt x="6240464" y="4820164"/>
                  <a:pt x="6239777" y="4821422"/>
                  <a:pt x="6238406" y="4821650"/>
                </a:cubicBezTo>
                <a:cubicBezTo>
                  <a:pt x="6237035" y="4821879"/>
                  <a:pt x="6236120" y="4821079"/>
                  <a:pt x="6235663" y="4819250"/>
                </a:cubicBezTo>
                <a:lnTo>
                  <a:pt x="6140337" y="4595679"/>
                </a:lnTo>
                <a:cubicBezTo>
                  <a:pt x="6138508" y="4590650"/>
                  <a:pt x="6134622" y="4588135"/>
                  <a:pt x="6128678" y="4588135"/>
                </a:cubicBezTo>
                <a:close/>
                <a:moveTo>
                  <a:pt x="5700739" y="4588135"/>
                </a:moveTo>
                <a:cubicBezTo>
                  <a:pt x="5694795" y="4588135"/>
                  <a:pt x="5691138" y="4591107"/>
                  <a:pt x="5689766" y="4597051"/>
                </a:cubicBezTo>
                <a:lnTo>
                  <a:pt x="5567693" y="5056537"/>
                </a:lnTo>
                <a:cubicBezTo>
                  <a:pt x="5566779" y="5060194"/>
                  <a:pt x="5567123" y="5063052"/>
                  <a:pt x="5568723" y="5065109"/>
                </a:cubicBezTo>
                <a:cubicBezTo>
                  <a:pt x="5570322" y="5067167"/>
                  <a:pt x="5572952" y="5068195"/>
                  <a:pt x="5576609" y="5068195"/>
                </a:cubicBezTo>
                <a:lnTo>
                  <a:pt x="5689080" y="5068195"/>
                </a:lnTo>
                <a:cubicBezTo>
                  <a:pt x="5695481" y="5068195"/>
                  <a:pt x="5699368" y="5065223"/>
                  <a:pt x="5700739" y="5059280"/>
                </a:cubicBezTo>
                <a:lnTo>
                  <a:pt x="5711712" y="5006473"/>
                </a:lnTo>
                <a:cubicBezTo>
                  <a:pt x="5712626" y="5004187"/>
                  <a:pt x="5713998" y="5003044"/>
                  <a:pt x="5715827" y="5003044"/>
                </a:cubicBezTo>
                <a:lnTo>
                  <a:pt x="5818696" y="5003044"/>
                </a:lnTo>
                <a:cubicBezTo>
                  <a:pt x="5820526" y="5003044"/>
                  <a:pt x="5821897" y="5004187"/>
                  <a:pt x="5822811" y="5006473"/>
                </a:cubicBezTo>
                <a:lnTo>
                  <a:pt x="5834470" y="5059280"/>
                </a:lnTo>
                <a:cubicBezTo>
                  <a:pt x="5835842" y="5065223"/>
                  <a:pt x="5839728" y="5068195"/>
                  <a:pt x="5846129" y="5068195"/>
                </a:cubicBezTo>
                <a:lnTo>
                  <a:pt x="5959972" y="5068195"/>
                </a:lnTo>
                <a:cubicBezTo>
                  <a:pt x="5966372" y="5068195"/>
                  <a:pt x="5969573" y="5065452"/>
                  <a:pt x="5969573" y="5059966"/>
                </a:cubicBezTo>
                <a:cubicBezTo>
                  <a:pt x="5969573" y="5058594"/>
                  <a:pt x="5969344" y="5057451"/>
                  <a:pt x="5968886" y="5056537"/>
                </a:cubicBezTo>
                <a:lnTo>
                  <a:pt x="5847500" y="4597051"/>
                </a:lnTo>
                <a:cubicBezTo>
                  <a:pt x="5846129" y="4591107"/>
                  <a:pt x="5842471" y="4588135"/>
                  <a:pt x="5836528" y="4588135"/>
                </a:cubicBezTo>
                <a:close/>
                <a:moveTo>
                  <a:pt x="5235157" y="4588135"/>
                </a:moveTo>
                <a:cubicBezTo>
                  <a:pt x="5231957" y="4588135"/>
                  <a:pt x="5229442" y="4589050"/>
                  <a:pt x="5227613" y="4590878"/>
                </a:cubicBezTo>
                <a:cubicBezTo>
                  <a:pt x="5225784" y="4592707"/>
                  <a:pt x="5224870" y="4595222"/>
                  <a:pt x="5224870" y="4598422"/>
                </a:cubicBezTo>
                <a:lnTo>
                  <a:pt x="5224870" y="5057908"/>
                </a:lnTo>
                <a:cubicBezTo>
                  <a:pt x="5224870" y="5061109"/>
                  <a:pt x="5225784" y="5063623"/>
                  <a:pt x="5227613" y="5065452"/>
                </a:cubicBezTo>
                <a:cubicBezTo>
                  <a:pt x="5229442" y="5067281"/>
                  <a:pt x="5231957" y="5068195"/>
                  <a:pt x="5235157" y="5068195"/>
                </a:cubicBezTo>
                <a:lnTo>
                  <a:pt x="5530051" y="5068195"/>
                </a:lnTo>
                <a:cubicBezTo>
                  <a:pt x="5533252" y="5068195"/>
                  <a:pt x="5535766" y="5067281"/>
                  <a:pt x="5537594" y="5065452"/>
                </a:cubicBezTo>
                <a:cubicBezTo>
                  <a:pt x="5539424" y="5063623"/>
                  <a:pt x="5540338" y="5061109"/>
                  <a:pt x="5540338" y="5057908"/>
                </a:cubicBezTo>
                <a:lnTo>
                  <a:pt x="5540338" y="4968068"/>
                </a:lnTo>
                <a:cubicBezTo>
                  <a:pt x="5540338" y="4964868"/>
                  <a:pt x="5539424" y="4962353"/>
                  <a:pt x="5537594" y="4960525"/>
                </a:cubicBezTo>
                <a:cubicBezTo>
                  <a:pt x="5535766" y="4958696"/>
                  <a:pt x="5533252" y="4957781"/>
                  <a:pt x="5530051" y="4957781"/>
                </a:cubicBezTo>
                <a:lnTo>
                  <a:pt x="5357915" y="4957781"/>
                </a:lnTo>
                <a:cubicBezTo>
                  <a:pt x="5355172" y="4957781"/>
                  <a:pt x="5353800" y="4956410"/>
                  <a:pt x="5353800" y="4953667"/>
                </a:cubicBezTo>
                <a:lnTo>
                  <a:pt x="5353800" y="4598422"/>
                </a:lnTo>
                <a:cubicBezTo>
                  <a:pt x="5353800" y="4595222"/>
                  <a:pt x="5352886" y="4592707"/>
                  <a:pt x="5351057" y="4590878"/>
                </a:cubicBezTo>
                <a:cubicBezTo>
                  <a:pt x="5349229" y="4589050"/>
                  <a:pt x="5346714" y="4588135"/>
                  <a:pt x="5343513" y="4588135"/>
                </a:cubicBezTo>
                <a:close/>
                <a:moveTo>
                  <a:pt x="4861625" y="4588135"/>
                </a:moveTo>
                <a:cubicBezTo>
                  <a:pt x="4858424" y="4588135"/>
                  <a:pt x="4855910" y="4589050"/>
                  <a:pt x="4854081" y="4590878"/>
                </a:cubicBezTo>
                <a:cubicBezTo>
                  <a:pt x="4852252" y="4592707"/>
                  <a:pt x="4851338" y="4595222"/>
                  <a:pt x="4851338" y="4598422"/>
                </a:cubicBezTo>
                <a:lnTo>
                  <a:pt x="4851338" y="5057908"/>
                </a:lnTo>
                <a:cubicBezTo>
                  <a:pt x="4851338" y="5061109"/>
                  <a:pt x="4852252" y="5063623"/>
                  <a:pt x="4854081" y="5065452"/>
                </a:cubicBezTo>
                <a:cubicBezTo>
                  <a:pt x="4855910" y="5067281"/>
                  <a:pt x="4858424" y="5068195"/>
                  <a:pt x="4861625" y="5068195"/>
                </a:cubicBezTo>
                <a:lnTo>
                  <a:pt x="4969981" y="5068195"/>
                </a:lnTo>
                <a:cubicBezTo>
                  <a:pt x="4973181" y="5068195"/>
                  <a:pt x="4975696" y="5067281"/>
                  <a:pt x="4977525" y="5065452"/>
                </a:cubicBezTo>
                <a:cubicBezTo>
                  <a:pt x="4979354" y="5063623"/>
                  <a:pt x="4980268" y="5061109"/>
                  <a:pt x="4980268" y="5057908"/>
                </a:cubicBezTo>
                <a:lnTo>
                  <a:pt x="4980268" y="4898803"/>
                </a:lnTo>
                <a:cubicBezTo>
                  <a:pt x="4980268" y="4896059"/>
                  <a:pt x="4981640" y="4894688"/>
                  <a:pt x="4984383" y="4894688"/>
                </a:cubicBezTo>
                <a:lnTo>
                  <a:pt x="5039933" y="4894688"/>
                </a:lnTo>
                <a:cubicBezTo>
                  <a:pt x="5069651" y="4894688"/>
                  <a:pt x="5096054" y="4888401"/>
                  <a:pt x="5119142" y="4875828"/>
                </a:cubicBezTo>
                <a:cubicBezTo>
                  <a:pt x="5142231" y="4863255"/>
                  <a:pt x="5160062" y="4845653"/>
                  <a:pt x="5172635" y="4823022"/>
                </a:cubicBezTo>
                <a:cubicBezTo>
                  <a:pt x="5185208" y="4800390"/>
                  <a:pt x="5191494" y="4773987"/>
                  <a:pt x="5191494" y="4743812"/>
                </a:cubicBezTo>
                <a:cubicBezTo>
                  <a:pt x="5191494" y="4713179"/>
                  <a:pt x="5185093" y="4686090"/>
                  <a:pt x="5172292" y="4662545"/>
                </a:cubicBezTo>
                <a:cubicBezTo>
                  <a:pt x="5159490" y="4638999"/>
                  <a:pt x="5141660" y="4620711"/>
                  <a:pt x="5118799" y="4607681"/>
                </a:cubicBezTo>
                <a:cubicBezTo>
                  <a:pt x="5095940" y="4594650"/>
                  <a:pt x="5069422" y="4588135"/>
                  <a:pt x="5039247" y="4588135"/>
                </a:cubicBezTo>
                <a:close/>
                <a:moveTo>
                  <a:pt x="14040218" y="4582649"/>
                </a:moveTo>
                <a:cubicBezTo>
                  <a:pt x="14074509" y="4582649"/>
                  <a:pt x="14104798" y="4589393"/>
                  <a:pt x="14131087" y="4602880"/>
                </a:cubicBezTo>
                <a:cubicBezTo>
                  <a:pt x="14157376" y="4616367"/>
                  <a:pt x="14177608" y="4635455"/>
                  <a:pt x="14191781" y="4660144"/>
                </a:cubicBezTo>
                <a:cubicBezTo>
                  <a:pt x="14205954" y="4684833"/>
                  <a:pt x="14213040" y="4713637"/>
                  <a:pt x="14213040" y="4746555"/>
                </a:cubicBezTo>
                <a:lnTo>
                  <a:pt x="14213040" y="4909775"/>
                </a:lnTo>
                <a:cubicBezTo>
                  <a:pt x="14213040" y="4942694"/>
                  <a:pt x="14205840" y="4971612"/>
                  <a:pt x="14191438" y="4996529"/>
                </a:cubicBezTo>
                <a:cubicBezTo>
                  <a:pt x="14177036" y="5021447"/>
                  <a:pt x="14156805" y="5040763"/>
                  <a:pt x="14130744" y="5054479"/>
                </a:cubicBezTo>
                <a:cubicBezTo>
                  <a:pt x="14104684" y="5068195"/>
                  <a:pt x="14074509" y="5075053"/>
                  <a:pt x="14040218" y="5075053"/>
                </a:cubicBezTo>
                <a:cubicBezTo>
                  <a:pt x="14005929" y="5075053"/>
                  <a:pt x="13975754" y="5068195"/>
                  <a:pt x="13949693" y="5054479"/>
                </a:cubicBezTo>
                <a:cubicBezTo>
                  <a:pt x="13923632" y="5040763"/>
                  <a:pt x="13903516" y="5021447"/>
                  <a:pt x="13889343" y="4996529"/>
                </a:cubicBezTo>
                <a:cubicBezTo>
                  <a:pt x="13875170" y="4971612"/>
                  <a:pt x="13868083" y="4942694"/>
                  <a:pt x="13868083" y="4909775"/>
                </a:cubicBezTo>
                <a:lnTo>
                  <a:pt x="13868083" y="4746555"/>
                </a:lnTo>
                <a:cubicBezTo>
                  <a:pt x="13868083" y="4713637"/>
                  <a:pt x="13875170" y="4684833"/>
                  <a:pt x="13889343" y="4660144"/>
                </a:cubicBezTo>
                <a:cubicBezTo>
                  <a:pt x="13903516" y="4635455"/>
                  <a:pt x="13923632" y="4616367"/>
                  <a:pt x="13949693" y="4602880"/>
                </a:cubicBezTo>
                <a:cubicBezTo>
                  <a:pt x="13975754" y="4589393"/>
                  <a:pt x="14005929" y="4582649"/>
                  <a:pt x="14040218" y="4582649"/>
                </a:cubicBezTo>
                <a:close/>
                <a:moveTo>
                  <a:pt x="13238061" y="4582649"/>
                </a:moveTo>
                <a:cubicBezTo>
                  <a:pt x="13271894" y="4582649"/>
                  <a:pt x="13301498" y="4589050"/>
                  <a:pt x="13326872" y="4601851"/>
                </a:cubicBezTo>
                <a:cubicBezTo>
                  <a:pt x="13352247" y="4614653"/>
                  <a:pt x="13372021" y="4632712"/>
                  <a:pt x="13386194" y="4656029"/>
                </a:cubicBezTo>
                <a:cubicBezTo>
                  <a:pt x="13400368" y="4679347"/>
                  <a:pt x="13407454" y="4706550"/>
                  <a:pt x="13407454" y="4737640"/>
                </a:cubicBezTo>
                <a:lnTo>
                  <a:pt x="13407454" y="4742440"/>
                </a:lnTo>
                <a:cubicBezTo>
                  <a:pt x="13407454" y="4744269"/>
                  <a:pt x="13406540" y="4745755"/>
                  <a:pt x="13404711" y="4746898"/>
                </a:cubicBezTo>
                <a:cubicBezTo>
                  <a:pt x="13402882" y="4748041"/>
                  <a:pt x="13400368" y="4748612"/>
                  <a:pt x="13397167" y="4748612"/>
                </a:cubicBezTo>
                <a:lnTo>
                  <a:pt x="13288811" y="4753413"/>
                </a:lnTo>
                <a:cubicBezTo>
                  <a:pt x="13281953" y="4753413"/>
                  <a:pt x="13278524" y="4750213"/>
                  <a:pt x="13278524" y="4743812"/>
                </a:cubicBezTo>
                <a:lnTo>
                  <a:pt x="13278524" y="4736268"/>
                </a:lnTo>
                <a:cubicBezTo>
                  <a:pt x="13278524" y="4723009"/>
                  <a:pt x="13274866" y="4712494"/>
                  <a:pt x="13267551" y="4704721"/>
                </a:cubicBezTo>
                <a:cubicBezTo>
                  <a:pt x="13260236" y="4696949"/>
                  <a:pt x="13250406" y="4693063"/>
                  <a:pt x="13238061" y="4693063"/>
                </a:cubicBezTo>
                <a:cubicBezTo>
                  <a:pt x="13225717" y="4693063"/>
                  <a:pt x="13215773" y="4697063"/>
                  <a:pt x="13208229" y="4705064"/>
                </a:cubicBezTo>
                <a:cubicBezTo>
                  <a:pt x="13200685" y="4713065"/>
                  <a:pt x="13196913" y="4723466"/>
                  <a:pt x="13196913" y="4736268"/>
                </a:cubicBezTo>
                <a:lnTo>
                  <a:pt x="13196913" y="4920062"/>
                </a:lnTo>
                <a:cubicBezTo>
                  <a:pt x="13196913" y="4932864"/>
                  <a:pt x="13200685" y="4943265"/>
                  <a:pt x="13208229" y="4951266"/>
                </a:cubicBezTo>
                <a:cubicBezTo>
                  <a:pt x="13215773" y="4959267"/>
                  <a:pt x="13225717" y="4963268"/>
                  <a:pt x="13238061" y="4963268"/>
                </a:cubicBezTo>
                <a:cubicBezTo>
                  <a:pt x="13250406" y="4963268"/>
                  <a:pt x="13260236" y="4959382"/>
                  <a:pt x="13267551" y="4951609"/>
                </a:cubicBezTo>
                <a:cubicBezTo>
                  <a:pt x="13274866" y="4943837"/>
                  <a:pt x="13278524" y="4933321"/>
                  <a:pt x="13278524" y="4920062"/>
                </a:cubicBezTo>
                <a:lnTo>
                  <a:pt x="13278524" y="4911833"/>
                </a:lnTo>
                <a:cubicBezTo>
                  <a:pt x="13278524" y="4905432"/>
                  <a:pt x="13281953" y="4902232"/>
                  <a:pt x="13288811" y="4902232"/>
                </a:cubicBezTo>
                <a:lnTo>
                  <a:pt x="13397167" y="4907032"/>
                </a:lnTo>
                <a:cubicBezTo>
                  <a:pt x="13400368" y="4907032"/>
                  <a:pt x="13402882" y="4907947"/>
                  <a:pt x="13404711" y="4909775"/>
                </a:cubicBezTo>
                <a:cubicBezTo>
                  <a:pt x="13406540" y="4911604"/>
                  <a:pt x="13407454" y="4914119"/>
                  <a:pt x="13407454" y="4917319"/>
                </a:cubicBezTo>
                <a:cubicBezTo>
                  <a:pt x="13407454" y="4957553"/>
                  <a:pt x="13396024" y="4991157"/>
                  <a:pt x="13373164" y="5018132"/>
                </a:cubicBezTo>
                <a:cubicBezTo>
                  <a:pt x="13350304" y="5045107"/>
                  <a:pt x="13319215" y="5062480"/>
                  <a:pt x="13279895" y="5070253"/>
                </a:cubicBezTo>
                <a:cubicBezTo>
                  <a:pt x="13278524" y="5070253"/>
                  <a:pt x="13277724" y="5070824"/>
                  <a:pt x="13277495" y="5071967"/>
                </a:cubicBezTo>
                <a:cubicBezTo>
                  <a:pt x="13277266" y="5073110"/>
                  <a:pt x="13277609" y="5074139"/>
                  <a:pt x="13278524" y="5075053"/>
                </a:cubicBezTo>
                <a:cubicBezTo>
                  <a:pt x="13294525" y="5093798"/>
                  <a:pt x="13302527" y="5112772"/>
                  <a:pt x="13302527" y="5131975"/>
                </a:cubicBezTo>
                <a:cubicBezTo>
                  <a:pt x="13302527" y="5136547"/>
                  <a:pt x="13301612" y="5142947"/>
                  <a:pt x="13299783" y="5151177"/>
                </a:cubicBezTo>
                <a:cubicBezTo>
                  <a:pt x="13291554" y="5180895"/>
                  <a:pt x="13269379" y="5195754"/>
                  <a:pt x="13233261" y="5195754"/>
                </a:cubicBezTo>
                <a:cubicBezTo>
                  <a:pt x="13217259" y="5195754"/>
                  <a:pt x="13202629" y="5193239"/>
                  <a:pt x="13189370" y="5188210"/>
                </a:cubicBezTo>
                <a:cubicBezTo>
                  <a:pt x="13183883" y="5186381"/>
                  <a:pt x="13181597" y="5182267"/>
                  <a:pt x="13182511" y="5175866"/>
                </a:cubicBezTo>
                <a:lnTo>
                  <a:pt x="13187998" y="5132660"/>
                </a:lnTo>
                <a:cubicBezTo>
                  <a:pt x="13188455" y="5129003"/>
                  <a:pt x="13189598" y="5126717"/>
                  <a:pt x="13191427" y="5125802"/>
                </a:cubicBezTo>
                <a:cubicBezTo>
                  <a:pt x="13193256" y="5124888"/>
                  <a:pt x="13195999" y="5124888"/>
                  <a:pt x="13199657" y="5125802"/>
                </a:cubicBezTo>
                <a:cubicBezTo>
                  <a:pt x="13200571" y="5126260"/>
                  <a:pt x="13202171" y="5126488"/>
                  <a:pt x="13204457" y="5126488"/>
                </a:cubicBezTo>
                <a:cubicBezTo>
                  <a:pt x="13209030" y="5126488"/>
                  <a:pt x="13212915" y="5125117"/>
                  <a:pt x="13216116" y="5122373"/>
                </a:cubicBezTo>
                <a:cubicBezTo>
                  <a:pt x="13219316" y="5119630"/>
                  <a:pt x="13220917" y="5115744"/>
                  <a:pt x="13220917" y="5110715"/>
                </a:cubicBezTo>
                <a:cubicBezTo>
                  <a:pt x="13220917" y="5099285"/>
                  <a:pt x="13210858" y="5085569"/>
                  <a:pt x="13190741" y="5069567"/>
                </a:cubicBezTo>
                <a:lnTo>
                  <a:pt x="13185940" y="5067509"/>
                </a:lnTo>
                <a:cubicBezTo>
                  <a:pt x="13149365" y="5058365"/>
                  <a:pt x="13120561" y="5040077"/>
                  <a:pt x="13099530" y="5012645"/>
                </a:cubicBezTo>
                <a:cubicBezTo>
                  <a:pt x="13078499" y="4985213"/>
                  <a:pt x="13067983" y="4951609"/>
                  <a:pt x="13067983" y="4911833"/>
                </a:cubicBezTo>
                <a:lnTo>
                  <a:pt x="13067983" y="4742440"/>
                </a:lnTo>
                <a:cubicBezTo>
                  <a:pt x="13067983" y="4710436"/>
                  <a:pt x="13075070" y="4682318"/>
                  <a:pt x="13089243" y="4658087"/>
                </a:cubicBezTo>
                <a:cubicBezTo>
                  <a:pt x="13103416" y="4633855"/>
                  <a:pt x="13123305" y="4615224"/>
                  <a:pt x="13148908" y="4602194"/>
                </a:cubicBezTo>
                <a:cubicBezTo>
                  <a:pt x="13174511" y="4589164"/>
                  <a:pt x="13204229" y="4582649"/>
                  <a:pt x="13238061" y="4582649"/>
                </a:cubicBezTo>
                <a:close/>
                <a:moveTo>
                  <a:pt x="8468094" y="4582649"/>
                </a:moveTo>
                <a:cubicBezTo>
                  <a:pt x="8433804" y="4582649"/>
                  <a:pt x="8403629" y="4589393"/>
                  <a:pt x="8377569" y="4602880"/>
                </a:cubicBezTo>
                <a:cubicBezTo>
                  <a:pt x="8351508" y="4616367"/>
                  <a:pt x="8331391" y="4635455"/>
                  <a:pt x="8317218" y="4660144"/>
                </a:cubicBezTo>
                <a:cubicBezTo>
                  <a:pt x="8303046" y="4684833"/>
                  <a:pt x="8295959" y="4713637"/>
                  <a:pt x="8295959" y="4746555"/>
                </a:cubicBezTo>
                <a:lnTo>
                  <a:pt x="8295959" y="4909775"/>
                </a:lnTo>
                <a:cubicBezTo>
                  <a:pt x="8295959" y="4942694"/>
                  <a:pt x="8303046" y="4971612"/>
                  <a:pt x="8317218" y="4996529"/>
                </a:cubicBezTo>
                <a:cubicBezTo>
                  <a:pt x="8331391" y="5021447"/>
                  <a:pt x="8351508" y="5040763"/>
                  <a:pt x="8377569" y="5054479"/>
                </a:cubicBezTo>
                <a:cubicBezTo>
                  <a:pt x="8403629" y="5068195"/>
                  <a:pt x="8433804" y="5075053"/>
                  <a:pt x="8468094" y="5075053"/>
                </a:cubicBezTo>
                <a:cubicBezTo>
                  <a:pt x="8502384" y="5075053"/>
                  <a:pt x="8532559" y="5068195"/>
                  <a:pt x="8558619" y="5054479"/>
                </a:cubicBezTo>
                <a:cubicBezTo>
                  <a:pt x="8584680" y="5040763"/>
                  <a:pt x="8604911" y="5021447"/>
                  <a:pt x="8619313" y="4996529"/>
                </a:cubicBezTo>
                <a:cubicBezTo>
                  <a:pt x="8633715" y="4971612"/>
                  <a:pt x="8640915" y="4942694"/>
                  <a:pt x="8640915" y="4909775"/>
                </a:cubicBezTo>
                <a:lnTo>
                  <a:pt x="8640915" y="4746555"/>
                </a:lnTo>
                <a:cubicBezTo>
                  <a:pt x="8640915" y="4713637"/>
                  <a:pt x="8633829" y="4684833"/>
                  <a:pt x="8619655" y="4660144"/>
                </a:cubicBezTo>
                <a:cubicBezTo>
                  <a:pt x="8605483" y="4635455"/>
                  <a:pt x="8585251" y="4616367"/>
                  <a:pt x="8558963" y="4602880"/>
                </a:cubicBezTo>
                <a:cubicBezTo>
                  <a:pt x="8532673" y="4589393"/>
                  <a:pt x="8502384" y="4582649"/>
                  <a:pt x="8468094" y="4582649"/>
                </a:cubicBezTo>
                <a:close/>
                <a:moveTo>
                  <a:pt x="7923112" y="4582649"/>
                </a:moveTo>
                <a:cubicBezTo>
                  <a:pt x="7889280" y="4582649"/>
                  <a:pt x="7859561" y="4589164"/>
                  <a:pt x="7833958" y="4602194"/>
                </a:cubicBezTo>
                <a:cubicBezTo>
                  <a:pt x="7808355" y="4615224"/>
                  <a:pt x="7788467" y="4633855"/>
                  <a:pt x="7774293" y="4658087"/>
                </a:cubicBezTo>
                <a:cubicBezTo>
                  <a:pt x="7760120" y="4682318"/>
                  <a:pt x="7753034" y="4710436"/>
                  <a:pt x="7753034" y="4742440"/>
                </a:cubicBezTo>
                <a:lnTo>
                  <a:pt x="7753034" y="4911833"/>
                </a:lnTo>
                <a:cubicBezTo>
                  <a:pt x="7753034" y="4944294"/>
                  <a:pt x="7760120" y="4972755"/>
                  <a:pt x="7774293" y="4997215"/>
                </a:cubicBezTo>
                <a:cubicBezTo>
                  <a:pt x="7788467" y="5021675"/>
                  <a:pt x="7808355" y="5040535"/>
                  <a:pt x="7833958" y="5053793"/>
                </a:cubicBezTo>
                <a:cubicBezTo>
                  <a:pt x="7859561" y="5067052"/>
                  <a:pt x="7889280" y="5073682"/>
                  <a:pt x="7923112" y="5073682"/>
                </a:cubicBezTo>
                <a:cubicBezTo>
                  <a:pt x="7956487" y="5073682"/>
                  <a:pt x="7985977" y="5067281"/>
                  <a:pt x="8011581" y="5054479"/>
                </a:cubicBezTo>
                <a:cubicBezTo>
                  <a:pt x="8037184" y="5041678"/>
                  <a:pt x="8057072" y="5023390"/>
                  <a:pt x="8071245" y="4999615"/>
                </a:cubicBezTo>
                <a:cubicBezTo>
                  <a:pt x="8085418" y="4975841"/>
                  <a:pt x="8092504" y="4948409"/>
                  <a:pt x="8092504" y="4917319"/>
                </a:cubicBezTo>
                <a:cubicBezTo>
                  <a:pt x="8092504" y="4914119"/>
                  <a:pt x="8091590" y="4911604"/>
                  <a:pt x="8089762" y="4909775"/>
                </a:cubicBezTo>
                <a:cubicBezTo>
                  <a:pt x="8087933" y="4907947"/>
                  <a:pt x="8085418" y="4907032"/>
                  <a:pt x="8082217" y="4907032"/>
                </a:cubicBezTo>
                <a:lnTo>
                  <a:pt x="7973862" y="4902232"/>
                </a:lnTo>
                <a:cubicBezTo>
                  <a:pt x="7967003" y="4902232"/>
                  <a:pt x="7963575" y="4905432"/>
                  <a:pt x="7963575" y="4911833"/>
                </a:cubicBezTo>
                <a:lnTo>
                  <a:pt x="7963575" y="4920062"/>
                </a:lnTo>
                <a:cubicBezTo>
                  <a:pt x="7963575" y="4933321"/>
                  <a:pt x="7959916" y="4943837"/>
                  <a:pt x="7952601" y="4951609"/>
                </a:cubicBezTo>
                <a:cubicBezTo>
                  <a:pt x="7945286" y="4959382"/>
                  <a:pt x="7935457" y="4963268"/>
                  <a:pt x="7923112" y="4963268"/>
                </a:cubicBezTo>
                <a:cubicBezTo>
                  <a:pt x="7910768" y="4963268"/>
                  <a:pt x="7900824" y="4959267"/>
                  <a:pt x="7893280" y="4951266"/>
                </a:cubicBezTo>
                <a:cubicBezTo>
                  <a:pt x="7885736" y="4943265"/>
                  <a:pt x="7881965" y="4932864"/>
                  <a:pt x="7881965" y="4920062"/>
                </a:cubicBezTo>
                <a:lnTo>
                  <a:pt x="7881965" y="4736268"/>
                </a:lnTo>
                <a:cubicBezTo>
                  <a:pt x="7881965" y="4723466"/>
                  <a:pt x="7885736" y="4713065"/>
                  <a:pt x="7893280" y="4705064"/>
                </a:cubicBezTo>
                <a:cubicBezTo>
                  <a:pt x="7900824" y="4697063"/>
                  <a:pt x="7910768" y="4693063"/>
                  <a:pt x="7923112" y="4693063"/>
                </a:cubicBezTo>
                <a:cubicBezTo>
                  <a:pt x="7935457" y="4693063"/>
                  <a:pt x="7945286" y="4696949"/>
                  <a:pt x="7952601" y="4704721"/>
                </a:cubicBezTo>
                <a:cubicBezTo>
                  <a:pt x="7959916" y="4712494"/>
                  <a:pt x="7963575" y="4723009"/>
                  <a:pt x="7963575" y="4736268"/>
                </a:cubicBezTo>
                <a:lnTo>
                  <a:pt x="7963575" y="4743812"/>
                </a:lnTo>
                <a:cubicBezTo>
                  <a:pt x="7963575" y="4750213"/>
                  <a:pt x="7967003" y="4753413"/>
                  <a:pt x="7973862" y="4753413"/>
                </a:cubicBezTo>
                <a:lnTo>
                  <a:pt x="8082217" y="4748612"/>
                </a:lnTo>
                <a:cubicBezTo>
                  <a:pt x="8085418" y="4748612"/>
                  <a:pt x="8087933" y="4747584"/>
                  <a:pt x="8089762" y="4745526"/>
                </a:cubicBezTo>
                <a:cubicBezTo>
                  <a:pt x="8091590" y="4743469"/>
                  <a:pt x="8092504" y="4740840"/>
                  <a:pt x="8092504" y="4737640"/>
                </a:cubicBezTo>
                <a:cubicBezTo>
                  <a:pt x="8092504" y="4706550"/>
                  <a:pt x="8085418" y="4679347"/>
                  <a:pt x="8071245" y="4656029"/>
                </a:cubicBezTo>
                <a:cubicBezTo>
                  <a:pt x="8057072" y="4632712"/>
                  <a:pt x="8037298" y="4614653"/>
                  <a:pt x="8011923" y="4601851"/>
                </a:cubicBezTo>
                <a:cubicBezTo>
                  <a:pt x="7986548" y="4589050"/>
                  <a:pt x="7956945" y="4582649"/>
                  <a:pt x="7923112" y="4582649"/>
                </a:cubicBezTo>
                <a:close/>
                <a:moveTo>
                  <a:pt x="6582145" y="4582649"/>
                </a:moveTo>
                <a:cubicBezTo>
                  <a:pt x="6547855" y="4582649"/>
                  <a:pt x="6517680" y="4589393"/>
                  <a:pt x="6491619" y="4602880"/>
                </a:cubicBezTo>
                <a:cubicBezTo>
                  <a:pt x="6465559" y="4616367"/>
                  <a:pt x="6445442" y="4635455"/>
                  <a:pt x="6431269" y="4660144"/>
                </a:cubicBezTo>
                <a:cubicBezTo>
                  <a:pt x="6417095" y="4684833"/>
                  <a:pt x="6410008" y="4713637"/>
                  <a:pt x="6410008" y="4746555"/>
                </a:cubicBezTo>
                <a:lnTo>
                  <a:pt x="6410008" y="4909775"/>
                </a:lnTo>
                <a:cubicBezTo>
                  <a:pt x="6410008" y="4942694"/>
                  <a:pt x="6417095" y="4971612"/>
                  <a:pt x="6431269" y="4996529"/>
                </a:cubicBezTo>
                <a:cubicBezTo>
                  <a:pt x="6445442" y="5021447"/>
                  <a:pt x="6465559" y="5040763"/>
                  <a:pt x="6491619" y="5054479"/>
                </a:cubicBezTo>
                <a:cubicBezTo>
                  <a:pt x="6517680" y="5068195"/>
                  <a:pt x="6547855" y="5075053"/>
                  <a:pt x="6582145" y="5075053"/>
                </a:cubicBezTo>
                <a:cubicBezTo>
                  <a:pt x="6616435" y="5075053"/>
                  <a:pt x="6646609" y="5068195"/>
                  <a:pt x="6672670" y="5054479"/>
                </a:cubicBezTo>
                <a:cubicBezTo>
                  <a:pt x="6698731" y="5040763"/>
                  <a:pt x="6718961" y="5021447"/>
                  <a:pt x="6733363" y="4996529"/>
                </a:cubicBezTo>
                <a:cubicBezTo>
                  <a:pt x="6747765" y="4971612"/>
                  <a:pt x="6754966" y="4942694"/>
                  <a:pt x="6754966" y="4909775"/>
                </a:cubicBezTo>
                <a:lnTo>
                  <a:pt x="6754966" y="4746555"/>
                </a:lnTo>
                <a:cubicBezTo>
                  <a:pt x="6754966" y="4713637"/>
                  <a:pt x="6747880" y="4684833"/>
                  <a:pt x="6733706" y="4660144"/>
                </a:cubicBezTo>
                <a:cubicBezTo>
                  <a:pt x="6719533" y="4635455"/>
                  <a:pt x="6699302" y="4616367"/>
                  <a:pt x="6673013" y="4602880"/>
                </a:cubicBezTo>
                <a:cubicBezTo>
                  <a:pt x="6646724" y="4589393"/>
                  <a:pt x="6616435" y="4582649"/>
                  <a:pt x="6582145" y="4582649"/>
                </a:cubicBezTo>
                <a:close/>
                <a:moveTo>
                  <a:pt x="13597878" y="4453718"/>
                </a:moveTo>
                <a:cubicBezTo>
                  <a:pt x="13607021" y="4453718"/>
                  <a:pt x="13615480" y="4454976"/>
                  <a:pt x="13623252" y="4457490"/>
                </a:cubicBezTo>
                <a:cubicBezTo>
                  <a:pt x="13631025" y="4460005"/>
                  <a:pt x="13639711" y="4463777"/>
                  <a:pt x="13649313" y="4468806"/>
                </a:cubicBezTo>
                <a:cubicBezTo>
                  <a:pt x="13650684" y="4469720"/>
                  <a:pt x="13653427" y="4471206"/>
                  <a:pt x="13657542" y="4473264"/>
                </a:cubicBezTo>
                <a:cubicBezTo>
                  <a:pt x="13661657" y="4475321"/>
                  <a:pt x="13665429" y="4476921"/>
                  <a:pt x="13668858" y="4478064"/>
                </a:cubicBezTo>
                <a:cubicBezTo>
                  <a:pt x="13672287" y="4479207"/>
                  <a:pt x="13675830" y="4479779"/>
                  <a:pt x="13679488" y="4479779"/>
                </a:cubicBezTo>
                <a:cubicBezTo>
                  <a:pt x="13690461" y="4479779"/>
                  <a:pt x="13698919" y="4475893"/>
                  <a:pt x="13704862" y="4468120"/>
                </a:cubicBezTo>
                <a:cubicBezTo>
                  <a:pt x="13707606" y="4464920"/>
                  <a:pt x="13710349" y="4463320"/>
                  <a:pt x="13713092" y="4463320"/>
                </a:cubicBezTo>
                <a:cubicBezTo>
                  <a:pt x="13715378" y="4463320"/>
                  <a:pt x="13717436" y="4464234"/>
                  <a:pt x="13719265" y="4466063"/>
                </a:cubicBezTo>
                <a:lnTo>
                  <a:pt x="13754240" y="4499667"/>
                </a:lnTo>
                <a:cubicBezTo>
                  <a:pt x="13756983" y="4502410"/>
                  <a:pt x="13758355" y="4505382"/>
                  <a:pt x="13758355" y="4508582"/>
                </a:cubicBezTo>
                <a:lnTo>
                  <a:pt x="13756983" y="4514069"/>
                </a:lnTo>
                <a:cubicBezTo>
                  <a:pt x="13749668" y="4528699"/>
                  <a:pt x="13739381" y="4539901"/>
                  <a:pt x="13726122" y="4547673"/>
                </a:cubicBezTo>
                <a:cubicBezTo>
                  <a:pt x="13712864" y="4555445"/>
                  <a:pt x="13698004" y="4559332"/>
                  <a:pt x="13681545" y="4559332"/>
                </a:cubicBezTo>
                <a:cubicBezTo>
                  <a:pt x="13673316" y="4559332"/>
                  <a:pt x="13666000" y="4558417"/>
                  <a:pt x="13659600" y="4556588"/>
                </a:cubicBezTo>
                <a:cubicBezTo>
                  <a:pt x="13653199" y="4554760"/>
                  <a:pt x="13646112" y="4552016"/>
                  <a:pt x="13638340" y="4548359"/>
                </a:cubicBezTo>
                <a:cubicBezTo>
                  <a:pt x="13636512" y="4547444"/>
                  <a:pt x="13633197" y="4545844"/>
                  <a:pt x="13628396" y="4543558"/>
                </a:cubicBezTo>
                <a:cubicBezTo>
                  <a:pt x="13623595" y="4541272"/>
                  <a:pt x="13619709" y="4539786"/>
                  <a:pt x="13616737" y="4539101"/>
                </a:cubicBezTo>
                <a:cubicBezTo>
                  <a:pt x="13613765" y="4538415"/>
                  <a:pt x="13610679" y="4538072"/>
                  <a:pt x="13607479" y="4538072"/>
                </a:cubicBezTo>
                <a:cubicBezTo>
                  <a:pt x="13596963" y="4538072"/>
                  <a:pt x="13587819" y="4541958"/>
                  <a:pt x="13580047" y="4549730"/>
                </a:cubicBezTo>
                <a:cubicBezTo>
                  <a:pt x="13577304" y="4552931"/>
                  <a:pt x="13574561" y="4554531"/>
                  <a:pt x="13571818" y="4554531"/>
                </a:cubicBezTo>
                <a:cubicBezTo>
                  <a:pt x="13569531" y="4554531"/>
                  <a:pt x="13567474" y="4553617"/>
                  <a:pt x="13565645" y="4551788"/>
                </a:cubicBezTo>
                <a:lnTo>
                  <a:pt x="13527926" y="4517498"/>
                </a:lnTo>
                <a:cubicBezTo>
                  <a:pt x="13525183" y="4514755"/>
                  <a:pt x="13523811" y="4512011"/>
                  <a:pt x="13523811" y="4509268"/>
                </a:cubicBezTo>
                <a:cubicBezTo>
                  <a:pt x="13523811" y="4508354"/>
                  <a:pt x="13524268" y="4506525"/>
                  <a:pt x="13525183" y="4503782"/>
                </a:cubicBezTo>
                <a:cubicBezTo>
                  <a:pt x="13531584" y="4488237"/>
                  <a:pt x="13541299" y="4476007"/>
                  <a:pt x="13554329" y="4467092"/>
                </a:cubicBezTo>
                <a:cubicBezTo>
                  <a:pt x="13567360" y="4458176"/>
                  <a:pt x="13581876" y="4453718"/>
                  <a:pt x="13597878" y="4453718"/>
                </a:cubicBezTo>
                <a:close/>
                <a:moveTo>
                  <a:pt x="0" y="3238500"/>
                </a:moveTo>
                <a:lnTo>
                  <a:pt x="11688719" y="3238500"/>
                </a:lnTo>
                <a:lnTo>
                  <a:pt x="11704512" y="3308111"/>
                </a:lnTo>
                <a:cubicBezTo>
                  <a:pt x="11794045" y="3708890"/>
                  <a:pt x="11877322" y="4099723"/>
                  <a:pt x="11951981" y="4476854"/>
                </a:cubicBezTo>
                <a:lnTo>
                  <a:pt x="11980211" y="4625732"/>
                </a:lnTo>
                <a:lnTo>
                  <a:pt x="11979609" y="4624997"/>
                </a:lnTo>
                <a:cubicBezTo>
                  <a:pt x="11969722" y="4615967"/>
                  <a:pt x="11958435" y="4608252"/>
                  <a:pt x="11945747" y="4601851"/>
                </a:cubicBezTo>
                <a:cubicBezTo>
                  <a:pt x="11920373" y="4589050"/>
                  <a:pt x="11890769" y="4582649"/>
                  <a:pt x="11856937" y="4582649"/>
                </a:cubicBezTo>
                <a:cubicBezTo>
                  <a:pt x="11823103" y="4582649"/>
                  <a:pt x="11793385" y="4589164"/>
                  <a:pt x="11767783" y="4602194"/>
                </a:cubicBezTo>
                <a:cubicBezTo>
                  <a:pt x="11742179" y="4615224"/>
                  <a:pt x="11722291" y="4633855"/>
                  <a:pt x="11708117" y="4658087"/>
                </a:cubicBezTo>
                <a:cubicBezTo>
                  <a:pt x="11693945" y="4682318"/>
                  <a:pt x="11686858" y="4710436"/>
                  <a:pt x="11686858" y="4742440"/>
                </a:cubicBezTo>
                <a:lnTo>
                  <a:pt x="11686858" y="4911833"/>
                </a:lnTo>
                <a:cubicBezTo>
                  <a:pt x="11686858" y="4944294"/>
                  <a:pt x="11693945" y="4972755"/>
                  <a:pt x="11708117" y="4997215"/>
                </a:cubicBezTo>
                <a:cubicBezTo>
                  <a:pt x="11722291" y="5021675"/>
                  <a:pt x="11742179" y="5040535"/>
                  <a:pt x="11767783" y="5053793"/>
                </a:cubicBezTo>
                <a:cubicBezTo>
                  <a:pt x="11793385" y="5067052"/>
                  <a:pt x="11823103" y="5073682"/>
                  <a:pt x="11856937" y="5073682"/>
                </a:cubicBezTo>
                <a:cubicBezTo>
                  <a:pt x="11890313" y="5073682"/>
                  <a:pt x="11919801" y="5067281"/>
                  <a:pt x="11945405" y="5054479"/>
                </a:cubicBezTo>
                <a:cubicBezTo>
                  <a:pt x="11971008" y="5041678"/>
                  <a:pt x="11990895" y="5023390"/>
                  <a:pt x="12005069" y="4999615"/>
                </a:cubicBezTo>
                <a:cubicBezTo>
                  <a:pt x="12019242" y="4975841"/>
                  <a:pt x="12026329" y="4948409"/>
                  <a:pt x="12026329" y="4917319"/>
                </a:cubicBezTo>
                <a:cubicBezTo>
                  <a:pt x="12026329" y="4914119"/>
                  <a:pt x="12025415" y="4911604"/>
                  <a:pt x="12023585" y="4909775"/>
                </a:cubicBezTo>
                <a:cubicBezTo>
                  <a:pt x="12021757" y="4907947"/>
                  <a:pt x="12019242" y="4907032"/>
                  <a:pt x="12016042" y="4907032"/>
                </a:cubicBezTo>
                <a:lnTo>
                  <a:pt x="11907685" y="4902232"/>
                </a:lnTo>
                <a:cubicBezTo>
                  <a:pt x="11900828" y="4902232"/>
                  <a:pt x="11897399" y="4905432"/>
                  <a:pt x="11897399" y="4911833"/>
                </a:cubicBezTo>
                <a:lnTo>
                  <a:pt x="11897399" y="4920062"/>
                </a:lnTo>
                <a:cubicBezTo>
                  <a:pt x="11897399" y="4933321"/>
                  <a:pt x="11893741" y="4943837"/>
                  <a:pt x="11886426" y="4951609"/>
                </a:cubicBezTo>
                <a:cubicBezTo>
                  <a:pt x="11879111" y="4959382"/>
                  <a:pt x="11869281" y="4963268"/>
                  <a:pt x="11856937" y="4963268"/>
                </a:cubicBezTo>
                <a:cubicBezTo>
                  <a:pt x="11844592" y="4963268"/>
                  <a:pt x="11834649" y="4959267"/>
                  <a:pt x="11827104" y="4951266"/>
                </a:cubicBezTo>
                <a:cubicBezTo>
                  <a:pt x="11819560" y="4943265"/>
                  <a:pt x="11815789" y="4932864"/>
                  <a:pt x="11815789" y="4920062"/>
                </a:cubicBezTo>
                <a:lnTo>
                  <a:pt x="11815789" y="4736268"/>
                </a:lnTo>
                <a:cubicBezTo>
                  <a:pt x="11815789" y="4723466"/>
                  <a:pt x="11819560" y="4713065"/>
                  <a:pt x="11827104" y="4705064"/>
                </a:cubicBezTo>
                <a:cubicBezTo>
                  <a:pt x="11834649" y="4697063"/>
                  <a:pt x="11844592" y="4693063"/>
                  <a:pt x="11856937" y="4693063"/>
                </a:cubicBezTo>
                <a:cubicBezTo>
                  <a:pt x="11869281" y="4693063"/>
                  <a:pt x="11879111" y="4696949"/>
                  <a:pt x="11886426" y="4704721"/>
                </a:cubicBezTo>
                <a:cubicBezTo>
                  <a:pt x="11893741" y="4712494"/>
                  <a:pt x="11897399" y="4723009"/>
                  <a:pt x="11897399" y="4736268"/>
                </a:cubicBezTo>
                <a:lnTo>
                  <a:pt x="11897399" y="4743812"/>
                </a:lnTo>
                <a:cubicBezTo>
                  <a:pt x="11897399" y="4750213"/>
                  <a:pt x="11900828" y="4753413"/>
                  <a:pt x="11907685" y="4753413"/>
                </a:cubicBezTo>
                <a:lnTo>
                  <a:pt x="12003616" y="4749163"/>
                </a:lnTo>
                <a:lnTo>
                  <a:pt x="12057211" y="5031805"/>
                </a:lnTo>
                <a:cubicBezTo>
                  <a:pt x="12089936" y="5213051"/>
                  <a:pt x="12120212" y="5390402"/>
                  <a:pt x="12147743" y="5563389"/>
                </a:cubicBezTo>
                <a:lnTo>
                  <a:pt x="12159597" y="5644280"/>
                </a:lnTo>
                <a:lnTo>
                  <a:pt x="12120893" y="5789962"/>
                </a:lnTo>
                <a:cubicBezTo>
                  <a:pt x="12119979" y="5793619"/>
                  <a:pt x="12120321" y="5796477"/>
                  <a:pt x="12121922" y="5798534"/>
                </a:cubicBezTo>
                <a:cubicBezTo>
                  <a:pt x="12123522" y="5800591"/>
                  <a:pt x="12126151" y="5801620"/>
                  <a:pt x="12129809" y="5801620"/>
                </a:cubicBezTo>
                <a:lnTo>
                  <a:pt x="12182654" y="5801620"/>
                </a:lnTo>
                <a:lnTo>
                  <a:pt x="12221806" y="6068789"/>
                </a:lnTo>
                <a:cubicBezTo>
                  <a:pt x="12287043" y="6560159"/>
                  <a:pt x="12324920" y="7008030"/>
                  <a:pt x="12327467" y="7399731"/>
                </a:cubicBezTo>
                <a:cubicBezTo>
                  <a:pt x="12328702" y="7589647"/>
                  <a:pt x="12317951" y="7767106"/>
                  <a:pt x="12297331" y="7933308"/>
                </a:cubicBezTo>
                <a:lnTo>
                  <a:pt x="12282539" y="8026951"/>
                </a:lnTo>
                <a:lnTo>
                  <a:pt x="0" y="8026951"/>
                </a:lnTo>
                <a:close/>
                <a:moveTo>
                  <a:pt x="10909261" y="0"/>
                </a:moveTo>
                <a:lnTo>
                  <a:pt x="18357477" y="0"/>
                </a:lnTo>
                <a:lnTo>
                  <a:pt x="18357477" y="3238500"/>
                </a:lnTo>
                <a:lnTo>
                  <a:pt x="11688719" y="3238500"/>
                </a:lnTo>
                <a:lnTo>
                  <a:pt x="11604470" y="2867133"/>
                </a:lnTo>
                <a:cubicBezTo>
                  <a:pt x="11468076" y="2274382"/>
                  <a:pt x="11320261" y="1663474"/>
                  <a:pt x="11168294" y="104596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1D6E1709-00E5-38ED-5755-DEE02AE0FB31}"/>
              </a:ext>
            </a:extLst>
          </p:cNvPr>
          <p:cNvSpPr/>
          <p:nvPr/>
        </p:nvSpPr>
        <p:spPr>
          <a:xfrm>
            <a:off x="8955274" y="6886802"/>
            <a:ext cx="54975" cy="76199"/>
          </a:xfrm>
          <a:custGeom>
            <a:avLst/>
            <a:gdLst>
              <a:gd name="connsiteX0" fmla="*/ 0 w 82462"/>
              <a:gd name="connsiteY0" fmla="*/ 0 h 114299"/>
              <a:gd name="connsiteX1" fmla="*/ 82462 w 82462"/>
              <a:gd name="connsiteY1" fmla="*/ 0 h 114299"/>
              <a:gd name="connsiteX2" fmla="*/ 77937 w 82462"/>
              <a:gd name="connsiteY2" fmla="*/ 5722 h 114299"/>
              <a:gd name="connsiteX3" fmla="*/ 743 w 82462"/>
              <a:gd name="connsiteY3" fmla="*/ 114299 h 114299"/>
              <a:gd name="connsiteX4" fmla="*/ 0 w 82462"/>
              <a:gd name="connsiteY4" fmla="*/ 0 h 11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62" h="114299">
                <a:moveTo>
                  <a:pt x="0" y="0"/>
                </a:moveTo>
                <a:lnTo>
                  <a:pt x="82462" y="0"/>
                </a:lnTo>
                <a:lnTo>
                  <a:pt x="77937" y="5722"/>
                </a:lnTo>
                <a:cubicBezTo>
                  <a:pt x="50066" y="42552"/>
                  <a:pt x="24203" y="78670"/>
                  <a:pt x="743" y="114299"/>
                </a:cubicBez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961AE840-FADD-4618-8EAA-65112B5B7771}"/>
              </a:ext>
            </a:extLst>
          </p:cNvPr>
          <p:cNvSpPr/>
          <p:nvPr/>
        </p:nvSpPr>
        <p:spPr>
          <a:xfrm>
            <a:off x="4016493" y="4045054"/>
            <a:ext cx="8175507" cy="1473200"/>
          </a:xfrm>
          <a:custGeom>
            <a:avLst/>
            <a:gdLst>
              <a:gd name="connsiteX0" fmla="*/ 0 w 12263260"/>
              <a:gd name="connsiteY0" fmla="*/ 0 h 2209800"/>
              <a:gd name="connsiteX1" fmla="*/ 12263260 w 12263260"/>
              <a:gd name="connsiteY1" fmla="*/ 0 h 2209800"/>
              <a:gd name="connsiteX2" fmla="*/ 12263260 w 12263260"/>
              <a:gd name="connsiteY2" fmla="*/ 2209800 h 2209800"/>
              <a:gd name="connsiteX3" fmla="*/ 959129 w 12263260"/>
              <a:gd name="connsiteY3" fmla="*/ 2209800 h 2209800"/>
              <a:gd name="connsiteX4" fmla="*/ 0 w 12263260"/>
              <a:gd name="connsiteY4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260" h="2209800">
                <a:moveTo>
                  <a:pt x="0" y="0"/>
                </a:moveTo>
                <a:lnTo>
                  <a:pt x="12263260" y="0"/>
                </a:lnTo>
                <a:lnTo>
                  <a:pt x="12263260" y="2209800"/>
                </a:lnTo>
                <a:lnTo>
                  <a:pt x="959129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20649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CF1521C3-11C4-DA7A-FBDA-E0B29E4C4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5" y="4066998"/>
            <a:ext cx="7500525" cy="14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385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Condensed Heavy" panose="020B0604020202020204" charset="0"/>
              </a:rPr>
              <a:t>AVANÇOS E DESAFIOS NOS CPS NA PERSPECTIVAS DOS GESTORES DOS SISTEMAS DE SAÚDE</a:t>
            </a:r>
          </a:p>
        </p:txBody>
      </p:sp>
      <p:pic>
        <p:nvPicPr>
          <p:cNvPr id="8" name="Imagem 21">
            <a:extLst>
              <a:ext uri="{FF2B5EF4-FFF2-40B4-BE49-F238E27FC236}">
                <a16:creationId xmlns:a16="http://schemas.microsoft.com/office/drawing/2014/main" id="{857CEB19-B93E-7CB5-BA1D-B27CA26B8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42"/>
          <a:stretch>
            <a:fillRect/>
          </a:stretch>
        </p:blipFill>
        <p:spPr bwMode="auto">
          <a:xfrm>
            <a:off x="561348" y="5634240"/>
            <a:ext cx="1184275" cy="10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C5685E3-7E64-9AA5-C4C1-ECE86A78A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DFD23-31D5-4550-A98B-478B80D32A1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FCDEB3-3171-EB00-6FDF-139D4EF92335}"/>
              </a:ext>
            </a:extLst>
          </p:cNvPr>
          <p:cNvSpPr txBox="1"/>
          <p:nvPr/>
        </p:nvSpPr>
        <p:spPr>
          <a:xfrm>
            <a:off x="-538364" y="6467159"/>
            <a:ext cx="3322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DA SAÚDE</a:t>
            </a:r>
            <a:endParaRPr lang="en-US" sz="1200" b="1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031AFBF-6CAB-F164-6F24-999241524F70}"/>
              </a:ext>
            </a:extLst>
          </p:cNvPr>
          <p:cNvGrpSpPr/>
          <p:nvPr/>
        </p:nvGrpSpPr>
        <p:grpSpPr>
          <a:xfrm>
            <a:off x="2815647" y="6182687"/>
            <a:ext cx="6358123" cy="568944"/>
            <a:chOff x="2401023" y="6049176"/>
            <a:chExt cx="6758832" cy="579856"/>
          </a:xfrm>
        </p:grpSpPr>
        <p:pic>
          <p:nvPicPr>
            <p:cNvPr id="3" name="Imagem 2" descr="Uma imagem contendo Texto&#10;&#10;Descrição gerada automaticamente">
              <a:extLst>
                <a:ext uri="{FF2B5EF4-FFF2-40B4-BE49-F238E27FC236}">
                  <a16:creationId xmlns:a16="http://schemas.microsoft.com/office/drawing/2014/main" id="{773EEE46-C5E9-1F93-1DF8-F29A615E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023" y="6049176"/>
              <a:ext cx="4505035" cy="579856"/>
            </a:xfrm>
            <a:prstGeom prst="rect">
              <a:avLst/>
            </a:prstGeom>
          </p:spPr>
        </p:pic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1C39A41E-8147-AAAE-9124-5911297BC896}"/>
                </a:ext>
              </a:extLst>
            </p:cNvPr>
            <p:cNvGrpSpPr/>
            <p:nvPr/>
          </p:nvGrpSpPr>
          <p:grpSpPr>
            <a:xfrm>
              <a:off x="6699672" y="6164362"/>
              <a:ext cx="2460183" cy="322543"/>
              <a:chOff x="-64780" y="-26550"/>
              <a:chExt cx="3206868" cy="430809"/>
            </a:xfrm>
          </p:grpSpPr>
          <p:sp>
            <p:nvSpPr>
              <p:cNvPr id="11" name="Freeform 33">
                <a:extLst>
                  <a:ext uri="{FF2B5EF4-FFF2-40B4-BE49-F238E27FC236}">
                    <a16:creationId xmlns:a16="http://schemas.microsoft.com/office/drawing/2014/main" id="{15F88675-26D6-EA62-5A52-E62150E59816}"/>
                  </a:ext>
                </a:extLst>
              </p:cNvPr>
              <p:cNvSpPr/>
              <p:nvPr/>
            </p:nvSpPr>
            <p:spPr>
              <a:xfrm>
                <a:off x="1234467" y="-26550"/>
                <a:ext cx="1907621" cy="430809"/>
              </a:xfrm>
              <a:custGeom>
                <a:avLst/>
                <a:gdLst/>
                <a:ahLst/>
                <a:cxnLst/>
                <a:rect l="l" t="t" r="r" b="b"/>
                <a:pathLst>
                  <a:path w="1907621" h="430809">
                    <a:moveTo>
                      <a:pt x="0" y="0"/>
                    </a:moveTo>
                    <a:lnTo>
                      <a:pt x="1907621" y="0"/>
                    </a:lnTo>
                    <a:lnTo>
                      <a:pt x="1907621" y="430809"/>
                    </a:lnTo>
                    <a:lnTo>
                      <a:pt x="0" y="4308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sz="3200"/>
              </a:p>
            </p:txBody>
          </p:sp>
          <p:sp>
            <p:nvSpPr>
              <p:cNvPr id="12" name="Freeform 34">
                <a:extLst>
                  <a:ext uri="{FF2B5EF4-FFF2-40B4-BE49-F238E27FC236}">
                    <a16:creationId xmlns:a16="http://schemas.microsoft.com/office/drawing/2014/main" id="{37555394-5475-1286-E051-C733556B2136}"/>
                  </a:ext>
                </a:extLst>
              </p:cNvPr>
              <p:cNvSpPr/>
              <p:nvPr/>
            </p:nvSpPr>
            <p:spPr>
              <a:xfrm>
                <a:off x="-64780" y="-26550"/>
                <a:ext cx="1196337" cy="430809"/>
              </a:xfrm>
              <a:custGeom>
                <a:avLst/>
                <a:gdLst/>
                <a:ahLst/>
                <a:cxnLst/>
                <a:rect l="l" t="t" r="r" b="b"/>
                <a:pathLst>
                  <a:path w="1196337" h="430809">
                    <a:moveTo>
                      <a:pt x="0" y="0"/>
                    </a:moveTo>
                    <a:lnTo>
                      <a:pt x="1196337" y="0"/>
                    </a:lnTo>
                    <a:lnTo>
                      <a:pt x="1196337" y="430809"/>
                    </a:lnTo>
                    <a:lnTo>
                      <a:pt x="0" y="4308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sz="3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51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52C8C10-E1A2-B384-F116-46EDC593A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633" y="0"/>
            <a:ext cx="4500367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9A85B73-BCC1-12F7-48A6-83F36C4558D3}"/>
              </a:ext>
            </a:extLst>
          </p:cNvPr>
          <p:cNvSpPr txBox="1"/>
          <p:nvPr/>
        </p:nvSpPr>
        <p:spPr>
          <a:xfrm>
            <a:off x="1002132" y="1312849"/>
            <a:ext cx="623823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rgbClr val="474747"/>
                </a:solidFill>
                <a:latin typeface="Bahnschrift Light" panose="020B0502040204020203" pitchFamily="34" charset="0"/>
              </a:rPr>
              <a:t>Angola realizou a 16 de junho de 2022, o primeiro Fórum Nacional de Imunização e Cuidados de Saúde Primários.</a:t>
            </a:r>
          </a:p>
          <a:p>
            <a:endParaRPr lang="pt-PT" dirty="0"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Executivo assumiu 8 compromisso </a:t>
            </a:r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pela Saúde da Criança, da Mulher e de Luta contra Grandes Endemia</a:t>
            </a:r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iniciativa tem impacto também sobre as determinantes sociais e ambientais, com envolvimento activo das autoridades locais e as comunidades para </a:t>
            </a:r>
            <a:r>
              <a:rPr lang="pt-PT" dirty="0" err="1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optimizarem</a:t>
            </a:r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sua saúde como defensores de políticas que promovam e protejam a saúde, como </a:t>
            </a:r>
            <a:r>
              <a:rPr lang="pt-PT" dirty="0" err="1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co-criadores</a:t>
            </a:r>
            <a:r>
              <a:rPr lang="pt-PT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serviços de saúde e sociais através da sua participação.</a:t>
            </a:r>
          </a:p>
          <a:p>
            <a:endParaRPr lang="pt-PT" dirty="0">
              <a:latin typeface="Bahnschrift Light" panose="020B0502040204020203" pitchFamily="34" charset="0"/>
              <a:cs typeface="Times New Roman" panose="02020603050405020304" pitchFamily="18" charset="0"/>
            </a:endParaRPr>
          </a:p>
          <a:p>
            <a:r>
              <a:rPr lang="pt-PT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Os compromissos estão a ser monitorizados trimestralmente a nível dos Municípios .</a:t>
            </a:r>
          </a:p>
          <a:p>
            <a:endParaRPr lang="pt-PT" dirty="0">
              <a:latin typeface="Bahnschrift Light" panose="020B0502040204020203" pitchFamily="34" charset="0"/>
              <a:cs typeface="Times New Roman" panose="02020603050405020304" pitchFamily="18" charset="0"/>
            </a:endParaRPr>
          </a:p>
          <a:p>
            <a:r>
              <a:rPr lang="pt-PT" b="1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Politica e a Estratégia de Saúde Comunitária</a:t>
            </a:r>
            <a:r>
              <a:rPr lang="pt-PT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 ( 2024-2028)</a:t>
            </a:r>
          </a:p>
          <a:p>
            <a:r>
              <a:rPr lang="pt-PT" b="1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Plano Estratégico dos Recursos Humanos (2023-2027)</a:t>
            </a:r>
          </a:p>
          <a:p>
            <a:r>
              <a:rPr lang="pt-PT" b="1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Nova Lei de Bases do SNS em discussão</a:t>
            </a:r>
          </a:p>
          <a:p>
            <a:r>
              <a:rPr lang="pt-PT" b="1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A realização do IIMS 2023-2024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8DC2401-8A99-8F4C-516E-95CDB28009D3}"/>
              </a:ext>
            </a:extLst>
          </p:cNvPr>
          <p:cNvSpPr txBox="1"/>
          <p:nvPr/>
        </p:nvSpPr>
        <p:spPr>
          <a:xfrm>
            <a:off x="2012104" y="534320"/>
            <a:ext cx="363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>
                <a:solidFill>
                  <a:srgbClr val="002060"/>
                </a:solidFill>
                <a:latin typeface="Montserrat" panose="00000500000000000000" pitchFamily="2" charset="0"/>
              </a:rPr>
              <a:t>Oportunidades</a:t>
            </a:r>
          </a:p>
        </p:txBody>
      </p:sp>
    </p:spTree>
    <p:extLst>
      <p:ext uri="{BB962C8B-B14F-4D97-AF65-F5344CB8AC3E}">
        <p14:creationId xmlns:p14="http://schemas.microsoft.com/office/powerpoint/2010/main" val="292593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D77838-2B8C-4EFD-160C-61C027A19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3857625" cy="6857999"/>
          </a:xfrm>
          <a:prstGeom prst="rect">
            <a:avLst/>
          </a:prstGeom>
        </p:spPr>
      </p:pic>
      <p:sp>
        <p:nvSpPr>
          <p:cNvPr id="6" name="Marcador de Posição de Conteúdo 2">
            <a:extLst>
              <a:ext uri="{FF2B5EF4-FFF2-40B4-BE49-F238E27FC236}">
                <a16:creationId xmlns:a16="http://schemas.microsoft.com/office/drawing/2014/main" id="{359E7B1C-B353-D900-3005-224E5B620CA4}"/>
              </a:ext>
            </a:extLst>
          </p:cNvPr>
          <p:cNvSpPr txBox="1">
            <a:spLocks/>
          </p:cNvSpPr>
          <p:nvPr/>
        </p:nvSpPr>
        <p:spPr>
          <a:xfrm>
            <a:off x="4000631" y="1013475"/>
            <a:ext cx="7955280" cy="596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endParaRPr lang="pt-PT" sz="1800" dirty="0">
              <a:latin typeface="Bahnschrift Light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dirty="0">
                <a:latin typeface="Bahnschrift Light" panose="020B0502040204020203" pitchFamily="34" charset="0"/>
              </a:rPr>
              <a:t>Utilizar o investimento realizado em infraestruturas e recursos </a:t>
            </a:r>
            <a:r>
              <a:rPr lang="pt-PT" sz="1800" kern="150" dirty="0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humanos para garantir cuidados de proximidade, em rede, potenciando a criação de unidades de saúde familiares, </a:t>
            </a:r>
            <a:r>
              <a:rPr lang="pt-PT" sz="1800" kern="150" dirty="0" err="1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aumentanado</a:t>
            </a:r>
            <a:r>
              <a:rPr lang="pt-PT" sz="1800" kern="150" dirty="0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acesso da nossa população aos serviços de saúde, especialmente em áreas remotas, recorrendo a agentes comunitários de saúde.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kern="150" dirty="0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Aumentar os recursos destinados à saúde de 3% do PIB para cerca de 7%, reiterando o nosso compromisso com uma área crítica para o País.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BR" sz="1800" kern="150" dirty="0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Continuar o Programa de formação especializada, previsto no Plano de Desenvolvimento de Recursos Humanos 2023-2027, visando a formação de 38 mil profissionais.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kern="15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Reforçar a formação contínua e permanente dos trabalhadores do Sector e garantir a sua especialização.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kern="150" dirty="0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Investir no Sistema de Informação e Gestão Sanitária, incluindo o sistema de vigilância sanitária com a operacionalidade do COESP.</a:t>
            </a: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pt-PT" sz="1800" kern="150" dirty="0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Reforça a investigação e pesquisa operacional.</a:t>
            </a:r>
            <a:endParaRPr lang="pt-BR" sz="1800" kern="150" dirty="0">
              <a:latin typeface="Bahnschrift Light" panose="020B0502040204020203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endParaRPr lang="pt-PT" sz="1800" dirty="0">
              <a:latin typeface="Bahnschrift Light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E82433E-714D-9FAC-ED7A-403BB5B408C1}"/>
              </a:ext>
            </a:extLst>
          </p:cNvPr>
          <p:cNvSpPr txBox="1"/>
          <p:nvPr/>
        </p:nvSpPr>
        <p:spPr>
          <a:xfrm>
            <a:off x="4627914" y="244034"/>
            <a:ext cx="3706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400" b="1" dirty="0" err="1">
                <a:solidFill>
                  <a:srgbClr val="002060"/>
                </a:solidFill>
                <a:latin typeface="Montserrat" panose="00000500000000000000" pitchFamily="2" charset="0"/>
              </a:rPr>
              <a:t>Perspectivas</a:t>
            </a:r>
            <a:endParaRPr lang="pt-PT" sz="44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41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A501A70-A8BF-3726-5A8A-27E97A8D26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r="10288"/>
          <a:stretch/>
        </p:blipFill>
        <p:spPr>
          <a:xfrm>
            <a:off x="8026400" y="0"/>
            <a:ext cx="4210612" cy="6904022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" name="Marcador de Posição de Conteúdo 2">
            <a:extLst>
              <a:ext uri="{FF2B5EF4-FFF2-40B4-BE49-F238E27FC236}">
                <a16:creationId xmlns:a16="http://schemas.microsoft.com/office/drawing/2014/main" id="{C55F7E9B-2D3C-9228-EF3B-329EC127AFE5}"/>
              </a:ext>
            </a:extLst>
          </p:cNvPr>
          <p:cNvSpPr txBox="1">
            <a:spLocks/>
          </p:cNvSpPr>
          <p:nvPr/>
        </p:nvSpPr>
        <p:spPr>
          <a:xfrm>
            <a:off x="512489" y="1591935"/>
            <a:ext cx="7306223" cy="4908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just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buFont typeface="+mj-lt"/>
              <a:buAutoNum type="arabicPeriod" startAt="7"/>
            </a:pPr>
            <a:r>
              <a:rPr lang="pt-BR" sz="1600" kern="150" dirty="0">
                <a:solidFill>
                  <a:srgbClr val="000000"/>
                </a:solidFill>
                <a:latin typeface="Bahnschrift Light" panose="020B0502040204020203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Melhorar da cadeia de abastecimento de medicamentos, vacinas, reagentes e insumos médicos através da centralização das compras de medicamentos e equipamentos para o serviço nacional de saúde e por meio de Concursos Públicos.</a:t>
            </a:r>
          </a:p>
          <a:p>
            <a:pPr marL="800100" lvl="1" indent="-342900" algn="just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buFont typeface="+mj-lt"/>
              <a:buAutoNum type="arabicPeriod" startAt="7"/>
            </a:pPr>
            <a:r>
              <a:rPr lang="pt-PT" sz="1600" dirty="0">
                <a:latin typeface="Bahnschrift Light" panose="020B0502040204020203" pitchFamily="34" charset="0"/>
              </a:rPr>
              <a:t>Reforçar as acções multissectoriais e o envolvimento comunitário.</a:t>
            </a:r>
          </a:p>
          <a:p>
            <a:pPr marL="800100" lvl="1" indent="-342900" algn="just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buFont typeface="+mj-lt"/>
              <a:buAutoNum type="arabicPeriod" startAt="7"/>
            </a:pPr>
            <a:r>
              <a:rPr lang="pt-PT" sz="1600" dirty="0">
                <a:latin typeface="Bahnschrift Light" panose="020B0502040204020203" pitchFamily="34" charset="0"/>
              </a:rPr>
              <a:t>Politica e o Plano Estratégico de Saúde Comunitária e anova lei de Bases.</a:t>
            </a:r>
          </a:p>
          <a:p>
            <a:pPr marL="800100" lvl="1" indent="-342900" algn="just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buFont typeface="+mj-lt"/>
              <a:buAutoNum type="arabicPeriod" startAt="7"/>
            </a:pPr>
            <a:r>
              <a:rPr lang="pt-PT" sz="1600" dirty="0">
                <a:latin typeface="Bahnschrift Light" panose="020B0502040204020203" pitchFamily="34" charset="0"/>
              </a:rPr>
              <a:t>Utilizar as novas tecnologias desenvolvidas para a vacinação contra a COVID-19 para colocar o cidadão no centro de </a:t>
            </a:r>
            <a:r>
              <a:rPr lang="pt-PT" sz="1600" dirty="0" err="1">
                <a:latin typeface="Bahnschrift Light" panose="020B0502040204020203" pitchFamily="34" charset="0"/>
              </a:rPr>
              <a:t>actuação</a:t>
            </a:r>
            <a:r>
              <a:rPr lang="pt-PT" sz="1600" dirty="0">
                <a:latin typeface="Bahnschrift Light" panose="020B0502040204020203" pitchFamily="34" charset="0"/>
              </a:rPr>
              <a:t> do SNS e garantir uma canal de comunicação </a:t>
            </a:r>
            <a:r>
              <a:rPr lang="pt-PT" sz="1600" dirty="0" err="1">
                <a:latin typeface="Bahnschrift Light" panose="020B0502040204020203" pitchFamily="34" charset="0"/>
              </a:rPr>
              <a:t>bidireccional</a:t>
            </a:r>
            <a:r>
              <a:rPr lang="pt-PT" sz="1600" dirty="0">
                <a:latin typeface="Bahnschrift Light" panose="020B0502040204020203" pitchFamily="34" charset="0"/>
              </a:rPr>
              <a:t> e transparente de comunicação.</a:t>
            </a:r>
          </a:p>
          <a:p>
            <a:pPr marL="800100" lvl="1" indent="-342900" algn="just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buFont typeface="+mj-lt"/>
              <a:buAutoNum type="arabicPeriod" startAt="7"/>
            </a:pPr>
            <a:r>
              <a:rPr lang="pt-PT" sz="1600" dirty="0">
                <a:latin typeface="Bahnschrift Light" panose="020B0502040204020203" pitchFamily="34" charset="0"/>
              </a:rPr>
              <a:t>Criar o Cartão Digital de Saúde, que permite desenvolver o Registo de Saúde </a:t>
            </a:r>
            <a:r>
              <a:rPr lang="pt-PT" sz="1600" dirty="0" err="1">
                <a:latin typeface="Bahnschrift Light" panose="020B0502040204020203" pitchFamily="34" charset="0"/>
              </a:rPr>
              <a:t>Electrónico</a:t>
            </a:r>
            <a:r>
              <a:rPr lang="pt-PT" sz="1600" dirty="0">
                <a:latin typeface="Bahnschrift Light" panose="020B0502040204020203" pitchFamily="34" charset="0"/>
              </a:rPr>
              <a:t> do Cidadão, em condições de segurança e privacidade.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975"/>
              </a:spcBef>
              <a:buFont typeface="+mj-lt"/>
              <a:buAutoNum type="arabicPeriod"/>
            </a:pPr>
            <a:endParaRPr lang="pt-PT" sz="1600" dirty="0">
              <a:latin typeface="Bahnschrift Light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EF788B-9CB4-774F-D565-BB6FB51A6044}"/>
              </a:ext>
            </a:extLst>
          </p:cNvPr>
          <p:cNvSpPr txBox="1"/>
          <p:nvPr/>
        </p:nvSpPr>
        <p:spPr>
          <a:xfrm>
            <a:off x="2176577" y="357799"/>
            <a:ext cx="3706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400" b="1" dirty="0" err="1">
                <a:solidFill>
                  <a:srgbClr val="002060"/>
                </a:solidFill>
                <a:latin typeface="Montserrat" panose="00000500000000000000" pitchFamily="2" charset="0"/>
              </a:rPr>
              <a:t>Perspectivas</a:t>
            </a:r>
            <a:endParaRPr lang="pt-PT" sz="44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31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3E170A0-D8C2-FE66-7613-7EC997AA320B}"/>
              </a:ext>
            </a:extLst>
          </p:cNvPr>
          <p:cNvSpPr txBox="1"/>
          <p:nvPr/>
        </p:nvSpPr>
        <p:spPr>
          <a:xfrm>
            <a:off x="1371601" y="1648795"/>
            <a:ext cx="7088607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1475" indent="-371475">
              <a:spcAft>
                <a:spcPts val="975"/>
              </a:spcAft>
              <a:buFont typeface="+mj-lt"/>
              <a:buAutoNum type="arabicPeriod"/>
            </a:pPr>
            <a:r>
              <a:rPr lang="pt-PT" dirty="0">
                <a:latin typeface="Bahnschrift Light" panose="020B0502040204020203" pitchFamily="34" charset="0"/>
                <a:ea typeface="Calibri" panose="020F0502020204030204" pitchFamily="34" charset="0"/>
                <a:cs typeface="Open Sans Light"/>
              </a:rPr>
              <a:t>Continuar a diminuir as barreiras ao acesso aos serviços de saúde, nomeadamente geográficas, administrativas, financeiras, culturais e de literacia.</a:t>
            </a:r>
          </a:p>
          <a:p>
            <a:pPr marL="371475" indent="-371475">
              <a:spcAft>
                <a:spcPts val="975"/>
              </a:spcAft>
              <a:buFont typeface="+mj-lt"/>
              <a:buAutoNum type="arabicPeriod"/>
            </a:pPr>
            <a:r>
              <a:rPr lang="pt-PT" dirty="0">
                <a:latin typeface="Bahnschrift Light" panose="020B0502040204020203" pitchFamily="34" charset="0"/>
                <a:ea typeface="Calibri" panose="020F0502020204030204" pitchFamily="34" charset="0"/>
                <a:cs typeface="Open Sans Light"/>
              </a:rPr>
              <a:t>Continuar a investir num Serviço Nacional de Saúde forte, particularmente na Atenção Primária de Saúde que coloque as pessoas no centro da sua </a:t>
            </a:r>
            <a:r>
              <a:rPr lang="pt-PT" dirty="0" err="1">
                <a:latin typeface="Bahnschrift Light" panose="020B0502040204020203" pitchFamily="34" charset="0"/>
                <a:ea typeface="Calibri" panose="020F0502020204030204" pitchFamily="34" charset="0"/>
                <a:cs typeface="Open Sans Light"/>
              </a:rPr>
              <a:t>actuação</a:t>
            </a:r>
            <a:r>
              <a:rPr lang="pt-PT" dirty="0">
                <a:latin typeface="Bahnschrift Light" panose="020B0502040204020203" pitchFamily="34" charset="0"/>
                <a:ea typeface="Calibri" panose="020F0502020204030204" pitchFamily="34" charset="0"/>
                <a:cs typeface="Open Sans Light"/>
              </a:rPr>
              <a:t>, respondendo as necessidades ao longo do ciclo de vida. </a:t>
            </a:r>
          </a:p>
          <a:p>
            <a:pPr marL="371475" indent="-371475">
              <a:spcAft>
                <a:spcPts val="975"/>
              </a:spcAft>
              <a:buFont typeface="+mj-lt"/>
              <a:buAutoNum type="arabicPeriod"/>
            </a:pPr>
            <a:r>
              <a:rPr lang="pt-PT" dirty="0">
                <a:latin typeface="Bahnschrift Light" panose="020B0502040204020203" pitchFamily="34" charset="0"/>
              </a:rPr>
              <a:t>Investir nos recursos humanos, fortalecendo programas de especialização e de formação permanente que contribua para a sustentabilidade e a satisfação das necessidades da rede de unidades sanitárias do primeiro nível de atenção. </a:t>
            </a:r>
          </a:p>
          <a:p>
            <a:pPr marL="371475" indent="-371475">
              <a:spcAft>
                <a:spcPts val="975"/>
              </a:spcAft>
              <a:buFont typeface="+mj-lt"/>
              <a:buAutoNum type="arabicPeriod"/>
            </a:pPr>
            <a:r>
              <a:rPr lang="pt-PT" dirty="0">
                <a:latin typeface="Bahnschrift Light" panose="020B0502040204020203" pitchFamily="34" charset="0"/>
                <a:ea typeface="Calibri" panose="020F0502020204030204" pitchFamily="34" charset="0"/>
                <a:cs typeface="Open Sans Light"/>
              </a:rPr>
              <a:t>Continuar a investir na inovação e na transformação digital como uma ferramenta para garantir eficácia, qualidade, segurança e equidade na prestação de serviços de saúde, logística, operacional e administrativa.</a:t>
            </a:r>
            <a:endParaRPr lang="pt-PT" dirty="0">
              <a:latin typeface="Bahnschrift Light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4B10E5-168A-7B67-D485-5A66385E6BF7}"/>
              </a:ext>
            </a:extLst>
          </p:cNvPr>
          <p:cNvSpPr txBox="1"/>
          <p:nvPr/>
        </p:nvSpPr>
        <p:spPr>
          <a:xfrm>
            <a:off x="1752010" y="433148"/>
            <a:ext cx="3656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800" b="1" dirty="0">
                <a:solidFill>
                  <a:srgbClr val="002060"/>
                </a:solidFill>
                <a:latin typeface="Montserrat" panose="00000500000000000000" pitchFamily="2" charset="0"/>
              </a:rPr>
              <a:t>Conclusões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8B445C7-BD90-3192-9638-3A90FA9367B2}"/>
              </a:ext>
            </a:extLst>
          </p:cNvPr>
          <p:cNvGrpSpPr/>
          <p:nvPr/>
        </p:nvGrpSpPr>
        <p:grpSpPr>
          <a:xfrm>
            <a:off x="8134424" y="1695031"/>
            <a:ext cx="3941814" cy="5056289"/>
            <a:chOff x="7514029" y="1240934"/>
            <a:chExt cx="3941814" cy="505628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B72703C0-E1D4-8B8A-5260-28BED1CD6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82869" y="4670593"/>
              <a:ext cx="1772974" cy="162663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F5B5A302-87BC-F5E5-AA34-18BC4DD4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3102" y="2813606"/>
              <a:ext cx="1392741" cy="1856987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FFB6D9E-5CBF-0917-A60C-3AF63C011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60234" y="1240934"/>
              <a:ext cx="2095609" cy="157267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250C5FE-0D3F-23F6-29A5-1591BA3E5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4029" y="4670593"/>
              <a:ext cx="2168840" cy="162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7524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BA5BDAD-1658-DD37-16EB-B5663238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5" b="16375"/>
          <a:stretch/>
        </p:blipFill>
        <p:spPr bwMode="auto">
          <a:xfrm>
            <a:off x="0" y="15178"/>
            <a:ext cx="12192000" cy="4594922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3E38D301-9CE0-6A90-D258-1BCE86DDBF89}"/>
              </a:ext>
            </a:extLst>
          </p:cNvPr>
          <p:cNvSpPr txBox="1">
            <a:spLocks/>
          </p:cNvSpPr>
          <p:nvPr/>
        </p:nvSpPr>
        <p:spPr>
          <a:xfrm>
            <a:off x="4501300" y="4804389"/>
            <a:ext cx="7089025" cy="1063951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pt-BR"/>
            </a:defPPr>
            <a:lvl1pPr indent="0">
              <a:lnSpc>
                <a:spcPts val="6561"/>
              </a:lnSpc>
              <a:buNone/>
              <a:defRPr sz="4000" b="1" kern="0" spc="-52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BAF8C54-DEE2-4F6B-8C83-C2D63A575981}"/>
              </a:ext>
            </a:extLst>
          </p:cNvPr>
          <p:cNvSpPr/>
          <p:nvPr/>
        </p:nvSpPr>
        <p:spPr>
          <a:xfrm>
            <a:off x="0" y="5490580"/>
            <a:ext cx="12192000" cy="13674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Bahnschrift SemiBold" panose="020B0502040204020203" pitchFamily="34" charset="0"/>
                <a:ea typeface="+mj-ea"/>
                <a:cs typeface="+mj-cs"/>
              </a:rPr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chemeClr val="bg1"/>
              </a:solidFill>
              <a:latin typeface="Bahnschrift SemiBold" panose="020B0502040204020203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Bahnschrift SemiBold" panose="020B0502040204020203" pitchFamily="34" charset="0"/>
                <a:ea typeface="+mj-ea"/>
                <a:cs typeface="+mj-cs"/>
              </a:rPr>
              <a:t>MUITO OBRIGADO				</a:t>
            </a:r>
            <a:endParaRPr lang="en-US" b="1" dirty="0">
              <a:solidFill>
                <a:schemeClr val="bg1"/>
              </a:solidFill>
              <a:latin typeface="Bahnschrift SemiBold" panose="020B0502040204020203" pitchFamily="34" charset="0"/>
              <a:ea typeface="+mj-ea"/>
              <a:cs typeface="+mj-cs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chemeClr val="bg1"/>
              </a:solidFill>
              <a:latin typeface="Bahnschrift SemiBold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1B8F1F-FD2B-499F-918D-ED3C59141BC2}"/>
              </a:ext>
            </a:extLst>
          </p:cNvPr>
          <p:cNvSpPr txBox="1"/>
          <p:nvPr/>
        </p:nvSpPr>
        <p:spPr>
          <a:xfrm>
            <a:off x="138273" y="4610100"/>
            <a:ext cx="11915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Investir nos CPS são a forma mais custo-</a:t>
            </a:r>
            <a:r>
              <a:rPr lang="pt-PT" b="1" dirty="0" err="1"/>
              <a:t>efectiva</a:t>
            </a:r>
            <a:r>
              <a:rPr lang="pt-PT" b="1" dirty="0"/>
              <a:t> e eficiente para alcançamos a cobertura universal  e melhorar o estado de saúde da população. Precisamos de consolidar a nossa intervenção nos  Municípios para assegurar que  “NINGUÉM FIQUE PARA TRÁS”</a:t>
            </a:r>
          </a:p>
        </p:txBody>
      </p:sp>
    </p:spTree>
    <p:extLst>
      <p:ext uri="{BB962C8B-B14F-4D97-AF65-F5344CB8AC3E}">
        <p14:creationId xmlns:p14="http://schemas.microsoft.com/office/powerpoint/2010/main" val="2481685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99F3F50-392B-B2FE-33FF-BEE3078D19B8}"/>
              </a:ext>
            </a:extLst>
          </p:cNvPr>
          <p:cNvSpPr txBox="1"/>
          <p:nvPr/>
        </p:nvSpPr>
        <p:spPr>
          <a:xfrm>
            <a:off x="572501" y="1494881"/>
            <a:ext cx="6259033" cy="5363109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defPPr rtl="0">
              <a:defRPr lang="pt-BR"/>
            </a:defPPr>
            <a:lvl1pPr marL="228611" defTabSz="457200">
              <a:spcBef>
                <a:spcPts val="500"/>
              </a:spcBef>
              <a:defRPr sz="2000">
                <a:solidFill>
                  <a:srgbClr val="191645"/>
                </a:solidFill>
                <a:latin typeface="Bahnschrift Light" panose="020B0502040204020203" pitchFamily="34" charset="0"/>
                <a:ea typeface="+mn-lt"/>
                <a:cs typeface="+mn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algn="ctr">
              <a:spcBef>
                <a:spcPts val="244"/>
              </a:spcBef>
              <a:spcAft>
                <a:spcPts val="244"/>
              </a:spcAft>
              <a:defRPr/>
            </a:pPr>
            <a:r>
              <a:rPr lang="pt-PT" sz="3200" baseline="-25000" dirty="0">
                <a:solidFill>
                  <a:schemeClr val="tx1"/>
                </a:solidFill>
              </a:rPr>
              <a:t>O Sistema Nacional de Saúde em Angola,  assenta numa estrutura sólida de </a:t>
            </a:r>
            <a:r>
              <a:rPr lang="pt-PT" sz="3200" b="1" baseline="-25000" dirty="0">
                <a:solidFill>
                  <a:schemeClr val="tx1"/>
                </a:solidFill>
              </a:rPr>
              <a:t>Cuidados de Saúde Primários</a:t>
            </a:r>
            <a:r>
              <a:rPr lang="pt-PT" sz="3200" baseline="-25000" dirty="0">
                <a:solidFill>
                  <a:schemeClr val="tx1"/>
                </a:solidFill>
              </a:rPr>
              <a:t> que encontra no Município o pilar mais forte para prestar cuidados de saúde mais próximo de onde as populações nascem, vivem, trabalham e envelhecem, concentrando também a convergência de acções multissectoriais, garantindo maior </a:t>
            </a:r>
            <a:r>
              <a:rPr lang="pt-PT" sz="3200" b="1" baseline="-25000" dirty="0">
                <a:solidFill>
                  <a:schemeClr val="tx1"/>
                </a:solidFill>
              </a:rPr>
              <a:t>acessibilidade,</a:t>
            </a:r>
            <a:r>
              <a:rPr lang="pt-PT" sz="3200" baseline="-25000" dirty="0">
                <a:solidFill>
                  <a:schemeClr val="tx1"/>
                </a:solidFill>
              </a:rPr>
              <a:t> </a:t>
            </a:r>
            <a:r>
              <a:rPr lang="pt-PT" sz="3200" b="1" baseline="-25000" dirty="0">
                <a:solidFill>
                  <a:schemeClr val="tx1"/>
                </a:solidFill>
              </a:rPr>
              <a:t>equidade, satisfação das necessidades e bem-estar da população</a:t>
            </a:r>
          </a:p>
          <a:p>
            <a:pPr marL="0" algn="ctr">
              <a:spcBef>
                <a:spcPts val="244"/>
              </a:spcBef>
              <a:spcAft>
                <a:spcPts val="244"/>
              </a:spcAft>
              <a:defRPr/>
            </a:pPr>
            <a:endParaRPr lang="pt-PT" sz="3200" b="1" baseline="-25000" dirty="0">
              <a:solidFill>
                <a:schemeClr val="tx1"/>
              </a:solidFill>
            </a:endParaRPr>
          </a:p>
          <a:p>
            <a:pPr marL="0" algn="ctr">
              <a:spcBef>
                <a:spcPts val="244"/>
              </a:spcBef>
              <a:spcAft>
                <a:spcPts val="244"/>
              </a:spcAft>
              <a:defRPr/>
            </a:pPr>
            <a:r>
              <a:rPr lang="pt-PT" sz="1800" dirty="0">
                <a:solidFill>
                  <a:srgbClr val="4472C4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Angola continua a desenvolver esforços e a assumir compromissos significativos para alcançar a Cobertura Universal de Saúde, particularmente </a:t>
            </a:r>
            <a:r>
              <a:rPr lang="pt-PT" sz="1800" dirty="0">
                <a:solidFill>
                  <a:srgbClr val="4472C4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nível dos </a:t>
            </a:r>
            <a:r>
              <a:rPr lang="pt-PT" sz="1800" dirty="0">
                <a:solidFill>
                  <a:srgbClr val="4472C4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cuidados de </a:t>
            </a:r>
            <a:r>
              <a:rPr lang="pt-PT" sz="1800" dirty="0">
                <a:solidFill>
                  <a:srgbClr val="4472C4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saúde primários </a:t>
            </a:r>
            <a:r>
              <a:rPr lang="pt-PT" sz="1800" dirty="0">
                <a:solidFill>
                  <a:srgbClr val="4472C4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não deixar ninguém para trás</a:t>
            </a:r>
            <a:endParaRPr lang="pt-PT" sz="3200" dirty="0">
              <a:solidFill>
                <a:srgbClr val="4472C4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244"/>
              </a:spcBef>
              <a:spcAft>
                <a:spcPts val="244"/>
              </a:spcAft>
              <a:buNone/>
              <a:defRPr/>
            </a:pPr>
            <a:endParaRPr lang="pt-PT" sz="2400" dirty="0">
              <a:latin typeface="+mj-lt"/>
            </a:endParaRPr>
          </a:p>
          <a:p>
            <a:endParaRPr lang="pt-BR" sz="22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A83CB2C-3462-2921-FC0C-BA25ECB58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8" t="-1" r="790" b="-1"/>
          <a:stretch/>
        </p:blipFill>
        <p:spPr>
          <a:xfrm>
            <a:off x="7219950" y="0"/>
            <a:ext cx="52684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B1EA80-9659-2264-8108-3D6DB8EFF612}"/>
              </a:ext>
            </a:extLst>
          </p:cNvPr>
          <p:cNvSpPr txBox="1"/>
          <p:nvPr/>
        </p:nvSpPr>
        <p:spPr>
          <a:xfrm>
            <a:off x="1727398" y="408785"/>
            <a:ext cx="4368602" cy="672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2060"/>
                </a:solidFill>
                <a:latin typeface="Montserrat" panose="00000500000000000000" pitchFamily="2" charset="0"/>
                <a:ea typeface="+mj-ea"/>
                <a:cs typeface="+mj-cs"/>
              </a:rPr>
              <a:t>Introdução</a:t>
            </a:r>
            <a:endParaRPr lang="en-US" sz="4000" b="1" dirty="0">
              <a:solidFill>
                <a:srgbClr val="002060"/>
              </a:solidFill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535C3AE9-D4DB-55EA-64D7-39ECAB40E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53" y="179914"/>
            <a:ext cx="1012630" cy="7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3D82773-2B3E-7C38-A071-39D06837F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47" y="4640916"/>
            <a:ext cx="3661346" cy="2134403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E619574-92E4-18DE-C0B3-175556BD2D56}"/>
              </a:ext>
            </a:extLst>
          </p:cNvPr>
          <p:cNvSpPr/>
          <p:nvPr/>
        </p:nvSpPr>
        <p:spPr>
          <a:xfrm>
            <a:off x="5170770" y="5094166"/>
            <a:ext cx="6018616" cy="829578"/>
          </a:xfrm>
          <a:prstGeom prst="roundRect">
            <a:avLst>
              <a:gd name="adj" fmla="val 14954"/>
            </a:avLst>
          </a:prstGeom>
          <a:solidFill>
            <a:srgbClr val="004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dirty="0">
                <a:solidFill>
                  <a:schemeClr val="bg1"/>
                </a:solidFill>
                <a:latin typeface="Bahnschrift Light" panose="020B0502040204020203" pitchFamily="34" charset="0"/>
              </a:rPr>
              <a:t>A população Angolana é extremamente jovem.</a:t>
            </a:r>
          </a:p>
          <a:p>
            <a:pPr algn="ctr"/>
            <a:r>
              <a:rPr lang="pt-PT" sz="1700" dirty="0">
                <a:solidFill>
                  <a:schemeClr val="bg1"/>
                </a:solidFill>
                <a:latin typeface="Bahnschrift Light" panose="020B0502040204020203" pitchFamily="34" charset="0"/>
              </a:rPr>
              <a:t>64% da população tem menos de 24 anos </a:t>
            </a:r>
          </a:p>
          <a:p>
            <a:pPr algn="ctr"/>
            <a:r>
              <a:rPr lang="pt-PT" sz="1700" dirty="0">
                <a:solidFill>
                  <a:schemeClr val="bg1"/>
                </a:solidFill>
                <a:latin typeface="Bahnschrift Light" panose="020B0502040204020203" pitchFamily="34" charset="0"/>
              </a:rPr>
              <a:t>(21 dos 33 milhões)</a:t>
            </a:r>
          </a:p>
        </p:txBody>
      </p:sp>
      <p:sp>
        <p:nvSpPr>
          <p:cNvPr id="5" name="Rectângulo 4">
            <a:extLst>
              <a:ext uri="{FF2B5EF4-FFF2-40B4-BE49-F238E27FC236}">
                <a16:creationId xmlns:a16="http://schemas.microsoft.com/office/drawing/2014/main" id="{101E9014-27FB-11DE-0E0F-E3579BF5FB06}"/>
              </a:ext>
            </a:extLst>
          </p:cNvPr>
          <p:cNvSpPr/>
          <p:nvPr/>
        </p:nvSpPr>
        <p:spPr>
          <a:xfrm>
            <a:off x="4298519" y="1303068"/>
            <a:ext cx="7381603" cy="364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PT" dirty="0">
                <a:latin typeface="Bahnschrift Light" panose="020B0502040204020203" pitchFamily="34" charset="0"/>
              </a:rPr>
              <a:t>Situada na </a:t>
            </a:r>
            <a:r>
              <a:rPr lang="pt-PT" b="1" dirty="0">
                <a:latin typeface="Bahnschrift Light" panose="020B0502040204020203" pitchFamily="34" charset="0"/>
              </a:rPr>
              <a:t>costa ocidental de África. </a:t>
            </a:r>
            <a:r>
              <a:rPr lang="pt-PT" dirty="0">
                <a:latin typeface="Bahnschrift Light" panose="020B0502040204020203" pitchFamily="34" charset="0"/>
              </a:rPr>
              <a:t>Extensão geográfica de 1.246.700 Km2.</a:t>
            </a:r>
            <a:r>
              <a:rPr lang="pt-PT" b="1" dirty="0">
                <a:latin typeface="Bahnschrift Light" panose="020B0502040204020203" pitchFamily="34" charset="0"/>
              </a:rPr>
              <a:t>  Densidade populacional </a:t>
            </a:r>
            <a:r>
              <a:rPr lang="pt-PT" dirty="0">
                <a:latin typeface="Bahnschrift Light" panose="020B0502040204020203" pitchFamily="34" charset="0"/>
              </a:rPr>
              <a:t>27,4hab/km2.</a:t>
            </a:r>
          </a:p>
          <a:p>
            <a:pPr marL="342900" indent="-34290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PT" dirty="0">
              <a:latin typeface="Bahnschrift Light" panose="020B0502040204020203" pitchFamily="34" charset="0"/>
            </a:endParaRPr>
          </a:p>
          <a:p>
            <a:pPr algn="just">
              <a:buClr>
                <a:schemeClr val="accent2"/>
              </a:buClr>
              <a:buFont typeface="Wingdings" pitchFamily="2" charset="2"/>
              <a:buChar char="§"/>
            </a:pPr>
            <a:endParaRPr lang="pt-PT" b="1" dirty="0">
              <a:latin typeface="Bahnschrift Light" panose="020B0502040204020203" pitchFamily="34" charset="0"/>
            </a:endParaRPr>
          </a:p>
          <a:p>
            <a:pPr marL="342900" indent="-34290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PT" dirty="0">
                <a:latin typeface="Bahnschrift Light" panose="020B0502040204020203" pitchFamily="34" charset="0"/>
              </a:rPr>
              <a:t>Fronteiras: Norte (R. D. C.  e a R. C.);Este (RDC e R. Zâmbia); Sul(Namíbia), Oeste (Oceano Atlântico).</a:t>
            </a:r>
          </a:p>
          <a:p>
            <a:pPr marL="342900" indent="-34290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PT" b="1" dirty="0">
              <a:latin typeface="Bahnschrift Light" panose="020B0502040204020203" pitchFamily="34" charset="0"/>
            </a:endParaRPr>
          </a:p>
          <a:p>
            <a:pPr marL="342900" indent="-34290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PT" b="1" dirty="0">
                <a:latin typeface="Bahnschrift Light" panose="020B0502040204020203" pitchFamily="34" charset="0"/>
              </a:rPr>
              <a:t>18 Províncias, 164 Municípios, 518 comunas e 44 Distritos urbanos</a:t>
            </a:r>
            <a:r>
              <a:rPr lang="pt-PT" dirty="0">
                <a:latin typeface="Bahnschrift Light" panose="020B0502040204020203" pitchFamily="34" charset="0"/>
              </a:rPr>
              <a:t>.</a:t>
            </a:r>
          </a:p>
          <a:p>
            <a:pPr algn="just">
              <a:buClr>
                <a:schemeClr val="accent2"/>
              </a:buClr>
            </a:pPr>
            <a:endParaRPr lang="pt-PT" dirty="0">
              <a:latin typeface="Bahnschrift Light" panose="020B0502040204020203" pitchFamily="34" charset="0"/>
            </a:endParaRPr>
          </a:p>
          <a:p>
            <a:pPr marL="342900" indent="-34290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PT" b="1" dirty="0">
                <a:latin typeface="Bahnschrift Light" panose="020B0502040204020203" pitchFamily="34" charset="0"/>
              </a:rPr>
              <a:t>35 milhões de pessoas residentes: 51,1% são mulheres e 48,9% são homens, dos quais 49% são menores de 15 anos (INE).  Está a decorrer o Recenseamento Geral da População e Habitação 2024</a:t>
            </a:r>
          </a:p>
          <a:p>
            <a:pPr algn="just">
              <a:buClr>
                <a:schemeClr val="accent2"/>
              </a:buClr>
            </a:pPr>
            <a:endParaRPr lang="pt-PT" sz="1500" dirty="0">
              <a:latin typeface="Bahnschrift Light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CDA0F3-5FD3-C9AE-F786-7B721298F837}"/>
              </a:ext>
            </a:extLst>
          </p:cNvPr>
          <p:cNvSpPr txBox="1"/>
          <p:nvPr/>
        </p:nvSpPr>
        <p:spPr>
          <a:xfrm>
            <a:off x="4150227" y="5994361"/>
            <a:ext cx="80417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i="1" dirty="0"/>
              <a:t>Com o </a:t>
            </a:r>
            <a:r>
              <a:rPr lang="pt-PT" sz="1400" i="1" dirty="0" err="1"/>
              <a:t>actual</a:t>
            </a:r>
            <a:r>
              <a:rPr lang="pt-PT" sz="1400" i="1" dirty="0"/>
              <a:t> crescimento (3,3% ao ano), </a:t>
            </a:r>
          </a:p>
          <a:p>
            <a:pPr algn="ctr"/>
            <a:r>
              <a:rPr lang="pt-PT" sz="1400" i="1" dirty="0"/>
              <a:t>A população angolana triplica em apenas 20 anos</a:t>
            </a:r>
          </a:p>
          <a:p>
            <a:pPr algn="ctr"/>
            <a:r>
              <a:rPr lang="pt-PT" sz="1400" i="1" dirty="0"/>
              <a:t>(Em 2044 seremos em torno de 64 milhões)</a:t>
            </a:r>
          </a:p>
        </p:txBody>
      </p:sp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08B86E6E-958B-8F27-1439-A1FF749D20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8425"/>
          <a:stretch/>
        </p:blipFill>
        <p:spPr>
          <a:xfrm>
            <a:off x="734247" y="1193448"/>
            <a:ext cx="3274278" cy="3366789"/>
          </a:xfrm>
          <a:prstGeom prst="rect">
            <a:avLst/>
          </a:prstGeom>
        </p:spPr>
      </p:pic>
      <p:sp>
        <p:nvSpPr>
          <p:cNvPr id="8" name="Text 2">
            <a:extLst>
              <a:ext uri="{FF2B5EF4-FFF2-40B4-BE49-F238E27FC236}">
                <a16:creationId xmlns:a16="http://schemas.microsoft.com/office/drawing/2014/main" id="{632CBF0E-D5E2-01AA-A3B0-5241DE1E0027}"/>
              </a:ext>
            </a:extLst>
          </p:cNvPr>
          <p:cNvSpPr/>
          <p:nvPr/>
        </p:nvSpPr>
        <p:spPr>
          <a:xfrm>
            <a:off x="2043995" y="0"/>
            <a:ext cx="9246987" cy="8171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6561"/>
              </a:lnSpc>
            </a:pPr>
            <a:r>
              <a:rPr lang="pt-PT" sz="3200" b="1" kern="0" spc="-52" dirty="0">
                <a:solidFill>
                  <a:srgbClr val="002060"/>
                </a:solidFill>
                <a:latin typeface="Montserrat" pitchFamily="34" charset="0"/>
              </a:rPr>
              <a:t>Características Geográficas e Demográficas </a:t>
            </a:r>
            <a:endParaRPr lang="en-US" sz="3200" b="1" kern="0" spc="-52" dirty="0">
              <a:solidFill>
                <a:srgbClr val="002060"/>
              </a:solidFill>
              <a:latin typeface="Montserra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7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7BBEFCA-D5EA-64F6-2AAB-14AAE898324F}"/>
              </a:ext>
            </a:extLst>
          </p:cNvPr>
          <p:cNvSpPr txBox="1"/>
          <p:nvPr/>
        </p:nvSpPr>
        <p:spPr>
          <a:xfrm>
            <a:off x="885824" y="1852773"/>
            <a:ext cx="108489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1800" dirty="0">
                <a:latin typeface="Bahnschrift Light" panose="020B0502040204020203" pitchFamily="34" charset="0"/>
              </a:rPr>
              <a:t>O perfil epidemiológico nacional é dominado por doenças transmissíveis, assistindo-se no entanto ao aumento de doenças crónicas não transmissíveis e de traumas provocados por acidentes de viação e violência provocando uma tripla carga de doenças, são também de especial relevância as doenças emergentes ( COVID-19) e </a:t>
            </a:r>
            <a:r>
              <a:rPr lang="pt-PT" sz="1800" dirty="0" err="1">
                <a:latin typeface="Bahnschrift Light" panose="020B0502040204020203" pitchFamily="34" charset="0"/>
              </a:rPr>
              <a:t>re-emergentes</a:t>
            </a:r>
            <a:r>
              <a:rPr lang="pt-PT" sz="1800" dirty="0">
                <a:latin typeface="Bahnschrift Light" panose="020B0502040204020203" pitchFamily="34" charset="0"/>
              </a:rPr>
              <a:t>. Foi confirmado a 15 de Novembro o primeiro caso de MPOX no País.</a:t>
            </a:r>
          </a:p>
          <a:p>
            <a:pPr marL="285750" indent="-285750" algn="just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PT" sz="1800" dirty="0">
              <a:latin typeface="Bahnschrift Light" panose="020B0502040204020203" pitchFamily="34" charset="0"/>
            </a:endParaRPr>
          </a:p>
          <a:p>
            <a:pPr marL="285750" indent="-285750" algn="just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1800" dirty="0">
                <a:latin typeface="Bahnschrift Light" panose="020B0502040204020203" pitchFamily="34" charset="0"/>
              </a:rPr>
              <a:t>As doenças crónicas não transmissíveis estão a provocar a transição do perfil epidemiológico do país, com uma tendência crescente, com destaque para a Hipertensão Arterial e a Diabetes. </a:t>
            </a:r>
          </a:p>
          <a:p>
            <a:pPr marL="285750" indent="-285750" algn="just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PT" dirty="0">
              <a:latin typeface="Bahnschrift Light" panose="020B0502040204020203" pitchFamily="34" charset="0"/>
            </a:endParaRPr>
          </a:p>
          <a:p>
            <a:pPr algn="just" hangingPunct="1">
              <a:lnSpc>
                <a:spcPct val="100000"/>
              </a:lnSpc>
            </a:pPr>
            <a:endParaRPr lang="pt-PT" sz="1800" dirty="0">
              <a:latin typeface="Bahnschrift Light" panose="020B0502040204020203" pitchFamily="34" charset="0"/>
            </a:endParaRPr>
          </a:p>
          <a:p>
            <a:pPr marL="285750" indent="-285750" algn="just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1800" dirty="0">
                <a:latin typeface="Bahnschrift Light" panose="020B0502040204020203" pitchFamily="34" charset="0"/>
              </a:rPr>
              <a:t>A doença com maior incidência e mortalidade é a Malária, seguindo-se por ordem de frequência o Síndrome gripal, a Febre </a:t>
            </a:r>
            <a:r>
              <a:rPr lang="pt-PT" sz="1800" dirty="0" err="1">
                <a:latin typeface="Bahnschrift Light" panose="020B0502040204020203" pitchFamily="34" charset="0"/>
              </a:rPr>
              <a:t>tifóide</a:t>
            </a:r>
            <a:r>
              <a:rPr lang="pt-PT" sz="1800" dirty="0">
                <a:latin typeface="Bahnschrift Light" panose="020B0502040204020203" pitchFamily="34" charset="0"/>
              </a:rPr>
              <a:t>, as IRA Graves na população de cinco e mais anos e a Pneumonia grave em menores de cinco anos. Essas doenças causaram </a:t>
            </a:r>
            <a:r>
              <a:rPr lang="pt-PT" sz="1800" b="1" dirty="0">
                <a:latin typeface="Bahnschrift Light" panose="020B0502040204020203" pitchFamily="34" charset="0"/>
              </a:rPr>
              <a:t>88,12% </a:t>
            </a:r>
            <a:r>
              <a:rPr lang="pt-PT" sz="1800" dirty="0">
                <a:latin typeface="Bahnschrift Light" panose="020B0502040204020203" pitchFamily="34" charset="0"/>
              </a:rPr>
              <a:t>do total de casos notificados pelo Sistema Nacional de Vigilância Epidemiológica em 2023.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7F2F65-BA54-DE7F-08AD-F218598DB316}"/>
              </a:ext>
            </a:extLst>
          </p:cNvPr>
          <p:cNvSpPr txBox="1">
            <a:spLocks/>
          </p:cNvSpPr>
          <p:nvPr/>
        </p:nvSpPr>
        <p:spPr>
          <a:xfrm>
            <a:off x="1728216" y="0"/>
            <a:ext cx="10463784" cy="1426932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pt-PT"/>
            </a:defPPr>
            <a:lvl1pPr>
              <a:lnSpc>
                <a:spcPts val="6561"/>
              </a:lnSpc>
              <a:defRPr sz="3000" b="1" kern="0" spc="-52">
                <a:solidFill>
                  <a:schemeClr val="bg1"/>
                </a:solidFill>
                <a:latin typeface="Montserrat" pitchFamily="34" charset="0"/>
              </a:defRPr>
            </a:lvl1pPr>
          </a:lstStyle>
          <a:p>
            <a:r>
              <a:rPr lang="pt-PT" sz="3600" dirty="0">
                <a:solidFill>
                  <a:srgbClr val="002060"/>
                </a:solidFill>
              </a:rPr>
              <a:t>Perfil Epidemiológico</a:t>
            </a:r>
          </a:p>
        </p:txBody>
      </p:sp>
    </p:spTree>
    <p:extLst>
      <p:ext uri="{BB962C8B-B14F-4D97-AF65-F5344CB8AC3E}">
        <p14:creationId xmlns:p14="http://schemas.microsoft.com/office/powerpoint/2010/main" val="76594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9DAC2FB-5E68-F7C3-3643-A4D41B7D2B65}"/>
              </a:ext>
            </a:extLst>
          </p:cNvPr>
          <p:cNvSpPr/>
          <p:nvPr/>
        </p:nvSpPr>
        <p:spPr>
          <a:xfrm>
            <a:off x="1" y="0"/>
            <a:ext cx="5256816" cy="6858000"/>
          </a:xfrm>
          <a:prstGeom prst="rect">
            <a:avLst/>
          </a:prstGeom>
          <a:solidFill>
            <a:srgbClr val="004E8C"/>
          </a:solidFill>
          <a:ln>
            <a:solidFill>
              <a:srgbClr val="191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15000"/>
              </a:lnSpc>
            </a:pPr>
            <a:endParaRPr lang="pt-PT" sz="2000" dirty="0">
              <a:solidFill>
                <a:schemeClr val="bg1"/>
              </a:solidFill>
              <a:latin typeface="Bahnschrift Light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036CF03D-6EE4-7D7C-DF46-FB62E94AB1FB}"/>
              </a:ext>
            </a:extLst>
          </p:cNvPr>
          <p:cNvSpPr txBox="1">
            <a:spLocks/>
          </p:cNvSpPr>
          <p:nvPr/>
        </p:nvSpPr>
        <p:spPr>
          <a:xfrm>
            <a:off x="252736" y="1978014"/>
            <a:ext cx="4731657" cy="1983713"/>
          </a:xfrm>
          <a:prstGeom prst="rect">
            <a:avLst/>
          </a:prstGeom>
        </p:spPr>
        <p:txBody>
          <a:bodyPr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just">
              <a:lnSpc>
                <a:spcPct val="115000"/>
              </a:lnSpc>
              <a:buNone/>
            </a:pPr>
            <a:r>
              <a:rPr lang="pt-PT" sz="2000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A doença com maior incidência foi a </a:t>
            </a:r>
            <a:r>
              <a:rPr lang="pt-PT" sz="2000" b="1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malária,</a:t>
            </a:r>
            <a:r>
              <a:rPr lang="pt-PT" sz="2000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seguindo-se por ordem de frequência o </a:t>
            </a:r>
            <a:r>
              <a:rPr lang="pt-PT" sz="2000" b="1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Síndrome gripal</a:t>
            </a:r>
            <a:r>
              <a:rPr lang="pt-PT" sz="2000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, a </a:t>
            </a:r>
            <a:r>
              <a:rPr lang="pt-PT" sz="2000" b="1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Febre </a:t>
            </a:r>
            <a:r>
              <a:rPr lang="pt-PT" sz="2000" b="1" dirty="0" err="1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tifóide</a:t>
            </a:r>
            <a:r>
              <a:rPr lang="pt-PT" sz="2000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, as </a:t>
            </a:r>
            <a:r>
              <a:rPr lang="pt-PT" sz="2000" b="1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IRA Graves </a:t>
            </a:r>
            <a:r>
              <a:rPr lang="pt-PT" sz="2000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e a </a:t>
            </a:r>
            <a:r>
              <a:rPr lang="pt-PT" sz="2000" b="1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Pneumonia grave </a:t>
            </a:r>
            <a:r>
              <a:rPr lang="pt-PT" sz="2000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em menores de cinco anos</a:t>
            </a:r>
            <a:r>
              <a:rPr lang="pt-PT" sz="2000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pt-PT" sz="2000" dirty="0">
              <a:solidFill>
                <a:schemeClr val="bg1"/>
              </a:solidFill>
              <a:latin typeface="Bahnschrift Light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ED0FEC69-7195-1EC4-DC31-54C9349932FA}"/>
              </a:ext>
            </a:extLst>
          </p:cNvPr>
          <p:cNvSpPr txBox="1">
            <a:spLocks/>
          </p:cNvSpPr>
          <p:nvPr/>
        </p:nvSpPr>
        <p:spPr>
          <a:xfrm>
            <a:off x="252736" y="4043329"/>
            <a:ext cx="4731657" cy="2767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buNone/>
            </a:pPr>
            <a:r>
              <a:rPr lang="pt-PT" sz="2000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Essas doenças causaram: </a:t>
            </a:r>
            <a:endParaRPr lang="pt-PT" sz="2000" dirty="0">
              <a:solidFill>
                <a:schemeClr val="bg1"/>
              </a:solidFill>
              <a:latin typeface="Bahnschrift SemiBold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pt-PT" sz="3200" b="1" dirty="0">
                <a:solidFill>
                  <a:schemeClr val="accent2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90,06%</a:t>
            </a:r>
            <a:r>
              <a:rPr lang="pt-PT" sz="3200" dirty="0">
                <a:solidFill>
                  <a:srgbClr val="ED1863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</a:t>
            </a:r>
            <a:r>
              <a:rPr lang="pt-PT" sz="1600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do total dos </a:t>
            </a:r>
            <a:r>
              <a:rPr lang="pt-PT" sz="1600" dirty="0">
                <a:solidFill>
                  <a:schemeClr val="accent2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</a:t>
            </a:r>
            <a:r>
              <a:rPr lang="pt-PT" sz="2400" b="1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9.775.886</a:t>
            </a:r>
            <a:r>
              <a:rPr lang="pt-PT" sz="800" dirty="0">
                <a:solidFill>
                  <a:schemeClr val="accent2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pt-PT" b="1" dirty="0">
                <a:solidFill>
                  <a:schemeClr val="accent2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 </a:t>
            </a:r>
            <a:r>
              <a:rPr lang="pt-PT" sz="1600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casos notificados de diversas etiologias notificados pelo Sistema Nacional de Vigilância Epidemiológica. </a:t>
            </a:r>
            <a:endParaRPr lang="pt-PT" sz="1600" dirty="0">
              <a:solidFill>
                <a:schemeClr val="bg1"/>
              </a:solidFill>
              <a:latin typeface="Bahnschrift Light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8FF17059-FC47-68A7-346D-AFE76B2D27D4}"/>
              </a:ext>
            </a:extLst>
          </p:cNvPr>
          <p:cNvSpPr txBox="1">
            <a:spLocks/>
          </p:cNvSpPr>
          <p:nvPr/>
        </p:nvSpPr>
        <p:spPr>
          <a:xfrm>
            <a:off x="394446" y="1074556"/>
            <a:ext cx="2105917" cy="5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</a:pPr>
            <a:r>
              <a:rPr lang="pt-PT" sz="2500" b="1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</a:t>
            </a:r>
            <a:r>
              <a:rPr lang="pt-PT" sz="2500" b="1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INCIDÊNCIA</a:t>
            </a:r>
            <a:endParaRPr lang="pt-PT" sz="2500" b="1" dirty="0">
              <a:solidFill>
                <a:schemeClr val="bg1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C7CE35D-ED05-F9B8-2AC6-41182D109F83}"/>
              </a:ext>
            </a:extLst>
          </p:cNvPr>
          <p:cNvSpPr/>
          <p:nvPr/>
        </p:nvSpPr>
        <p:spPr>
          <a:xfrm>
            <a:off x="587739" y="1548633"/>
            <a:ext cx="1719329" cy="5156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pt-B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D76D98B6-8780-94BD-4579-33308C571493}"/>
              </a:ext>
            </a:extLst>
          </p:cNvPr>
          <p:cNvSpPr txBox="1">
            <a:spLocks/>
          </p:cNvSpPr>
          <p:nvPr/>
        </p:nvSpPr>
        <p:spPr>
          <a:xfrm>
            <a:off x="6728217" y="561697"/>
            <a:ext cx="4731657" cy="376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buNone/>
            </a:pPr>
            <a:r>
              <a:rPr lang="pt-PT" sz="2000" b="1" dirty="0">
                <a:solidFill>
                  <a:srgbClr val="191645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Casos notificados no I Semestre de 2024</a:t>
            </a:r>
            <a:endParaRPr lang="pt-PT" sz="2000" b="1" dirty="0">
              <a:solidFill>
                <a:srgbClr val="191645"/>
              </a:solidFill>
              <a:latin typeface="Bahnschrift SemiBold" panose="020B0502040204020203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BFE1E009-3288-5438-3DE5-E53018D6F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575807"/>
              </p:ext>
            </p:extLst>
          </p:nvPr>
        </p:nvGraphicFramePr>
        <p:xfrm>
          <a:off x="5438230" y="1074556"/>
          <a:ext cx="6446616" cy="5443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40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9DAC2FB-5E68-F7C3-3643-A4D41B7D2B65}"/>
              </a:ext>
            </a:extLst>
          </p:cNvPr>
          <p:cNvSpPr/>
          <p:nvPr/>
        </p:nvSpPr>
        <p:spPr>
          <a:xfrm>
            <a:off x="1" y="0"/>
            <a:ext cx="5256816" cy="6858000"/>
          </a:xfrm>
          <a:prstGeom prst="rect">
            <a:avLst/>
          </a:prstGeom>
          <a:solidFill>
            <a:srgbClr val="004E8C"/>
          </a:solidFill>
          <a:ln>
            <a:solidFill>
              <a:srgbClr val="191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15000"/>
              </a:lnSpc>
            </a:pPr>
            <a:endParaRPr lang="pt-PT" sz="2000" dirty="0">
              <a:solidFill>
                <a:schemeClr val="bg1"/>
              </a:solidFill>
              <a:latin typeface="Bahnschrift Light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C7CE35D-ED05-F9B8-2AC6-41182D109F83}"/>
              </a:ext>
            </a:extLst>
          </p:cNvPr>
          <p:cNvSpPr/>
          <p:nvPr/>
        </p:nvSpPr>
        <p:spPr>
          <a:xfrm>
            <a:off x="587739" y="1548633"/>
            <a:ext cx="1719329" cy="5156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pt-B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D76D98B6-8780-94BD-4579-33308C571493}"/>
              </a:ext>
            </a:extLst>
          </p:cNvPr>
          <p:cNvSpPr txBox="1">
            <a:spLocks/>
          </p:cNvSpPr>
          <p:nvPr/>
        </p:nvSpPr>
        <p:spPr>
          <a:xfrm>
            <a:off x="6728217" y="561697"/>
            <a:ext cx="4731657" cy="376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buNone/>
            </a:pPr>
            <a:r>
              <a:rPr lang="pt-PT" sz="2000" b="1" dirty="0">
                <a:solidFill>
                  <a:srgbClr val="191645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Óbitos notificados no I Semestre de 2024</a:t>
            </a:r>
            <a:endParaRPr lang="pt-PT" sz="2000" b="1" dirty="0">
              <a:solidFill>
                <a:srgbClr val="191645"/>
              </a:solidFill>
              <a:latin typeface="Bahnschrift SemiBold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546B056-38D0-B7E9-3495-0BAB4AE60847}"/>
              </a:ext>
            </a:extLst>
          </p:cNvPr>
          <p:cNvSpPr txBox="1">
            <a:spLocks/>
          </p:cNvSpPr>
          <p:nvPr/>
        </p:nvSpPr>
        <p:spPr>
          <a:xfrm>
            <a:off x="290185" y="1105758"/>
            <a:ext cx="2105917" cy="5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</a:pPr>
            <a:r>
              <a:rPr lang="pt-PT" sz="2500" b="1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</a:t>
            </a:r>
            <a:r>
              <a:rPr lang="pt-PT" sz="2700" b="1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</a:t>
            </a:r>
            <a:r>
              <a:rPr lang="pt-PT" sz="2700" b="1" dirty="0">
                <a:solidFill>
                  <a:schemeClr val="bg1"/>
                </a:solidFill>
                <a:latin typeface="Bahnschrift SemiBold" panose="020B0502040204020203" pitchFamily="34" charset="0"/>
                <a:ea typeface="Arial" panose="020B0604020202020204" pitchFamily="34" charset="0"/>
              </a:rPr>
              <a:t>MORTALIDADE</a:t>
            </a:r>
            <a:endParaRPr lang="pt-PT" sz="2200" b="1" dirty="0">
              <a:solidFill>
                <a:schemeClr val="bg1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D56570F3-D6BB-0044-67AE-0B6B5DA0FCB4}"/>
              </a:ext>
            </a:extLst>
          </p:cNvPr>
          <p:cNvSpPr txBox="1">
            <a:spLocks/>
          </p:cNvSpPr>
          <p:nvPr/>
        </p:nvSpPr>
        <p:spPr>
          <a:xfrm>
            <a:off x="252736" y="1832269"/>
            <a:ext cx="4731657" cy="1983713"/>
          </a:xfrm>
          <a:prstGeom prst="rect">
            <a:avLst/>
          </a:prstGeom>
        </p:spPr>
        <p:txBody>
          <a:bodyPr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just">
              <a:lnSpc>
                <a:spcPct val="115000"/>
              </a:lnSpc>
              <a:buNone/>
            </a:pPr>
            <a:r>
              <a:rPr lang="pt-B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A </a:t>
            </a:r>
            <a:r>
              <a:rPr lang="pt-BR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Malária</a:t>
            </a:r>
            <a:r>
              <a:rPr lang="pt-B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 também foi a </a:t>
            </a:r>
            <a:r>
              <a:rPr lang="pt-BR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principal causa de morte entre as doenças e eventos prioritários</a:t>
            </a:r>
            <a:r>
              <a:rPr lang="pt-BR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, seguindo-se a </a:t>
            </a:r>
            <a:r>
              <a:rPr lang="pt-BR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Tuberculose, </a:t>
            </a:r>
            <a:r>
              <a:rPr lang="pt-BR" sz="20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Malnutrição</a:t>
            </a:r>
            <a:r>
              <a:rPr lang="pt-BR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, </a:t>
            </a:r>
            <a:r>
              <a:rPr lang="pt-B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IRA graves, Hipertensão.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pt-PT" sz="2000" dirty="0">
              <a:solidFill>
                <a:schemeClr val="bg1"/>
              </a:solidFill>
              <a:latin typeface="Bahnschrift Light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397E2CE5-4747-6940-9D16-FA57CA204DD2}"/>
              </a:ext>
            </a:extLst>
          </p:cNvPr>
          <p:cNvSpPr txBox="1">
            <a:spLocks/>
          </p:cNvSpPr>
          <p:nvPr/>
        </p:nvSpPr>
        <p:spPr>
          <a:xfrm>
            <a:off x="252736" y="4080476"/>
            <a:ext cx="4731657" cy="1671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</a:pPr>
            <a:r>
              <a:rPr lang="pt-PT" sz="2000" dirty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Estas doenças e eventos causaram: 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pt-BR" sz="3000" b="1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79,19%</a:t>
            </a:r>
            <a:r>
              <a:rPr lang="pt-BR" sz="2700" b="1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do total dos  </a:t>
            </a:r>
            <a:r>
              <a:rPr lang="pt-BR" sz="3000" b="1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15.512 </a:t>
            </a:r>
            <a:r>
              <a:rPr lang="pt-B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óbitos notificados</a:t>
            </a:r>
            <a:r>
              <a:rPr lang="pt-PT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.</a:t>
            </a:r>
            <a:endParaRPr lang="pt-BR" sz="20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FCD7844F-57AA-D281-177C-D27D29ABCE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826908"/>
              </p:ext>
            </p:extLst>
          </p:nvPr>
        </p:nvGraphicFramePr>
        <p:xfrm>
          <a:off x="5554371" y="1058499"/>
          <a:ext cx="6290939" cy="5478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108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846FC5C-E6B3-F5B4-3403-FE3A60F721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78" y="1284539"/>
            <a:ext cx="5709014" cy="49289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CAD09C-C3AA-1E2C-3C20-B582F5B8FFEA}"/>
              </a:ext>
            </a:extLst>
          </p:cNvPr>
          <p:cNvSpPr txBox="1">
            <a:spLocks/>
          </p:cNvSpPr>
          <p:nvPr/>
        </p:nvSpPr>
        <p:spPr>
          <a:xfrm>
            <a:off x="6789939" y="1213921"/>
            <a:ext cx="57674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b="1" dirty="0">
                <a:latin typeface="Arial Narrow" panose="020B0606020202030204" pitchFamily="34" charset="0"/>
              </a:rPr>
              <a:t>SISTEMA NACIONAL DE SAÚDE</a:t>
            </a:r>
            <a:endParaRPr lang="pt-BR" altLang="pt-BR" sz="3000" b="1" dirty="0"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8DA3E69-8214-F55C-DD90-3CD2F591E69D}"/>
              </a:ext>
            </a:extLst>
          </p:cNvPr>
          <p:cNvSpPr txBox="1"/>
          <p:nvPr/>
        </p:nvSpPr>
        <p:spPr>
          <a:xfrm>
            <a:off x="6470665" y="2576765"/>
            <a:ext cx="5349332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PT" sz="2800" dirty="0">
                <a:latin typeface="Bahnschrift SemiLight" panose="020B0502040204020203" pitchFamily="34" charset="0"/>
              </a:rPr>
              <a:t>O Sistema Nacional de Saúde configura-se como uma estrutura organizada em rede e hierarquizada em três níveis de administração sanitária e de atendimento, assente na estratégia dos CSP, cujos objectivos consistem na melhoria do estado de saúde da população, de forma a responder às suas necessidades. </a:t>
            </a:r>
            <a:r>
              <a:rPr lang="pt-BR" sz="2200" dirty="0">
                <a:latin typeface="Bahnschrift SemiLight" panose="020B0502040204020203" pitchFamily="34" charset="0"/>
              </a:rPr>
              <a:t>(</a:t>
            </a:r>
            <a:r>
              <a:rPr lang="pt-PT" sz="2200" dirty="0">
                <a:latin typeface="Bahnschrift SemiLight" panose="020B0502040204020203" pitchFamily="34" charset="0"/>
                <a:cs typeface="Biome" panose="020B0502040204020203" pitchFamily="34" charset="0"/>
              </a:rPr>
              <a:t>Lei nº 21-B/92 de 28 de Agosto)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t-PT" sz="2800" dirty="0">
              <a:latin typeface="Bahnschrift SemiLight" panose="020B0502040204020203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PT" sz="2800" dirty="0">
                <a:latin typeface="Bahnschrift SemiLight" panose="020B0502040204020203" pitchFamily="34" charset="0"/>
              </a:rPr>
              <a:t>A Lei nº 21-B/92 de 28 de Agosto foi </a:t>
            </a:r>
            <a:r>
              <a:rPr lang="pt-PT" sz="2800" dirty="0" err="1">
                <a:latin typeface="Bahnschrift SemiLight" panose="020B0502040204020203" pitchFamily="34" charset="0"/>
              </a:rPr>
              <a:t>actualizada</a:t>
            </a:r>
            <a:r>
              <a:rPr lang="pt-PT" sz="2800" dirty="0">
                <a:latin typeface="Bahnschrift SemiLight" panose="020B0502040204020203" pitchFamily="34" charset="0"/>
              </a:rPr>
              <a:t> e está em processo de aprovação.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ES" sz="2800" dirty="0">
              <a:latin typeface="Bahnschrift SemiLight" panose="020B0502040204020203" pitchFamily="34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2800" dirty="0">
              <a:latin typeface="Arial Narrow" panose="020B0606020202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171D20-7672-AFB5-5BB2-3095157B88AF}"/>
              </a:ext>
            </a:extLst>
          </p:cNvPr>
          <p:cNvSpPr txBox="1">
            <a:spLocks/>
          </p:cNvSpPr>
          <p:nvPr/>
        </p:nvSpPr>
        <p:spPr>
          <a:xfrm>
            <a:off x="1990725" y="523465"/>
            <a:ext cx="7410450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rgbClr val="002060"/>
                </a:solidFill>
                <a:latin typeface="Montserrat" panose="00000500000000000000" pitchFamily="2" charset="0"/>
              </a:rPr>
              <a:t>Sistema Nacional de Saúde</a:t>
            </a:r>
            <a:endParaRPr lang="pt-BR" altLang="pt-BR" sz="40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6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3000" t="4000" r="86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834C6FCC-5E01-814E-8941-25C035D4C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25"/>
          <a:stretch/>
        </p:blipFill>
        <p:spPr>
          <a:xfrm>
            <a:off x="376698" y="5779323"/>
            <a:ext cx="781543" cy="8888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DA4211-CBCD-964B-ACB5-B190D2319D78}"/>
              </a:ext>
            </a:extLst>
          </p:cNvPr>
          <p:cNvSpPr txBox="1"/>
          <p:nvPr/>
        </p:nvSpPr>
        <p:spPr>
          <a:xfrm>
            <a:off x="1304925" y="1292772"/>
            <a:ext cx="11075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PT" altLang="pt-PT" sz="1600" b="0" dirty="0">
                <a:latin typeface="Bahnschrift Light" panose="020B0502040204020203" pitchFamily="34" charset="0"/>
              </a:rPr>
            </a:br>
            <a:r>
              <a:rPr lang="pt-PT" altLang="pt-PT" sz="1600" b="0" dirty="0">
                <a:latin typeface="Bahnschrift Light" panose="020B0502040204020203" pitchFamily="34" charset="0"/>
              </a:rPr>
              <a:t>O </a:t>
            </a:r>
            <a:r>
              <a:rPr lang="pt-PT" altLang="pt-PT" sz="1600" dirty="0">
                <a:latin typeface="Bahnschrift Light" panose="020B0502040204020203" pitchFamily="34" charset="0"/>
              </a:rPr>
              <a:t>Serviço Nacional de Saúde</a:t>
            </a:r>
            <a:r>
              <a:rPr lang="pt-PT" altLang="pt-PT" sz="1600" b="0" dirty="0">
                <a:latin typeface="Bahnschrift Light" panose="020B0502040204020203" pitchFamily="34" charset="0"/>
              </a:rPr>
              <a:t>, abrange todas as instituições e serviços oficiais prestadores de cuidados de saúde dependentes do MINSA.</a:t>
            </a:r>
          </a:p>
          <a:p>
            <a:br>
              <a:rPr lang="pt-PT" altLang="pt-PT" sz="1600" b="0" dirty="0">
                <a:latin typeface="Bahnschrift Light" panose="020B0502040204020203" pitchFamily="34" charset="0"/>
              </a:rPr>
            </a:br>
            <a:r>
              <a:rPr lang="pt-PT" altLang="pt-PT" sz="1600" b="0" dirty="0">
                <a:latin typeface="Bahnschrift Light" panose="020B0502040204020203" pitchFamily="34" charset="0"/>
              </a:rPr>
              <a:t>É </a:t>
            </a:r>
            <a:r>
              <a:rPr lang="pt-PT" altLang="pt-PT" sz="1600" dirty="0">
                <a:latin typeface="Bahnschrift Light" panose="020B0502040204020203" pitchFamily="34" charset="0"/>
              </a:rPr>
              <a:t>tutelado</a:t>
            </a:r>
            <a:r>
              <a:rPr lang="pt-PT" altLang="pt-PT" sz="1600" b="1" dirty="0">
                <a:latin typeface="Bahnschrift Light" panose="020B0502040204020203" pitchFamily="34" charset="0"/>
              </a:rPr>
              <a:t> </a:t>
            </a:r>
            <a:r>
              <a:rPr lang="pt-PT" altLang="pt-PT" sz="1600" b="0" dirty="0">
                <a:latin typeface="Bahnschrift Light" panose="020B0502040204020203" pitchFamily="34" charset="0"/>
              </a:rPr>
              <a:t>pelo </a:t>
            </a:r>
            <a:r>
              <a:rPr lang="pt-PT" altLang="pt-PT" sz="1600" b="1" dirty="0">
                <a:latin typeface="Bahnschrift Light" panose="020B0502040204020203" pitchFamily="34" charset="0"/>
              </a:rPr>
              <a:t>Ministério da Saúde </a:t>
            </a:r>
            <a:r>
              <a:rPr lang="pt-PT" altLang="pt-PT" sz="1600" b="0" dirty="0">
                <a:latin typeface="Bahnschrift Light" panose="020B0502040204020203" pitchFamily="34" charset="0"/>
              </a:rPr>
              <a:t>e é </a:t>
            </a:r>
            <a:r>
              <a:rPr lang="pt-PT" altLang="pt-PT" sz="1600" b="1" dirty="0">
                <a:latin typeface="Bahnschrift Light" panose="020B0502040204020203" pitchFamily="34" charset="0"/>
              </a:rPr>
              <a:t>administrado </a:t>
            </a:r>
            <a:r>
              <a:rPr lang="pt-PT" altLang="pt-PT" sz="1600" b="0" dirty="0">
                <a:latin typeface="Bahnschrift Light" panose="020B0502040204020203" pitchFamily="34" charset="0"/>
              </a:rPr>
              <a:t>no nível de cada </a:t>
            </a:r>
            <a:r>
              <a:rPr lang="pt-PT" altLang="pt-PT" sz="1600" b="1" dirty="0">
                <a:latin typeface="Bahnschrift Light" panose="020B0502040204020203" pitchFamily="34" charset="0"/>
              </a:rPr>
              <a:t>Província </a:t>
            </a:r>
            <a:r>
              <a:rPr lang="pt-PT" altLang="pt-PT" sz="1600" b="0" dirty="0">
                <a:latin typeface="Bahnschrift Light" panose="020B0502040204020203" pitchFamily="34" charset="0"/>
              </a:rPr>
              <a:t>pelos </a:t>
            </a:r>
            <a:r>
              <a:rPr lang="pt-PT" altLang="pt-PT" sz="1600" b="1" dirty="0">
                <a:latin typeface="Bahnschrift Light" panose="020B0502040204020203" pitchFamily="34" charset="0"/>
              </a:rPr>
              <a:t>Governos Provinciais </a:t>
            </a:r>
            <a:r>
              <a:rPr lang="pt-PT" altLang="pt-PT" sz="1600" b="0" dirty="0">
                <a:latin typeface="Bahnschrift Light" panose="020B0502040204020203" pitchFamily="34" charset="0"/>
              </a:rPr>
              <a:t>e </a:t>
            </a:r>
            <a:r>
              <a:rPr lang="pt-PT" altLang="pt-PT" sz="1600" b="1" dirty="0">
                <a:latin typeface="Bahnschrift Light" panose="020B0502040204020203" pitchFamily="34" charset="0"/>
              </a:rPr>
              <a:t>Administrações Municipais</a:t>
            </a:r>
            <a:r>
              <a:rPr lang="pt-PT" altLang="pt-PT" sz="1600" b="0" dirty="0">
                <a:latin typeface="Bahnschrift Light" panose="020B0502040204020203" pitchFamily="34" charset="0"/>
              </a:rPr>
              <a:t>.</a:t>
            </a:r>
            <a:endParaRPr lang="pt-PT" sz="1600" dirty="0">
              <a:latin typeface="Bahnschrift Light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512936-493C-4736-C4C5-695189809180}"/>
              </a:ext>
            </a:extLst>
          </p:cNvPr>
          <p:cNvSpPr txBox="1"/>
          <p:nvPr/>
        </p:nvSpPr>
        <p:spPr>
          <a:xfrm>
            <a:off x="5541812" y="6329607"/>
            <a:ext cx="4678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Bahnschrift Light" panose="020B0502040204020203" pitchFamily="34" charset="0"/>
              </a:rPr>
              <a:t>(</a:t>
            </a:r>
            <a:r>
              <a:rPr lang="pt-PT" sz="1600" dirty="0">
                <a:latin typeface="Bahnschrift Light" panose="020B0502040204020203" pitchFamily="34" charset="0"/>
                <a:cs typeface="Biome" panose="020B0502040204020203" pitchFamily="34" charset="0"/>
              </a:rPr>
              <a:t>Lei nº 21-B/92 de 28 de Agosto)</a:t>
            </a:r>
            <a:endParaRPr lang="es-ES" sz="1600" dirty="0">
              <a:latin typeface="Bahnschrift Light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0907B2B-70FB-6D1D-2BF6-501BC0CAB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126" y="2784243"/>
            <a:ext cx="5299249" cy="36854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CF59FB-CED4-CF64-8481-FA021057A8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27" y="2570838"/>
            <a:ext cx="4094185" cy="400415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C60842-8892-1550-FBEA-150BA9BA0D63}"/>
              </a:ext>
            </a:extLst>
          </p:cNvPr>
          <p:cNvSpPr txBox="1">
            <a:spLocks/>
          </p:cNvSpPr>
          <p:nvPr/>
        </p:nvSpPr>
        <p:spPr>
          <a:xfrm>
            <a:off x="1684392" y="542096"/>
            <a:ext cx="9802758" cy="503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02060"/>
                </a:solidFill>
                <a:latin typeface="Montserrat" panose="00000500000000000000" pitchFamily="2" charset="0"/>
              </a:rPr>
              <a:t>Organização do Serviço Nacional de Saúde</a:t>
            </a:r>
          </a:p>
        </p:txBody>
      </p:sp>
    </p:spTree>
    <p:extLst>
      <p:ext uri="{BB962C8B-B14F-4D97-AF65-F5344CB8AC3E}">
        <p14:creationId xmlns:p14="http://schemas.microsoft.com/office/powerpoint/2010/main" val="40890205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2572</Words>
  <Application>Microsoft Office PowerPoint</Application>
  <PresentationFormat>Ecrã Panorâmico</PresentationFormat>
  <Paragraphs>241</Paragraphs>
  <Slides>24</Slides>
  <Notes>1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40" baseType="lpstr">
      <vt:lpstr>Aptos</vt:lpstr>
      <vt:lpstr>Aptos Display</vt:lpstr>
      <vt:lpstr>Arial</vt:lpstr>
      <vt:lpstr>Arial Narrow</vt:lpstr>
      <vt:lpstr>Bahnschrift</vt:lpstr>
      <vt:lpstr>Bahnschrift Light</vt:lpstr>
      <vt:lpstr>Bahnschrift SemiBold</vt:lpstr>
      <vt:lpstr>Bahnschrift SemiLight</vt:lpstr>
      <vt:lpstr>Barlow SemiCondensed Heavy</vt:lpstr>
      <vt:lpstr>Calibri</vt:lpstr>
      <vt:lpstr>Franklin Gothic Heavy</vt:lpstr>
      <vt:lpstr>Helvetica Neue Medium</vt:lpstr>
      <vt:lpstr>Montserrat</vt:lpstr>
      <vt:lpstr>Open Sans</vt:lpstr>
      <vt:lpstr>Wingdings</vt:lpstr>
      <vt:lpstr>Tema do Office</vt:lpstr>
      <vt:lpstr>AVANÇOS E DESAFIOS NOS CPS NA PERSPECTIVAS DOS GESTORES DOS SISTEMAS DE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IHMTNOVA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AVANÇOS E DESAFIOS NOS CPS NA PERSPECTIVAS DOS GESTORES DOS SISTEMAS DE SAÚDE</dc:title>
  <dc:creator>Celeste Figueiredo</dc:creator>
  <cp:lastModifiedBy>Ketha Francisco</cp:lastModifiedBy>
  <cp:revision>8</cp:revision>
  <dcterms:created xsi:type="dcterms:W3CDTF">2024-11-12T09:33:46Z</dcterms:created>
  <dcterms:modified xsi:type="dcterms:W3CDTF">2024-11-21T19:50:21Z</dcterms:modified>
</cp:coreProperties>
</file>