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3" r:id="rId2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6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7D98BA-127C-5DCD-DDB2-09B549E9D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66C2E93-F697-B8ED-C7B9-A64A4B59B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CA5482EB-644B-C7A9-DF4F-9ADDAF9B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pPr/>
              <a:t>21-11-2024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42327AE8-EFA7-AA2D-D879-4D826690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4DDC0365-974C-B6F3-3921-038CE7AD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04052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238693-DDBD-B343-8701-ACC976ABF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4FD0DB84-8AEB-0BEF-4BD5-9D79DF872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4E31B9C1-5EB0-AB61-9F51-2763562B0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pPr/>
              <a:t>21-11-2024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D89D4687-2400-64BB-9BAD-DAE2E8583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D4C82733-E598-05D7-76C5-BD19C332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55989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F616B34-DD9E-20A2-ED17-42391BAFA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8C858ECF-753E-E0D4-7850-93E09C0C2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BD99D89A-82A7-63FD-6168-F089FE2C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pPr/>
              <a:t>21-11-2024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9BE1F346-8861-0E23-5C3D-6E49A8E53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67284B68-7BD8-4D94-D637-1CB7BF95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2392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D3A73B-1111-1BBD-B104-F7D2D06FD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C81F3BD-31C7-9CC7-0ED1-0E960F0FC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14ADA5DA-499F-800E-E0A7-EC195151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pPr/>
              <a:t>21-11-2024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8E173866-1150-8A36-950D-477F1C0A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97072DE-6CA2-D122-CDC7-AE670E19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2675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16023B-2029-2790-6BE5-3A639BBC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500ABCF9-0DA8-B8A4-2CF8-0F83BD6C5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1EEE90E1-7D75-0C19-D837-56044BC9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pPr/>
              <a:t>21-11-2024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3390CB88-B59D-8DDA-A119-A20AC351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6DD42D9E-74EA-AD11-AEC3-374604BC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03889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ADAD94-D25C-3DB2-29A5-0409A518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AE5B9B24-0D67-133A-7EE0-DA89107B6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4119DD06-70FB-A6C7-60FE-9748DB330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D1EE5C01-83A3-32CA-66C5-929647B9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pPr/>
              <a:t>21-11-2024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83800CAD-E74A-330D-F5EC-EA18095B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B8CFE7C3-087F-B5F6-A339-98295122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55981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98C22B-097D-DB83-DEF9-89D8459BB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7900A1AF-E32B-E97E-E6E0-1CE0D4495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F1B2299A-CF91-E123-597D-4F887643A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0A993E43-FD53-8B5C-36E1-07B3AE585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421D2E4E-8D06-E509-AF94-8A92055DE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E7BBED85-57FB-FB35-7FBB-0637CEBF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pPr/>
              <a:t>21-11-2024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A2BD421B-4A73-A479-A6DF-ADB8BB79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D3F7CB64-A069-A080-2FDB-8681008B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52906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333931-AAE2-2EE5-AB99-75909FAE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5572C20A-D7E2-A2EB-01B2-0C12E3FB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pPr/>
              <a:t>21-11-2024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B28F542A-1F60-0F37-04D7-9F6AA1D90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1719EC14-9B8A-CE3B-9A28-391DC624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33073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4FFDE790-0445-7CD5-9640-51D9BADF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pPr/>
              <a:t>21-11-2024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34207E67-86AD-FA60-01C8-7DF3A36D1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BF9D22F3-10A8-738A-8EBD-14A0771E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227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C8FF64-7019-AC8B-A168-7585B1DE3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83C0BE13-F193-6900-323A-41FBC349B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53A29B27-AAEA-C962-7AE6-97E92D59D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714A9743-1714-B443-40B4-386F3FE6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pPr/>
              <a:t>21-11-2024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61C34A69-DAC1-EBA8-22BD-366AF165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E64E2D65-E91B-A6B2-F801-393000B8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5455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B4EB68-E71D-37B2-BCC0-BD50F4AF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F720FD79-BA66-E9D5-4213-CC3233DE76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6169BFAA-22CE-1B6A-382A-125399402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023A6BAC-EA25-1343-65F0-5C00D708C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078-8B94-4AC4-9D29-5FE27E343454}" type="datetimeFigureOut">
              <a:rPr lang="pt-PT" smtClean="0"/>
              <a:pPr/>
              <a:t>21-11-2024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34675EDC-CC84-7BA8-1C34-75AA24CC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6F7B5687-3720-F2EB-D4B0-AE9BEA0B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C71-52DD-4267-A1C7-475D8020D15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98104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 l="11000" t="2000" r="40000"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8E01F123-DB1E-551F-7019-C9ACE343A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F1466F9A-4D5A-D470-CBC7-32B067BEE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4C2934C2-18E8-3404-9387-B241E2FE0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84B078-8B94-4AC4-9D29-5FE27E343454}" type="datetimeFigureOut">
              <a:rPr lang="pt-PT" smtClean="0"/>
              <a:pPr/>
              <a:t>21-11-2024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60A5E933-1AB3-C668-1430-030ABF71C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D3C03219-C2DA-245E-F321-C3CD844F0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233C71-52DD-4267-A1C7-475D8020D15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48498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file:///C:\Users\fernando.machado\Desktop\HISTORICO%20MARBURG\documentos%20marburg%20uige\documentos%20v&#225;rios\Macintosh%20HD:Users:alainepelboin:Pictures:%20Marburg%20Angola%20photos:%20%20Marburg%20photos%20w:050416UigeVembindo18mortw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4000" t="1000" r="4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xmlns="" id="{FFCDD23B-75C8-427B-BD08-53C8156CD7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AFFC87AC-C919-4FE5-BAC3-39509E001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AB5E08C4-8CDD-4623-A5B8-E998C6DEE3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495F4B-0113-75A3-5E49-CD99274CEB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699715" y="5635366"/>
            <a:ext cx="7091299" cy="898581"/>
          </a:xfrm>
        </p:spPr>
        <p:txBody>
          <a:bodyPr anchor="ctr">
            <a:noAutofit/>
          </a:bodyPr>
          <a:lstStyle/>
          <a:p>
            <a:pPr algn="l"/>
            <a:r>
              <a:rPr lang="pt-PT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CONTRIBUTO DOS SERVIÇOS DE SAÚDE DAS FAA NA RESPOSTA AOS EVENTOS DE INTERESSE DA SAÚDE PÚBLICA EM ANGOLA</a:t>
            </a:r>
            <a:endParaRPr lang="pt-PT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15F33878-D502-4FFA-8ACE-F2AECDB2A2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A64BBD8-62DF-235D-7B88-D19830BE5E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571507" y="5669430"/>
            <a:ext cx="3291839" cy="830453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en-US" sz="2000" dirty="0" err="1" smtClean="0">
                <a:solidFill>
                  <a:srgbClr val="FFFFFF"/>
                </a:solidFill>
              </a:rPr>
              <a:t>Tte</a:t>
            </a:r>
            <a:r>
              <a:rPr lang="en-US" sz="2000" dirty="0" smtClean="0">
                <a:solidFill>
                  <a:srgbClr val="FFFFFF"/>
                </a:solidFill>
              </a:rPr>
              <a:t> General </a:t>
            </a:r>
            <a:r>
              <a:rPr lang="en-US" sz="2000" dirty="0" err="1" smtClean="0">
                <a:solidFill>
                  <a:srgbClr val="FFFFFF"/>
                </a:solidFill>
              </a:rPr>
              <a:t>Médico</a:t>
            </a:r>
            <a:r>
              <a:rPr lang="en-US" sz="2000" dirty="0" smtClean="0">
                <a:solidFill>
                  <a:srgbClr val="FFFFFF"/>
                </a:solidFill>
              </a:rPr>
              <a:t> – </a:t>
            </a:r>
            <a:r>
              <a:rPr lang="en-US" sz="2000" dirty="0" smtClean="0">
                <a:solidFill>
                  <a:srgbClr val="FFFFFF"/>
                </a:solidFill>
              </a:rPr>
              <a:t>Alberto D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' 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Almeida –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CH.Dir.S.S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/FAA.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7" name="Imagem 46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xmlns="" id="{CBB9AD0B-D981-BD5F-0508-13EDD7DA9A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78" b="-3"/>
          <a:stretch/>
        </p:blipFill>
        <p:spPr>
          <a:xfrm>
            <a:off x="9982903" y="273545"/>
            <a:ext cx="2016765" cy="262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154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882588" y="116545"/>
            <a:ext cx="9027459" cy="4247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PT" sz="2400" b="1" dirty="0" smtClean="0"/>
              <a:t>ACIDENTE DE AVIAÇÃO EM M´BANZA CONGO 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EM 2007  </a:t>
            </a:r>
          </a:p>
        </p:txBody>
      </p:sp>
      <p:pic>
        <p:nvPicPr>
          <p:cNvPr id="3" name="Picture 5" descr="0,,11050714,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117" y="1075775"/>
            <a:ext cx="5405717" cy="481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ângulo 3"/>
          <p:cNvSpPr/>
          <p:nvPr/>
        </p:nvSpPr>
        <p:spPr>
          <a:xfrm>
            <a:off x="7593105" y="2263152"/>
            <a:ext cx="4007225" cy="156966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 Busca;</a:t>
            </a:r>
          </a:p>
          <a:p>
            <a:pPr>
              <a:buFont typeface="Wingdings" pitchFamily="2" charset="2"/>
              <a:buChar char="Ø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Triagem;</a:t>
            </a:r>
          </a:p>
          <a:p>
            <a:pPr>
              <a:buFont typeface="Wingdings" pitchFamily="2" charset="2"/>
              <a:buChar char="Ø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Evacuação; e </a:t>
            </a:r>
          </a:p>
          <a:p>
            <a:pPr>
              <a:buFont typeface="Wingdings" pitchFamily="2" charset="2"/>
              <a:buChar char="Ø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Tratamento.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882588" y="116545"/>
            <a:ext cx="9027459" cy="4247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DESMAIOS NAS ESCOLAS DE LUANDA ENTRE 2011 e 2019</a:t>
            </a:r>
          </a:p>
        </p:txBody>
      </p:sp>
      <p:pic>
        <p:nvPicPr>
          <p:cNvPr id="3" name="Picture 2" descr="Resultado de imagem para desmaios nas escolas de luan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6832"/>
            <a:ext cx="3854824" cy="2528061"/>
          </a:xfrm>
          <a:prstGeom prst="rect">
            <a:avLst/>
          </a:prstGeom>
          <a:noFill/>
        </p:spPr>
      </p:pic>
      <p:pic>
        <p:nvPicPr>
          <p:cNvPr id="4" name="Picture 8" descr="Resultado de imagem para desmaios nas escolas de luan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93938"/>
            <a:ext cx="3872753" cy="2930362"/>
          </a:xfrm>
          <a:prstGeom prst="rect">
            <a:avLst/>
          </a:prstGeom>
          <a:noFill/>
        </p:spPr>
      </p:pic>
      <p:pic>
        <p:nvPicPr>
          <p:cNvPr id="5" name="Picture 10" descr="Ver a imagem de orig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2277" y="564777"/>
            <a:ext cx="4508688" cy="5441576"/>
          </a:xfrm>
          <a:prstGeom prst="rect">
            <a:avLst/>
          </a:prstGeom>
          <a:noFill/>
        </p:spPr>
      </p:pic>
      <p:sp>
        <p:nvSpPr>
          <p:cNvPr id="6" name="Rectângulo 5"/>
          <p:cNvSpPr/>
          <p:nvPr/>
        </p:nvSpPr>
        <p:spPr>
          <a:xfrm>
            <a:off x="8453717" y="708212"/>
            <a:ext cx="35769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 Integração no Grupo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multisectorial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de “peritos” para gestão do fenómeno;</a:t>
            </a:r>
          </a:p>
          <a:p>
            <a:pPr algn="just"/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Criação  de Equipas de Resposta Rápida (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Call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Center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>
              <a:buFont typeface="Wingdings" pitchFamily="2" charset="2"/>
              <a:buChar char="Ø"/>
            </a:pP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Co-realização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de Workshop sobre Toxicologia  envolvendo diversos Órgãos e Instituições públicas e privadas.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882588" y="116545"/>
            <a:ext cx="9027459" cy="4247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PT" sz="2400" b="1" dirty="0" smtClean="0"/>
              <a:t>EPIDEMIA DE FEBRE AMARELA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 EM 2016</a:t>
            </a:r>
          </a:p>
        </p:txBody>
      </p:sp>
      <p:pic>
        <p:nvPicPr>
          <p:cNvPr id="3" name="Picture 6" descr="Ver a imagem de orig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848" y="699247"/>
            <a:ext cx="5541027" cy="3926541"/>
          </a:xfrm>
          <a:prstGeom prst="rect">
            <a:avLst/>
          </a:prstGeom>
          <a:noFill/>
        </p:spPr>
      </p:pic>
      <p:pic>
        <p:nvPicPr>
          <p:cNvPr id="4" name="Picture 8" descr="Ver a imagem de orig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258" y="699247"/>
            <a:ext cx="4877642" cy="3944471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2958353" y="4791200"/>
            <a:ext cx="6902823" cy="120032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smtClean="0"/>
              <a:t>Vacinação;</a:t>
            </a:r>
          </a:p>
          <a:p>
            <a:pPr>
              <a:buFont typeface="Wingdings" pitchFamily="2" charset="2"/>
              <a:buChar char="Ø"/>
            </a:pPr>
            <a:r>
              <a:rPr lang="pt-PT" sz="2400" dirty="0" smtClean="0"/>
              <a:t> Vigilância epidemiológica com busca </a:t>
            </a:r>
            <a:r>
              <a:rPr lang="pt-PT" sz="2400" dirty="0" err="1" smtClean="0"/>
              <a:t>activa</a:t>
            </a:r>
            <a:r>
              <a:rPr lang="pt-PT" sz="2400" dirty="0" smtClean="0"/>
              <a:t>; e</a:t>
            </a:r>
          </a:p>
          <a:p>
            <a:pPr>
              <a:buFont typeface="Wingdings" pitchFamily="2" charset="2"/>
              <a:buChar char="Ø"/>
            </a:pPr>
            <a:r>
              <a:rPr lang="pt-PT" sz="2400" dirty="0" smtClean="0"/>
              <a:t> Mobilização social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882588" y="116545"/>
            <a:ext cx="9027459" cy="4247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PT" sz="2400" b="1" dirty="0" smtClean="0"/>
              <a:t>EPIDEMIA DA COVID-19 A PARTIR DE 2020 </a:t>
            </a:r>
            <a:endParaRPr lang="pt-PT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Ver a imagem de orig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775"/>
            <a:ext cx="3357585" cy="2214554"/>
          </a:xfrm>
          <a:prstGeom prst="rect">
            <a:avLst/>
          </a:prstGeom>
          <a:noFill/>
        </p:spPr>
      </p:pic>
      <p:pic>
        <p:nvPicPr>
          <p:cNvPr id="4" name="Marcador de Posição de Conteúdo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779329"/>
            <a:ext cx="3357586" cy="2000264"/>
          </a:xfrm>
          <a:prstGeom prst="rect">
            <a:avLst/>
          </a:prstGeom>
        </p:spPr>
      </p:pic>
      <p:pic>
        <p:nvPicPr>
          <p:cNvPr id="5" name="Marcador de Posição de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9122" y="4074324"/>
            <a:ext cx="2214554" cy="3352800"/>
          </a:xfrm>
          <a:prstGeom prst="rect">
            <a:avLst/>
          </a:prstGeom>
        </p:spPr>
      </p:pic>
      <p:pic>
        <p:nvPicPr>
          <p:cNvPr id="6" name="Picture 2" descr="F:\BM6A07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3" y="537900"/>
            <a:ext cx="3464587" cy="2214554"/>
          </a:xfrm>
          <a:prstGeom prst="rect">
            <a:avLst/>
          </a:prstGeom>
          <a:noFill/>
        </p:spPr>
      </p:pic>
      <p:pic>
        <p:nvPicPr>
          <p:cNvPr id="7" name="Marcador de Posição de Conteúdo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85232" y="2024779"/>
            <a:ext cx="2000265" cy="3455622"/>
          </a:xfrm>
          <a:prstGeom prst="rect">
            <a:avLst/>
          </a:prstGeom>
        </p:spPr>
      </p:pic>
      <p:pic>
        <p:nvPicPr>
          <p:cNvPr id="8" name="Picture 3" descr="F:\BM6A09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72982" y="4760259"/>
            <a:ext cx="3431230" cy="2097741"/>
          </a:xfrm>
          <a:prstGeom prst="rect">
            <a:avLst/>
          </a:prstGeom>
          <a:noFill/>
        </p:spPr>
      </p:pic>
      <p:sp>
        <p:nvSpPr>
          <p:cNvPr id="9" name="Rectângulo 8"/>
          <p:cNvSpPr/>
          <p:nvPr/>
        </p:nvSpPr>
        <p:spPr>
          <a:xfrm>
            <a:off x="6893861" y="588566"/>
            <a:ext cx="5235388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Gestão dos Hospitais de Campanha (Viana, Cabinda, Dundo e Cunene);</a:t>
            </a:r>
          </a:p>
          <a:p>
            <a:pPr algn="just">
              <a:buFont typeface="Wingdings" pitchFamily="2" charset="2"/>
              <a:buChar char="Ø"/>
            </a:pPr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Prestação de assistência médica;</a:t>
            </a:r>
          </a:p>
          <a:p>
            <a:pPr algn="just">
              <a:buFont typeface="Wingdings" pitchFamily="2" charset="2"/>
              <a:buChar char="Ø"/>
            </a:pP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Vigilância epidemiológica com busca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activa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endParaRPr lang="pt-PT" sz="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Asseguramento das fronteiras aéreas e terrestres;</a:t>
            </a:r>
          </a:p>
          <a:p>
            <a:pPr algn="just">
              <a:buFont typeface="Wingdings" pitchFamily="2" charset="2"/>
              <a:buChar char="Ø"/>
            </a:pPr>
            <a:endParaRPr lang="pt-PT" sz="11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Asseguramento dos Centros de quarentena institucional;</a:t>
            </a:r>
          </a:p>
          <a:p>
            <a:pPr algn="just">
              <a:buFont typeface="Wingdings" pitchFamily="2" charset="2"/>
              <a:buChar char="Ø"/>
            </a:pPr>
            <a:endParaRPr lang="pt-PT" sz="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Asseguramento dos Centros de tratamento (Barra do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kuanza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Calumbo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>
              <a:buFont typeface="Wingdings" pitchFamily="2" charset="2"/>
              <a:buChar char="Ø"/>
            </a:pPr>
            <a:endParaRPr lang="pt-PT" sz="11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Asseguramento do Centro Integrado de Segurança Pública (CISP).</a:t>
            </a:r>
          </a:p>
          <a:p>
            <a:pPr algn="just">
              <a:buFont typeface="Wingdings" pitchFamily="2" charset="2"/>
              <a:buChar char="Ø"/>
            </a:pPr>
            <a:endParaRPr lang="pt-PT" sz="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Formação; e </a:t>
            </a:r>
          </a:p>
          <a:p>
            <a:pPr algn="just">
              <a:buFont typeface="Wingdings" pitchFamily="2" charset="2"/>
              <a:buChar char="Ø"/>
            </a:pPr>
            <a:endParaRPr lang="pt-PT" sz="11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Vacinação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882588" y="116545"/>
            <a:ext cx="9027459" cy="4247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EXERCÍCIOS MILITARES</a:t>
            </a:r>
            <a:endParaRPr lang="pt-PT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03412" y="979486"/>
            <a:ext cx="113313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Outro momento que os SSM utilizam para a assistência e apoio integrado às populações é durante os exercícios militares;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Os</a:t>
            </a:r>
            <a:r>
              <a:rPr kumimoji="0" lang="pt-PT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Exercícios são 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operações simuladas ou não com a finalidade de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treinar e avaliar as capacidades e a prontidão das forças envolvidas</a:t>
            </a:r>
            <a:r>
              <a:rPr kumimoji="0" lang="pt-PT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sz="2400" b="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Durante a realização, são 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assistidos as populações circunvizinhas ao território de treino com Assistência médica no âmbito dos Cuidados Primários de Saúde mas também oferecendo serviços mais diferenciados até ao nível terciário, </a:t>
            </a:r>
            <a:r>
              <a:rPr kumimoji="0" lang="pt-P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i.é.no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HMP/IS.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8588" y="634272"/>
            <a:ext cx="11573436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Durante os Exercicios Militares as actividades resumem-se em:</a:t>
            </a:r>
            <a:endParaRPr kumimoji="0" lang="pt-P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PT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Assistência sanitária pré hospitalar e hospitalar (consultas médicas de especialidade e cirurgias ambulatórias) em especialidades como Medicina, Ortopedia, Cirurgia, Ginecologia/</a:t>
            </a:r>
            <a:r>
              <a:rPr kumimoji="0" lang="pt-PT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Obstetricia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Pediatria, ORL e Estomatologia;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pt-P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Rastreio para a Diabetes, Hipertensão Arterial, Tuberculose, VIH/SIDA, Hepatites e Tripanossomíases;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pt-P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Desparasitação;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pt-P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Vacinação com prioridade para os menores de 5 anos e grávidas;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pt-P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Educação para a Saúde focando nas Medidas de higiene e saneamento ambiental.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pt-P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Geralmente o procedimento consiste no desdobramento de 01 Hospital de Campanha (Antena cirúrgica) ou o reforço das estruturas sanitárias locais com pessoal e meios, formando Equipas multidisciplinares de intervenção comunitária.</a:t>
            </a:r>
            <a:endParaRPr kumimoji="0" lang="pt-P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1882588" y="116545"/>
            <a:ext cx="9027459" cy="4247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EXERCÍCIOS MILITARES</a:t>
            </a:r>
            <a:endParaRPr lang="pt-PT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882588" y="116545"/>
            <a:ext cx="9027459" cy="4247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EXERCÍCIOS MILITARES</a:t>
            </a:r>
            <a:endParaRPr lang="pt-PT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44471" y="587499"/>
            <a:ext cx="8059270" cy="321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Alguns dos Exercícios mais relevantes realizados em Angola com esta matriz foram: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</a:t>
            </a:r>
            <a:r>
              <a:rPr kumimoji="0" lang="pt-P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MedFlag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/2005 - Ambriz (envolvendo as FAA e as Tropas Americanas);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Duas edições do Exercício Felino, 2010 e 2019 – Luanda/Bengo;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</a:t>
            </a:r>
            <a:r>
              <a:rPr kumimoji="0" lang="pt-P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Kuanza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/2010 – Luanda/Bengo (com a Comunidade dos Estados da África Central);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 Exercício </a:t>
            </a:r>
            <a:r>
              <a:rPr kumimoji="0" lang="pt-P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Pambala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em 2017 – Bengo (envolvendo as FAA, as Tropas Americanas e da Sérvia). 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DSC002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51" y="2525232"/>
            <a:ext cx="3664043" cy="199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SC003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51" y="572242"/>
            <a:ext cx="3664043" cy="195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SC001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290" y="4509247"/>
            <a:ext cx="3673675" cy="23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016187" y="4142113"/>
          <a:ext cx="7888941" cy="2018792"/>
        </p:xfrm>
        <a:graphic>
          <a:graphicData uri="http://schemas.openxmlformats.org/drawingml/2006/table">
            <a:tbl>
              <a:tblPr/>
              <a:tblGrid>
                <a:gridCol w="412682"/>
                <a:gridCol w="1810566"/>
                <a:gridCol w="1308847"/>
                <a:gridCol w="1586753"/>
                <a:gridCol w="1524000"/>
                <a:gridCol w="1246093"/>
              </a:tblGrid>
              <a:tr h="18796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N/0</a:t>
                      </a:r>
                      <a:endParaRPr lang="pt-PT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7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Exercício Militar </a:t>
                      </a:r>
                      <a:endParaRPr lang="pt-PT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Consultas realizadas </a:t>
                      </a:r>
                      <a:endParaRPr lang="pt-P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indent="-405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Procedimentos</a:t>
                      </a:r>
                      <a:endParaRPr lang="pt-P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cirúrgicos</a:t>
                      </a:r>
                      <a:endParaRPr lang="pt-P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Exames de diagnóstico</a:t>
                      </a:r>
                      <a:endParaRPr lang="pt-P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6477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imagiologia</a:t>
                      </a:r>
                      <a:endParaRPr lang="pt-PT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959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laboratório </a:t>
                      </a:r>
                      <a:endParaRPr lang="pt-PT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pt-PT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MedFlag 2005 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1.357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89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123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625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pt-PT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Kuanza 2010 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1.498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320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2.321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pt-PT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Felino 2010/11 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5.326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101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411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5.020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pt-PT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Trilateral (Pambala) 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3.735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2.870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pt-PT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Felino 2019 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3.641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78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215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4.526</a:t>
                      </a: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2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 </a:t>
                      </a:r>
                      <a:endParaRPr lang="pt-PT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15.557</a:t>
                      </a:r>
                      <a:endParaRPr lang="pt-PT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336</a:t>
                      </a:r>
                      <a:endParaRPr lang="pt-PT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1.069</a:t>
                      </a:r>
                      <a:endParaRPr lang="pt-PT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15.362</a:t>
                      </a:r>
                      <a:endParaRPr lang="pt-P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645459" y="116545"/>
            <a:ext cx="11125200" cy="4247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DURANTE OS EXERCÍCIOS MILITARES SITUAÇÕES DE TREINAMENTO</a:t>
            </a:r>
            <a:endParaRPr lang="pt-PT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14" descr="C:\Users\pc\Desktop\imagesV33GM8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4858" y="627529"/>
            <a:ext cx="3816153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Ver a imagem de orig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529" y="627529"/>
            <a:ext cx="4094090" cy="2357430"/>
          </a:xfrm>
          <a:prstGeom prst="rect">
            <a:avLst/>
          </a:prstGeom>
          <a:noFill/>
        </p:spPr>
      </p:pic>
      <p:pic>
        <p:nvPicPr>
          <p:cNvPr id="6" name="Picture 8" descr="Resultado de imagem para acidentes aéreos em ango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671" y="3056397"/>
            <a:ext cx="4129915" cy="2428892"/>
          </a:xfrm>
          <a:prstGeom prst="rect">
            <a:avLst/>
          </a:prstGeom>
          <a:noFill/>
        </p:spPr>
      </p:pic>
      <p:pic>
        <p:nvPicPr>
          <p:cNvPr id="7" name="Picture 6" descr="Resultado de imagem para catastrofes em afr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1588" y="627529"/>
            <a:ext cx="3143271" cy="2357430"/>
          </a:xfrm>
          <a:prstGeom prst="rect">
            <a:avLst/>
          </a:prstGeom>
          <a:noFill/>
        </p:spPr>
      </p:pic>
      <p:pic>
        <p:nvPicPr>
          <p:cNvPr id="8" name="Picture 4" descr="Resultado de imagem para catastrofes em afri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1587" y="2984959"/>
            <a:ext cx="3143272" cy="2500330"/>
          </a:xfrm>
          <a:prstGeom prst="rect">
            <a:avLst/>
          </a:prstGeom>
          <a:noFill/>
        </p:spPr>
      </p:pic>
      <p:pic>
        <p:nvPicPr>
          <p:cNvPr id="9" name="Picture 12" descr="Resultado de imagem para conflitos em afric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4859" y="2984959"/>
            <a:ext cx="3807188" cy="2500330"/>
          </a:xfrm>
          <a:prstGeom prst="rect">
            <a:avLst/>
          </a:prstGeom>
          <a:noFill/>
        </p:spPr>
      </p:pic>
      <p:sp>
        <p:nvSpPr>
          <p:cNvPr id="10" name="Rectângulo 9"/>
          <p:cNvSpPr/>
          <p:nvPr/>
        </p:nvSpPr>
        <p:spPr>
          <a:xfrm>
            <a:off x="151809" y="5810082"/>
            <a:ext cx="11744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Situações de emergência com implicação directa ou indirecta para a Saúde Pública;</a:t>
            </a:r>
          </a:p>
          <a:p>
            <a:pPr algn="just">
              <a:buFont typeface="Wingdings" pitchFamily="2" charset="2"/>
              <a:buChar char="§"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 dirty="0" err="1" smtClean="0">
                <a:latin typeface="Arial" pitchFamily="34" charset="0"/>
                <a:cs typeface="Arial" pitchFamily="34" charset="0"/>
              </a:rPr>
              <a:t>Acções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de busca e resgate no âmbito da </a:t>
            </a:r>
            <a:r>
              <a:rPr lang="pt-PT" sz="2000" b="1" dirty="0" err="1" smtClean="0">
                <a:latin typeface="Arial" pitchFamily="34" charset="0"/>
                <a:cs typeface="Arial" pitchFamily="34" charset="0"/>
              </a:rPr>
              <a:t>Protecção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Civil.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645459" y="116545"/>
            <a:ext cx="11125200" cy="4247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ATENÇÃO NAS UNIDADES DA COMPONENTE OPERACIONAL</a:t>
            </a:r>
            <a:endParaRPr lang="pt-PT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37882" y="704228"/>
            <a:ext cx="11277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Nas Unidades da Componente Operacional (Brigadas e Unidades similares), o esperado é que os 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Cuidados de Saúde Primários 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estejam apenas voltados para os Militares, mas entretanto há uma pressão considerável de Civis: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pt-PT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PT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Em 2023, do total de casos vistos, cerca de </a:t>
            </a:r>
            <a:r>
              <a:rPr kumimoji="0" lang="pt-PT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33,10 %</a:t>
            </a:r>
            <a:r>
              <a:rPr kumimoji="0" lang="pt-PT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correspondeu a Civis Não Beneficiários;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pt-PT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PT" sz="24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Em 2024 (dados até o III Trimestre) </a:t>
            </a:r>
            <a:r>
              <a:rPr kumimoji="0" lang="pt-PT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cifra se incrementou alcançando </a:t>
            </a:r>
            <a:r>
              <a:rPr kumimoji="0" lang="pt-PT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34,84%</a:t>
            </a:r>
            <a:r>
              <a:rPr kumimoji="0" lang="pt-PT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(67.211 Civis) do total de casos contabilizados.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012" y="611034"/>
            <a:ext cx="1164515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Os Serviços de Saúde das FAA criaram Programas para assistência integral dos seus beneficiários, com destaque para os Programas de Controlo da Tuberculose e Programa de VIH/SIDA: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número de Civis Não Beneficiários em seguimento pelo Programa de Tuberculose corresponde a 20,03% dos pacientes;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pt-PT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Em relação ao VIH, cerca de 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50,22% 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são Civis sem vínculo com as FAA ou com os restantes Órgãos de Defesa e Segurança.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Atenção compreende</a:t>
            </a:r>
            <a:r>
              <a:rPr kumimoji="0" lang="pt-PT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 Diagnóstico Clínico e Laboratorial, o Asseguramento em medicamentos, Apoio </a:t>
            </a:r>
            <a:r>
              <a:rPr kumimoji="0" lang="pt-PT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Psico</a:t>
            </a:r>
            <a:r>
              <a:rPr kumimoji="0" lang="pt-PT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Social e os Exames médicos de controlo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645459" y="116545"/>
            <a:ext cx="11125200" cy="4247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PROGRAMAS DE SAÚDE DAS FAA</a:t>
            </a:r>
            <a:endParaRPr lang="pt-PT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3000" t="4000" r="86000" b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xmlns="" id="{834C6FCC-5E01-814E-8941-25C035D4C3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" b="10725"/>
          <a:stretch/>
        </p:blipFill>
        <p:spPr>
          <a:xfrm>
            <a:off x="376698" y="5779323"/>
            <a:ext cx="781543" cy="888838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784020" y="142852"/>
            <a:ext cx="8229600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CONTEÚDO </a:t>
            </a:r>
            <a:endParaRPr kumimoji="0" lang="pt-P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2061072" y="928670"/>
            <a:ext cx="8643998" cy="51974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Introdução;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. Historial </a:t>
            </a: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 contributo dos SSM das FAA;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kumimoji="0" lang="pt-P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. Componente </a:t>
            </a: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sanitária dos Exercícios militares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975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672557" y="3173506"/>
            <a:ext cx="7391400" cy="2824229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P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MUITO OBRIGADO</a:t>
            </a:r>
          </a:p>
        </p:txBody>
      </p:sp>
      <p:pic>
        <p:nvPicPr>
          <p:cNvPr id="3" name="Picture 4" descr="SI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8234" y="848099"/>
            <a:ext cx="2904565" cy="236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676400" y="302812"/>
            <a:ext cx="8785470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NATUREZA E MISSÃO DOS SERVIÇOS DE SAÚDE MILITAR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142844" y="928670"/>
            <a:ext cx="11663674" cy="5643602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Enquanto parte do Sistema Nacional de Saúde (SNS), o Subsistema de Saúde Militar define-se como um dispositivo de forças e meios das Forças Armadas Angolanas que visa: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pt-PT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Promover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pt-PT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Preservar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 </a:t>
            </a:r>
            <a:r>
              <a:rPr kumimoji="0" lang="pt-PT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Restaurar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 saúde dos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efectivos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das Forças Armadas;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pt-P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Garantir a assistência médica integral aos beneficiários do Sistema de Segurança Social das FAA e apoiar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acções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no quadro do SNS e do Sistema de </a:t>
            </a:r>
            <a:r>
              <a:rPr kumimoji="0" lang="pt-P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Protecção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Civil;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pt-P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Prestar assistência Médica e Medicamentosa  de emergência a população civil em situação de calamidades ou catástrofes naturais quando devidamente declarados.</a:t>
            </a:r>
            <a:r>
              <a:rPr kumimoji="0" lang="pt-P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Definido </a:t>
            </a:r>
            <a:r>
              <a:rPr lang="pt-PT" sz="2400" dirty="0" smtClean="0"/>
              <a:t>ao abrigo da</a:t>
            </a:r>
            <a:r>
              <a:rPr lang="pt-PT" sz="2400" b="1" dirty="0" smtClean="0"/>
              <a:t> Lei de Bases da </a:t>
            </a:r>
            <a:r>
              <a:rPr lang="pt-PT" sz="2400" b="1" dirty="0" err="1" smtClean="0"/>
              <a:t>Protecção</a:t>
            </a:r>
            <a:r>
              <a:rPr lang="pt-PT" sz="2400" b="1" dirty="0" smtClean="0"/>
              <a:t> Civil</a:t>
            </a:r>
            <a:br>
              <a:rPr lang="pt-PT" sz="2400" b="1" dirty="0" smtClean="0"/>
            </a:br>
            <a:r>
              <a:rPr lang="pt-PT" sz="2400" b="1" dirty="0" smtClean="0"/>
              <a:t>(Lei nº 28/03 de 7 Novembro)</a:t>
            </a:r>
            <a:r>
              <a:rPr lang="pt-PT" sz="2400" dirty="0" smtClean="0"/>
              <a:t>.</a:t>
            </a: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0328" y="1147482"/>
            <a:ext cx="11842377" cy="5531224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QUEM DECLARA O ESTADO DE CATÁSTROFE OU CALAMIDADE PÚBLICA?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É atribuição do Conselho de Ministros 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 Capítulo III, Secção II, Artigo 11º 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QUANDO INTERVÊM AS FORÇAS ARMADAS?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 Conselho de Ministros por decreto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Artigo 16º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QUEM É RESPONSÁVEL PELA DIRECÇÃO DA POLÍTICA DE PROTECÇÃO CIVIL?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 Chefe do Governo que poderá delegar ao Ministro do Interior 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Artigo 12º, alínea 2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97859" y="302812"/>
            <a:ext cx="1048870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DEFINIÇÕES DA LEI DE BASES DA PROTECÇÃO CIVIL - Lei nº 28/03 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7224" y="152400"/>
            <a:ext cx="11788588" cy="7351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HISTORIAL DA PARTICIPAÇÃO DA SAÚDE MILITAR DAS FAA EM ACÇÕES DE PROTECÇÃO CIVIL</a:t>
            </a:r>
          </a:p>
        </p:txBody>
      </p:sp>
      <p:sp>
        <p:nvSpPr>
          <p:cNvPr id="3" name="Rectângulo 2"/>
          <p:cNvSpPr/>
          <p:nvPr/>
        </p:nvSpPr>
        <p:spPr>
          <a:xfrm>
            <a:off x="259975" y="1151528"/>
            <a:ext cx="11438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>
                <a:latin typeface="Arial" pitchFamily="34" charset="0"/>
                <a:cs typeface="Arial" pitchFamily="34" charset="0"/>
              </a:rPr>
              <a:t>Ao longo dos anos, os Serviços de Saúde das FAA vêm participando de vários 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eventos no interesse da </a:t>
            </a:r>
            <a:r>
              <a:rPr lang="pt-PT" sz="2400" b="1" dirty="0" err="1" smtClean="0">
                <a:latin typeface="Arial" pitchFamily="34" charset="0"/>
                <a:cs typeface="Arial" pitchFamily="34" charset="0"/>
              </a:rPr>
              <a:t>Protecção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 Civil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dods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quais destacaremos alguns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320" y="1997822"/>
            <a:ext cx="5402915" cy="434919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988424" y="2432428"/>
            <a:ext cx="606910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Anos 70 – 80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PT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Bombardeamentos a </a:t>
            </a:r>
            <a:r>
              <a:rPr kumimoji="0" lang="pt-PT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Cassinga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 à Fábrica de Madeiras da Huíla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Busca e salvamento;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Triagem;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Evacuação;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Tratamento de urgência e definitivo.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882588" y="116545"/>
            <a:ext cx="9027459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>
                <a:latin typeface="Arial" pitchFamily="34" charset="0"/>
                <a:cs typeface="Arial" pitchFamily="34" charset="0"/>
              </a:rPr>
              <a:t>EPIDEMIA DE MARBURG EM 2005 – PROVÍNCIA DO UÍGE</a:t>
            </a:r>
            <a:endParaRPr lang="pt-PT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 descr="SV50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70966"/>
            <a:ext cx="3864100" cy="2079810"/>
          </a:xfrm>
          <a:prstGeom prst="rect">
            <a:avLst/>
          </a:prstGeom>
          <a:noFill/>
        </p:spPr>
      </p:pic>
      <p:pic>
        <p:nvPicPr>
          <p:cNvPr id="4" name="Picture 5" descr="C:\Users\fernando.machado\Desktop\HISTORICO MARBURG\documentos marburg uige\documentos vários\Macintosh HD:Users:alainepelboin:Pictures: Marburg Angola photos:  Marburg photos w:050416UigeVembindo18mortw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934667" y="2761983"/>
            <a:ext cx="3873592" cy="2168603"/>
          </a:xfrm>
          <a:prstGeom prst="rect">
            <a:avLst/>
          </a:prstGeom>
          <a:noFill/>
        </p:spPr>
      </p:pic>
      <p:pic>
        <p:nvPicPr>
          <p:cNvPr id="5" name="Picture 1" descr="DSC01117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4159" y="752773"/>
            <a:ext cx="3864100" cy="1990427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43" y="2877683"/>
            <a:ext cx="3828768" cy="207082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" name="Picture 7" descr="P50100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37" y="4885765"/>
            <a:ext cx="3076668" cy="184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42900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91436" y="4865687"/>
            <a:ext cx="4625788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ângulo 8"/>
          <p:cNvSpPr/>
          <p:nvPr/>
        </p:nvSpPr>
        <p:spPr>
          <a:xfrm>
            <a:off x="7826189" y="601482"/>
            <a:ext cx="41798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Coordenação da Comissão Técnica;</a:t>
            </a:r>
          </a:p>
          <a:p>
            <a:pPr algn="just">
              <a:buFont typeface="Wingdings" pitchFamily="2" charset="2"/>
              <a:buChar char="Ø"/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Manuseamento da base de dados;</a:t>
            </a:r>
          </a:p>
          <a:p>
            <a:pPr algn="just">
              <a:buFont typeface="Wingdings" pitchFamily="2" charset="2"/>
              <a:buChar char="Ø"/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Vigilância epidemiológica com a busca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activa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Mobilização social;</a:t>
            </a:r>
          </a:p>
          <a:p>
            <a:pPr algn="just">
              <a:buFont typeface="Wingdings" pitchFamily="2" charset="2"/>
              <a:buChar char="Ø"/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Assistência médica hospitalar;</a:t>
            </a:r>
          </a:p>
          <a:p>
            <a:pPr algn="just">
              <a:buFont typeface="Wingdings" pitchFamily="2" charset="2"/>
              <a:buChar char="Ø"/>
            </a:pP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Enterro seguro; e</a:t>
            </a:r>
          </a:p>
          <a:p>
            <a:pPr algn="just">
              <a:buFont typeface="Wingdings" pitchFamily="2" charset="2"/>
              <a:buChar char="Ø"/>
            </a:pP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 Assistência social</a:t>
            </a:r>
            <a:endParaRPr lang="pt-PT" sz="2400" b="1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882588" y="116545"/>
            <a:ext cx="9027459" cy="4247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GRIPE DAS AVES EM 2006  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l="12599" t="12148" b="11581"/>
          <a:stretch>
            <a:fillRect/>
          </a:stretch>
        </p:blipFill>
        <p:spPr bwMode="auto">
          <a:xfrm>
            <a:off x="6069105" y="609600"/>
            <a:ext cx="5880848" cy="37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P326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29" y="582707"/>
            <a:ext cx="5701553" cy="377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2447364" y="4800165"/>
            <a:ext cx="6651812" cy="83099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 Participação na Comissão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Multisectorial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; e</a:t>
            </a:r>
          </a:p>
          <a:p>
            <a:pPr>
              <a:buFont typeface="Wingdings" pitchFamily="2" charset="2"/>
              <a:buChar char="Ø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Treino de pessoal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882588" y="116545"/>
            <a:ext cx="9027459" cy="4247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PT" sz="2400" b="1" dirty="0" smtClean="0"/>
              <a:t>EPIDEMIA DE CÓLERA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 EM 2006  </a:t>
            </a:r>
          </a:p>
        </p:txBody>
      </p:sp>
      <p:pic>
        <p:nvPicPr>
          <p:cNvPr id="3" name="Picture 6" descr="P427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3930" y="670392"/>
            <a:ext cx="5710518" cy="369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P5200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659" y="708212"/>
            <a:ext cx="5513294" cy="363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1676400" y="4800165"/>
            <a:ext cx="8193741" cy="83099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/>
              <a:t>Acções</a:t>
            </a:r>
            <a:r>
              <a:rPr lang="pt-PT" sz="2400" dirty="0" smtClean="0"/>
              <a:t> de prevenção e educação nas comunidades;  e </a:t>
            </a:r>
          </a:p>
          <a:p>
            <a:pPr>
              <a:buFont typeface="Wingdings" pitchFamily="2" charset="2"/>
              <a:buChar char="Ø"/>
            </a:pPr>
            <a:r>
              <a:rPr lang="pt-PT" sz="2400" dirty="0" smtClean="0"/>
              <a:t>Tratamento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882588" y="116545"/>
            <a:ext cx="9027459" cy="4247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PT" sz="2400" b="1" dirty="0" smtClean="0"/>
              <a:t>INUNDAÇÕES E CHEIAS 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EM 2007  </a:t>
            </a:r>
          </a:p>
        </p:txBody>
      </p:sp>
      <p:pic>
        <p:nvPicPr>
          <p:cNvPr id="3" name="Picture 4" descr="CA3AMTV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7060" y="627529"/>
            <a:ext cx="5359867" cy="357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153" y="636494"/>
            <a:ext cx="5289176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3657601" y="4791200"/>
            <a:ext cx="5818094" cy="120032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 Busca;</a:t>
            </a:r>
          </a:p>
          <a:p>
            <a:pPr>
              <a:buFont typeface="Wingdings" pitchFamily="2" charset="2"/>
              <a:buChar char="Ø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 Salvamento; e </a:t>
            </a:r>
          </a:p>
          <a:p>
            <a:pPr>
              <a:buFont typeface="Wingdings" pitchFamily="2" charset="2"/>
              <a:buChar char="Ø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 Recolha de cadáveres.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1125</Words>
  <Application>Microsoft Office PowerPoint</Application>
  <PresentationFormat>Personalizados</PresentationFormat>
  <Paragraphs>191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1" baseType="lpstr">
      <vt:lpstr>Tema do Office</vt:lpstr>
      <vt:lpstr>CONTRIBUTO DOS SERVIÇOS DE SAÚDE DAS FAA NA RESPOSTA AOS EVENTOS DE INTERESSE DA SAÚDE PÚBLICA EM ANGOLA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</vt:vector>
  </TitlesOfParts>
  <Company>IHMTNOVA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CONTRIBUTO DOS SERVIÇOS DE SAÚDE DAS FAA NA RESPOSTA AOS EVENTOS DE INTERESSE DA SAÚDE PÚBLICA EM ANGOLA</dc:title>
  <dc:creator>Celeste Figueiredo</dc:creator>
  <cp:lastModifiedBy>Fernando.Machado</cp:lastModifiedBy>
  <cp:revision>59</cp:revision>
  <dcterms:created xsi:type="dcterms:W3CDTF">2024-11-12T09:33:46Z</dcterms:created>
  <dcterms:modified xsi:type="dcterms:W3CDTF">2024-11-21T07:39:26Z</dcterms:modified>
</cp:coreProperties>
</file>