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68" r:id="rId8"/>
  </p:sldMasterIdLst>
  <p:notesMasterIdLst>
    <p:notesMasterId r:id="rId47"/>
  </p:notesMasterIdLst>
  <p:sldIdLst>
    <p:sldId id="800" r:id="rId9"/>
    <p:sldId id="809" r:id="rId10"/>
    <p:sldId id="1089" r:id="rId11"/>
    <p:sldId id="1083" r:id="rId12"/>
    <p:sldId id="1082" r:id="rId13"/>
    <p:sldId id="1080" r:id="rId14"/>
    <p:sldId id="1059" r:id="rId15"/>
    <p:sldId id="294" r:id="rId16"/>
    <p:sldId id="306" r:id="rId17"/>
    <p:sldId id="1058" r:id="rId18"/>
    <p:sldId id="311" r:id="rId19"/>
    <p:sldId id="1056" r:id="rId20"/>
    <p:sldId id="1053" r:id="rId21"/>
    <p:sldId id="1086" r:id="rId22"/>
    <p:sldId id="1087" r:id="rId23"/>
    <p:sldId id="1081" r:id="rId24"/>
    <p:sldId id="301" r:id="rId25"/>
    <p:sldId id="1090" r:id="rId26"/>
    <p:sldId id="1084" r:id="rId27"/>
    <p:sldId id="1060" r:id="rId28"/>
    <p:sldId id="1052" r:id="rId29"/>
    <p:sldId id="1077" r:id="rId30"/>
    <p:sldId id="416" r:id="rId31"/>
    <p:sldId id="404" r:id="rId32"/>
    <p:sldId id="429" r:id="rId33"/>
    <p:sldId id="257" r:id="rId34"/>
    <p:sldId id="1074" r:id="rId35"/>
    <p:sldId id="265" r:id="rId36"/>
    <p:sldId id="304" r:id="rId37"/>
    <p:sldId id="258" r:id="rId38"/>
    <p:sldId id="310" r:id="rId39"/>
    <p:sldId id="288" r:id="rId40"/>
    <p:sldId id="1078" r:id="rId41"/>
    <p:sldId id="1088" r:id="rId42"/>
    <p:sldId id="297" r:id="rId43"/>
    <p:sldId id="423" r:id="rId44"/>
    <p:sldId id="1061" r:id="rId45"/>
    <p:sldId id="408" r:id="rId4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BBA9-894E-4BC6-97AB-44CC9EA839C6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45B11-FA26-4711-8D4C-D32818435B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614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D955B-5749-4665-A283-186BA2982E1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4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>
            <a:extLst>
              <a:ext uri="{FF2B5EF4-FFF2-40B4-BE49-F238E27FC236}">
                <a16:creationId xmlns:a16="http://schemas.microsoft.com/office/drawing/2014/main" id="{2D1FAE8E-CC5E-4DC6-8188-A0731D6DF5F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283C3F-13AC-4231-B74D-B39A2D3C7502}" type="slidenum">
              <a:rPr kumimoji="0" lang="pt-P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>
            <a:extLst>
              <a:ext uri="{FF2B5EF4-FFF2-40B4-BE49-F238E27FC236}">
                <a16:creationId xmlns:a16="http://schemas.microsoft.com/office/drawing/2014/main" id="{93DFD15E-F1E0-4467-AFE2-7E48DE1CD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Espaço Reservado para Anotações 2">
            <a:extLst>
              <a:ext uri="{FF2B5EF4-FFF2-40B4-BE49-F238E27FC236}">
                <a16:creationId xmlns:a16="http://schemas.microsoft.com/office/drawing/2014/main" id="{EB5D589E-4AF1-47ED-BDA2-DF144D70DF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24D4-FFB0-57FD-5201-A2A11A62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B181298-36E6-7F90-0DED-0BC2BADBF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46C00D9-05AE-D85A-E15C-337881A78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FF523B4-116B-95C2-C232-157F44A4F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45B11-FA26-4711-8D4C-D32818435B37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1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A4350-7D1B-1387-B4CE-4DFD21C83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EF5579-C65E-5B0F-8AAD-9E5C8F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1E1BA7-A79F-5C46-B8A1-BC50F908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583146-FFF6-E6C3-1176-6B53CC6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6912EDA-776D-5C96-B9D4-710A67D2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66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38ABA-B217-B06F-D482-D12D3403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DBC6D2A-E94D-30A0-0D17-B2A04B143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7A9DCC-7215-8EF1-C952-66ABF9C1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9214AC-9087-6A70-BB7B-11BD37BF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05A1AC-B16E-081A-0A43-C8C29CE3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15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2D70BA-9714-964D-147D-E5F8DD21E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E4ACAEA-9297-D642-E6C4-626F2A278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227D85-6155-4B09-0955-151A9A13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8C17A-F811-AD52-AB45-E7A557D7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4B17C54-DE1F-9CCC-6C5E-5852DE3B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679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C00B-98A1-9167-D079-8DC2BE6A4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449BCC-ED3D-6BBF-85DC-781E8C7F5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DBC55F-915D-9726-D1B1-CD83D432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B64A6C-7080-EE4F-1460-AD3927BC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00335DE-E35A-C0A2-8E3F-CC2D85DD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558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F7E51-47FC-5DE7-368E-90D26FB5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B1983EF-89A0-5BD6-BF95-677FD3ED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1FC8E0-25E0-D0B1-85B9-9D3D7B0E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2B36DA5-7FAB-5015-2BA8-D243473D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BDD0B8-CF5A-65AA-825B-43F89CF1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986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4E83B-9790-D9F5-3174-A9A1EE3C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DC9A710-055A-0742-6B71-DF8CA640D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7382BEC-156E-1FBC-F70F-73E38AE1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B110280-0D44-49D1-3C04-FC60DD7F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F50FEF9-D1B0-0B01-F2E0-B6D84EBE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79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D7CF4-D075-3F8E-C699-5A896897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484AEDB-B2C0-D870-D94D-20327FC04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317FF16-1FC7-24C1-215C-5D78A80F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8E067E6-9D4A-6771-E4C9-FC98BDEF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BD15CA1-A302-EC2C-C123-1FAD15A1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1A72E3-99F6-74A8-A860-C2D2B80C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61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9AD76-D69F-5C06-2548-98A96960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AF49C9-C99D-B3BF-AD42-8E1B3E2A5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EBAD2A0-293F-5E8C-62EC-A88B72623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B5FBF46-494E-4A45-C2BA-A43B161A1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6747778-8D69-FBB3-F80A-53A3026D0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739241C-2E9A-19F3-F268-B83AD9E7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8210413-C234-87D1-E2A3-C2FA3433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E6EB9B5-ECE1-599C-99F9-35781048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501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068AD-501D-C91E-65D0-CF421F91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AB52BEE-CD79-E2DC-4CA2-96345846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471FA65-4F10-AE43-2F4F-43AA8951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87F1F71-C354-BF64-671F-CA7447A8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886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0F462DF-256C-C12E-AA72-0BA91DBA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834BEEA-52B5-8284-C7AF-6D0BB4C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22A3C2-02FD-F186-EE0B-DC6D6847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7657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72A4A-101B-250F-413D-4FE8D49A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4FA6E64-3440-313C-91AA-6E3924E9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D73A748-93F5-DF49-C9B6-C26F2A064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AA14583-CF63-D1F5-D364-4DB3AFFB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4FD0A86-433D-F331-6FA7-8CAD7353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BED8A54-458F-B8AE-7652-25AA3514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577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B0093-E906-DFEE-4AC6-3ADC6A0E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1498211-BC20-2F20-926F-D58E71BA5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AD88050-CDA0-437A-B45D-61C9765E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8B54B9-411D-6BB5-09AA-FDBDC510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92D59C-36DF-BA97-9740-536F79B0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5591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BD4E1-F44F-2142-5B0E-5F7A762F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C568C5F-9C4A-00B9-0589-6CA656796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68ADDBD-1DE8-773A-33CA-25B9ACB4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67C81EB-607B-CD06-20EC-4E5D0D51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1B7CAD6-B735-BB78-2432-46DC5F9D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68C21A-8F56-F003-A220-9BFEAAFF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71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97B43-D14C-AC30-D3DD-610DDF3F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3546111-8249-F95D-69A6-408287F3E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048E96-3EC2-7020-D0D3-BB5FBBB9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21E9C2-1153-55F6-5804-DE3FFC9D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46CA0EE-EE5E-FC19-655A-7B5ECD8C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434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A59795-5E85-81A0-A4B3-311E59D2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2269937-B56A-6D6A-4C08-032DB9AC6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75EED3-7DFA-7CD6-5D5F-73556377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73C1234-419D-68CB-10A9-1B847789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277B3E-0181-DE93-F4B4-E77B0CA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624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C00B-98A1-9167-D079-8DC2BE6A4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449BCC-ED3D-6BBF-85DC-781E8C7F5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DBC55F-915D-9726-D1B1-CD83D4320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0B64A6C-7080-EE4F-1460-AD3927BC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00335DE-E35A-C0A2-8E3F-CC2D85DD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188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F7E51-47FC-5DE7-368E-90D26FB5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B1983EF-89A0-5BD6-BF95-677FD3ED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1FC8E0-25E0-D0B1-85B9-9D3D7B0E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2B36DA5-7FAB-5015-2BA8-D243473D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BDD0B8-CF5A-65AA-825B-43F89CF1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9235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4E83B-9790-D9F5-3174-A9A1EE3C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DC9A710-055A-0742-6B71-DF8CA640D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7382BEC-156E-1FBC-F70F-73E38AE1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B110280-0D44-49D1-3C04-FC60DD7F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F50FEF9-D1B0-0B01-F2E0-B6D84EBE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8911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D7CF4-D075-3F8E-C699-5A896897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484AEDB-B2C0-D870-D94D-20327FC04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317FF16-1FC7-24C1-215C-5D78A80F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8E067E6-9D4A-6771-E4C9-FC98BDEF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BD15CA1-A302-EC2C-C123-1FAD15A1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1A72E3-99F6-74A8-A860-C2D2B80C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0934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9AD76-D69F-5C06-2548-98A96960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AF49C9-C99D-B3BF-AD42-8E1B3E2A5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EBAD2A0-293F-5E8C-62EC-A88B72623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B5FBF46-494E-4A45-C2BA-A43B161A1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6747778-8D69-FBB3-F80A-53A3026D0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739241C-2E9A-19F3-F268-B83AD9E7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8210413-C234-87D1-E2A3-C2FA3433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E6EB9B5-ECE1-599C-99F9-35781048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55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068AD-501D-C91E-65D0-CF421F91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AB52BEE-CD79-E2DC-4CA2-96345846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471FA65-4F10-AE43-2F4F-43AA8951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87F1F71-C354-BF64-671F-CA7447A8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425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0F462DF-256C-C12E-AA72-0BA91DBA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834BEEA-52B5-8284-C7AF-6D0BB4C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22A3C2-02FD-F186-EE0B-DC6D6847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87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9D889-DA3A-5F2E-017C-ED4DED01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21F5438-5E85-AFD7-A480-88E43F4AA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F878205-899E-3B51-32A4-9BA7EF2D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3042179-4546-70DC-53E7-CBDB45EB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39BBBE8-BDE7-3FAE-2470-1566C1CA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625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72A4A-101B-250F-413D-4FE8D49A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4FA6E64-3440-313C-91AA-6E3924E9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D73A748-93F5-DF49-C9B6-C26F2A064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AA14583-CF63-D1F5-D364-4DB3AFFB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4FD0A86-433D-F331-6FA7-8CAD7353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BED8A54-458F-B8AE-7652-25AA3514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2726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BD4E1-F44F-2142-5B0E-5F7A762F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C568C5F-9C4A-00B9-0589-6CA656796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68ADDBD-1DE8-773A-33CA-25B9ACB4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67C81EB-607B-CD06-20EC-4E5D0D51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1B7CAD6-B735-BB78-2432-46DC5F9D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68C21A-8F56-F003-A220-9BFEAAFF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6142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97B43-D14C-AC30-D3DD-610DDF3F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3546111-8249-F95D-69A6-408287F3E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6048E96-3EC2-7020-D0D3-BB5FBBB9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21E9C2-1153-55F6-5804-DE3FFC9D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46CA0EE-EE5E-FC19-655A-7B5ECD8C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673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A59795-5E85-81A0-A4B3-311E59D2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2269937-B56A-6D6A-4C08-032DB9AC6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75EED3-7DFA-7CD6-5D5F-73556377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73C1234-419D-68CB-10A9-1B847789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277B3E-0181-DE93-F4B4-E77B0CA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5817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6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62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65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07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830B0-FA1B-3139-DBB8-F6893063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EAFC37C-92D5-36B5-6FDB-0105D4E01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F5C04AD-F16D-7913-4683-96F85E50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CCCFCF9-B4EB-9FFF-24AD-174D9996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F079C5F-13EF-3C58-77F1-1359F35A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FCD738D-BFD5-C024-8487-229BF4DB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639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14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63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77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03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11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F47D-C641-4F38-B9BC-18A2C61EDCF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805" y="1122361"/>
            <a:ext cx="9144400" cy="2387598"/>
          </a:xfrm>
        </p:spPr>
        <p:txBody>
          <a:bodyPr anchor="b"/>
          <a:lstStyle>
            <a:lvl1pPr>
              <a:defRPr lang="pt-BR" sz="5999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6774BF-B478-470E-BA9D-9504DC8FA5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805" y="3602041"/>
            <a:ext cx="91444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4002ED-D989-4134-B123-9D5C5B3A0B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4E8EEF-44CF-4925-A26D-7414099E7CA4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511A1-6FCB-413D-A80E-13181005A7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CA27AB-4A18-47B0-800B-7B4847C8E7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B6953B-AB68-4032-9A90-962A384F04D0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3437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496D0-A23F-45B8-AC52-D05A27F259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B1D698-3B4D-4923-A442-48461AF61B7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A305AC-DA6C-47DC-AFC0-4053BCFF40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DB2C36-D216-469D-9696-B09EB6BC27E7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46AC3-B938-4EA9-9551-A9A003ABAC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5C896E-E1B7-4527-9663-6C3B82AFDD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C6E42D-56B5-46D6-AA40-C321985DCDEE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4035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B0018-CB95-4167-A36C-DE1003BC4F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739" y="1709736"/>
            <a:ext cx="10515821" cy="2852735"/>
          </a:xfrm>
        </p:spPr>
        <p:txBody>
          <a:bodyPr anchor="b"/>
          <a:lstStyle>
            <a:lvl1pPr>
              <a:defRPr lang="pt-BR" sz="5999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864EC4-F3DC-4FBF-BDFE-030EF84B1D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739" y="4589465"/>
            <a:ext cx="1051582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9F9890-43F9-4A5D-87E3-F6B098EB1F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C9456C-6847-4DD7-95A0-A6D52F8784D0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A66247-D882-4F5F-BB36-72FFC03AB4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ECC96A-A1B1-4C16-88D3-A6D3EA006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1ADFE8-259E-44E6-8F5E-673AC39F164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471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5343A-A98F-47EC-953C-1CEC698A8C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7EAE3-F094-4759-9DC8-BD64D30608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524" y="1604965"/>
            <a:ext cx="5409498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CE67F-1D78-4A3A-845F-5CB3FC8BD23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1397" y="1604965"/>
            <a:ext cx="5409498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86C454-A4A4-46D2-91F8-E89D56C1FD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C876C-BA2C-4F77-BB47-446F9EB6DB79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F42D87-A5CA-4204-B971-F0C2193EE9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E21DF6-AD41-4023-994B-F4EA1699C8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72D8D3-C209-4191-B658-411D07816BC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2442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5C065-D3DD-4CCD-AB00-42F4BECD6A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675" y="365130"/>
            <a:ext cx="10515821" cy="1325559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2C6D62-3949-4BC1-BAF3-AAABA65D69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675" y="1681160"/>
            <a:ext cx="5157110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14C107-85F7-4EA1-8243-F801BB2988F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675" y="2505072"/>
            <a:ext cx="5157110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D8DC46-C8D8-4490-8188-2ACDA42922D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987" y="1681160"/>
            <a:ext cx="5182509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CD25F9-7AD9-4E9D-B702-3D8906C20B3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987" y="2505072"/>
            <a:ext cx="5182509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BDCBE6-85F5-481C-9894-AAD817EC18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C3D05D-77B2-4081-BEA4-3AF1213F3F89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2E473B6-2501-4997-A6FF-2B868568CB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8BAB0D-E7F2-4AFE-BF4A-C0DFEC3E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82FA4A-96BC-42F9-8FFD-8A3EFF5DD724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569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809F5-C378-76C3-2E40-48763044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5D20D11-4E18-87DA-A175-57B1E602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F4FE13-9642-9D6C-25A9-5C79FFB87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45B48F8-80D5-5953-0F7A-72C2DC0A1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89A8E6A-701F-CE14-4517-0D0B997F7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66EA02C-76F0-3E0A-B688-9015768E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535C6FD-7357-0B0A-616E-59F8823D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1AD19C-C301-8A2B-11AF-03838CF4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787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E8F5-6087-46B8-BED4-4C648D52D2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C065C1-12B9-4D80-A5AF-33CC8C550A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6F5354-A114-4EE1-9213-4F908EF1071E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5254E3-98EF-4F2A-AE63-D96CD845F3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E3F68F-73D0-4A01-B59E-DE8FB7992C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B90C5-F2CA-4E83-9AC0-9D86E54E5D69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854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2A7061-61BF-45AB-AD43-A09FCD8EE3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35103-1681-4955-8BE2-CD212A94BB42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71DB30-95B9-453A-92C0-5D7CD76316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EAAD21-8F32-4354-A707-B95D44D627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317AB-285C-405E-85CC-33E3E95D092A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89509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57D1B-8778-447D-90DC-3A8629AB3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675" y="457200"/>
            <a:ext cx="3931728" cy="1600200"/>
          </a:xfrm>
        </p:spPr>
        <p:txBody>
          <a:bodyPr anchor="b"/>
          <a:lstStyle>
            <a:lvl1pPr>
              <a:defRPr lang="pt-BR" sz="3200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5BC926-CDE5-46D7-901E-F312ACBD9A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2509" y="987424"/>
            <a:ext cx="6172987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0559CB-97DA-4FDD-AD29-71B2D57B8DD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675" y="2057400"/>
            <a:ext cx="3931728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4DB4-5FF1-4CC4-B98D-5A1F64C7C2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52EBEC-8314-4EA4-A027-08AD1EB172E3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7494A2-E28D-4FFE-8C96-1633112E04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06001A-F03E-4648-9271-BB3AA2639E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F7E711-6A4D-401F-8D28-98AF68079FD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0248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0369F-5644-49D0-8DEE-5A3860407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675" y="457200"/>
            <a:ext cx="3931728" cy="1600200"/>
          </a:xfrm>
        </p:spPr>
        <p:txBody>
          <a:bodyPr anchor="b"/>
          <a:lstStyle>
            <a:lvl1pPr>
              <a:defRPr lang="pt-BR" sz="3200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CB8739-9918-4CF2-958D-5E3C8F69832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2509" y="987424"/>
            <a:ext cx="6172987" cy="4873623"/>
          </a:xfrm>
        </p:spPr>
        <p:txBody>
          <a:bodyPr/>
          <a:lstStyle>
            <a:lvl1pPr>
              <a:defRPr lang="pt-PT"/>
            </a:lvl1pPr>
          </a:lstStyle>
          <a:p>
            <a:pPr lvl="0"/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0FD161-48EE-4FE0-B926-B49ED1D5AB5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675" y="2057400"/>
            <a:ext cx="3931728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DC7D9F-5880-4089-A54C-12475F20A6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32A1C-E05B-4494-A960-278E4CD1D4BB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9D0E18-7A88-4A3F-A95E-DEB605B167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D7A1AD-45E6-4871-88CA-7C5F448B2F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996D74-D45F-4600-9D93-D23D40E8259C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5533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04906-6805-4D6A-AF83-8842001CF8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466AB4-82C2-4ED6-ABF0-57AA2EE1074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AB4F3-1421-4520-AD22-8604171F46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81FD57-D9C2-4A4D-A06D-20D0E964E8BB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EF560E-90B2-449E-A935-037B434A87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835C24-0883-4AD6-A60C-9214B240CE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9FFB55-4BAB-494E-8F40-EFD0EE58FAD5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698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BA2A59-DC3D-4D70-916B-0A4F5788C6A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8052" y="1604965"/>
            <a:ext cx="2742843" cy="4525959"/>
          </a:xfrm>
        </p:spPr>
        <p:txBody>
          <a:bodyPr vert="eaVert"/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780B48-F7AA-4464-8BAA-F9630C5FE21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524" y="1604965"/>
            <a:ext cx="8076144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16B305-B616-4B1B-B51A-58BA1057DE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10755A-B459-4ABD-9FF4-62AA506CA6FA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EA4CF9-AF9F-477F-B82F-732F69D2DA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D0E21F-6A85-4D6A-A20F-7779F51F0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DF226A-69C4-40B1-9363-943ACC2CBA4F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0188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0CED9-B13B-477C-8298-FFAE4BF0E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B27B8-6605-4D77-A77C-40EB6C77E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C8982EB-3531-4725-81C7-93778F8C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7A09FE-B1B5-4412-B3A3-852EA09D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B445E3-5761-45E3-9B86-ADD6E1EB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886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9E4AB-00DB-4983-B78F-6FA5A7FE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C5D7B7-D1D7-462D-A937-3FED5427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240533-DD2E-41A5-B75F-FB2CB943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83BEEEC-C86B-4F36-882F-D92C380F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F024D9C-259E-4F17-A065-5CF2BEFB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3251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2425E-5D46-4ED4-96B3-B0319293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AD23C2B-186B-4100-B34E-BBBC5FDC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40390A-600E-49C3-9C5D-BA0E4B44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26C9405-73D7-4AD7-857D-5C260F80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71F3B2-E486-4988-B57D-00492537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070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8833A-2152-4246-8231-2090186B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40A306-CA60-4B77-898D-804E074B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0138B53-0556-4303-B05C-C1F541386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0F93133-BF65-4A85-86FD-DA56568F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DD2E66D-FC15-460D-9168-B0BB0627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59AEDC7-3C9D-4A98-801B-675F8A36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96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2840A-A56F-CCBC-241A-FF658B68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12D9861-500E-06FF-224F-B3F1F6DA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18B0251-18B3-CFCF-1527-79435178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8258CE7-6B70-6E91-E724-DCC94EC1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8997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A9EF8-DD17-4457-9C1C-F263A457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6D399DD-4B52-4FE1-930F-0ACBFB078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C1EAF30-D215-4F28-B1EA-A409C88C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5D6AC55-6438-4A21-9186-A07C14F08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9A363F2-B7B9-42C9-81E9-8A6EACA82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D15876C-BA82-4CE4-95C2-4E8433DA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7C72A13-704A-4A28-9208-909EDD0C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049764B-26B2-4BAF-A81D-E81E6479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7804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8D01F-D373-43AB-80EE-A7D1DD6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8B750B4-CB8D-4AEC-9EB9-3E2B058B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24CE2D7-0E89-4165-8816-C8373D46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323CD73-077C-4B2F-A2EE-D178C522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649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AB645E0-DAFC-417D-B073-B13E35C7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B36E0BC-2952-44D5-971E-53231BBA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64B9601-1DAA-44C5-8EA4-EFCB1C86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3320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E3C1E-12D3-4988-957E-97F04024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316B8A9-DB4E-4367-9AEC-740828CB7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4041784-7E75-4FC3-89D1-82ADF9C51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2D4CF96-10F0-4239-BA4C-77B3C3B6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EFA08F4-0F40-407B-9D61-A62AF176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7C9E1E1-A0C8-46DB-A243-FC3C28C4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91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40283-CE5A-4669-AC47-18579426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66B3FF-8CF7-45C4-B22F-3FDD06305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9941B2C-2E48-416C-B22F-F991A03C8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6EB26C-63B8-4C9D-BF40-5917E821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D7278A6-C6C7-4B62-A723-BBF984B9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5C72452-908D-48E6-84F3-1A467D8A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7941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A6F9A-D930-4B1C-860D-1EDE070D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4D2122D-F8F1-42F6-A577-4608CC162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45F4350-D6FA-40E7-9869-595CCF87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DF7A84B-B002-4C76-9AE5-FC88B1E6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074C157-5971-4B81-BB8A-B7C2E141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945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CDD0E-D7F6-4C9A-AC79-97450D06A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04617CF-87C6-46FF-BCE6-632964CF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CA3A03-F401-4773-8365-E02F3FE7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1B6800-A8FB-4D72-8845-B87DE248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AC1363-C49C-4488-B0E4-5437388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110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677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59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C8C638F-F251-AB41-346A-2B0153D4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6005049-6CEA-5FB8-246A-AD0A6137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42D59CA-B42C-80D6-F00C-6C91831A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5347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3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98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04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8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3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5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67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4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8183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5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6BC79-BAE5-AD1B-74E1-A99B55BA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D3C299-E3F4-90E6-7B97-A9C64C13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583D846-D92C-7457-2497-2354395BA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0890940-DEA0-86BA-9A1D-A8594E2E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6DD965A-220E-F13D-8E7E-2B61407C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5438E61-F4DC-8149-7260-CAF3158D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8946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1184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5027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81353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170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5598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88910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046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5589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227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B963A-6120-5B1D-960F-90DFD43C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9B30BD2-1964-D3E9-21A1-CD89788F5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EB420A5-7352-529C-A6EE-CC96AC23B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1374709-CFEA-30DA-AFC0-70C7344C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960D955-3BB3-29D6-0A10-3D11060B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FA3FAE6-AC74-025C-3DD2-FEAFD88D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459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F817051-163F-C66B-CEE2-122A43CD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D4058AB-FD1C-2422-AA60-F1E67C62B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DAE13C-3F0C-BD8C-102D-27F456FFE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D18A31-E277-4910-81BE-C473D6D8DA67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81B308-5F2F-EA13-2548-3CA7D3F7A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7540F76-F8F1-635F-1D9A-9B7D45BF2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D27D0-E3EE-4511-9171-9B1AF873E3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52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B6EAFDF-40C6-2530-4220-BDB8043E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E15B053-F6CF-C6A0-8250-AC3BC2B4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E0DEE3-D28C-C4A7-FB44-4A356336B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F430F2-AF6E-E596-387C-A58593B0B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2FCD0BE-F073-D7A4-E568-626AE7E54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66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B6EAFDF-40C6-2530-4220-BDB8043E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E15B053-F6CF-C6A0-8250-AC3BC2B4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E0DEE3-D28C-C4A7-FB44-4A356336B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60E0A-E112-4845-8D72-7D5166B433BB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F430F2-AF6E-E596-387C-A58593B0B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2FCD0BE-F073-D7A4-E568-626AE7E54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4978C-D130-451F-8851-408F1B4140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30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3C0BD47-B8CA-4A9D-9C5F-53F2912B039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CE62809A-DAAB-44AD-8B98-B68F9C013F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7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AAE67-91E8-4394-A971-D688EE0E8B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281" y="2130479"/>
            <a:ext cx="10362688" cy="1469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pt-PT"/>
              <a:t>Clique para editar o formato do texto do títuloClique para editar o estilo</a:t>
            </a:r>
          </a:p>
        </p:txBody>
      </p:sp>
      <p:sp>
        <p:nvSpPr>
          <p:cNvPr id="3" name="Marcador de Posição da Data 3">
            <a:extLst>
              <a:ext uri="{FF2B5EF4-FFF2-40B4-BE49-F238E27FC236}">
                <a16:creationId xmlns:a16="http://schemas.microsoft.com/office/drawing/2014/main" id="{46AE6EA2-5C80-4A07-9AD5-75884117895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404" y="6356516"/>
            <a:ext cx="2844346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3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99CDD54-0442-419F-AC01-5505C40A099E}" type="datetime1">
              <a:rPr lang="pt-PT"/>
              <a:pPr lvl="0"/>
              <a:t>20/11/2024</a:t>
            </a:fld>
            <a:endParaRPr lang="pt-PT"/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B13D7003-0983-403D-84B2-8B723990D03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382" y="6356516"/>
            <a:ext cx="386013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309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PT"/>
          </a:p>
        </p:txBody>
      </p:sp>
      <p:sp>
        <p:nvSpPr>
          <p:cNvPr id="5" name="Marcador de Posição do Número do Diapositivo 5">
            <a:extLst>
              <a:ext uri="{FF2B5EF4-FFF2-40B4-BE49-F238E27FC236}">
                <a16:creationId xmlns:a16="http://schemas.microsoft.com/office/drawing/2014/main" id="{A3B08C39-6FD6-4A58-8A17-BFB235FE6A4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142" y="6356516"/>
            <a:ext cx="2844346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3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9000EED-589B-42D3-B282-E7C2CF737248}" type="slidenum">
              <a:t>‹nº›</a:t>
            </a:fld>
            <a:endParaRPr lang="pt-PT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D4BF14F-1BA4-43E2-B273-AC48566A65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05" y="1604516"/>
            <a:ext cx="1097209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4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0" marR="0" lvl="0" indent="0" algn="ctr" defTabSz="914309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PT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309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pt-BR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685731" marR="0" lvl="1" indent="-228577" algn="l" defTabSz="914309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2886" marR="0" lvl="2" indent="-228577" algn="l" defTabSz="914309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040" marR="0" lvl="3" indent="-228577" algn="l" defTabSz="914309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194" marR="0" lvl="4" indent="-228577" algn="l" defTabSz="914309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235D655-B913-4AA5-AEC8-FFBD675C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8FC9AE-CF17-40CF-BD7C-79E1C4EB6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7E4993-E24A-49F1-8331-0DD3C76FC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76CC-1AC0-462D-85DB-467E712D48C8}" type="datetimeFigureOut">
              <a:rPr lang="pt-PT" smtClean="0"/>
              <a:t>20/11/2024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FBF87DF-48B0-479A-BE08-C20E6C839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C3D044-9A10-476F-BEAE-BA37F9005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BC24-EF3D-4AAA-B9A6-CEF5A2AA88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13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20/11/2024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3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pPr/>
              <a:t>20/11/2024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590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2A44908-F7F8-492D-9011-7E1D45ED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736" y="229152"/>
            <a:ext cx="7004169" cy="6399695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4800" b="1" dirty="0">
                <a:solidFill>
                  <a:srgbClr val="002060"/>
                </a:solidFill>
              </a:rPr>
              <a:t>Humanização nos Cuidados de Saúde Primários</a:t>
            </a:r>
          </a:p>
          <a:p>
            <a:pPr marL="0" indent="0" algn="ctr">
              <a:lnSpc>
                <a:spcPts val="2655"/>
              </a:lnSpc>
              <a:spcBef>
                <a:spcPts val="0"/>
              </a:spcBef>
              <a:buNone/>
            </a:pPr>
            <a:endParaRPr lang="pt-PT" sz="3200" b="1" dirty="0">
              <a:solidFill>
                <a:srgbClr val="002060"/>
              </a:solidFill>
            </a:endParaRPr>
          </a:p>
          <a:p>
            <a:pPr marL="0" indent="0" algn="ctr">
              <a:lnSpc>
                <a:spcPts val="33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3500" b="1" dirty="0">
                <a:solidFill>
                  <a:srgbClr val="002060"/>
                </a:solidFill>
              </a:rPr>
              <a:t>Fernando J Regateiro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pt-PT" sz="1600" b="1" dirty="0">
                <a:solidFill>
                  <a:srgbClr val="002060"/>
                </a:solidFill>
              </a:rPr>
              <a:t>Professor Catedrático Jubilado Convidado</a:t>
            </a:r>
          </a:p>
          <a:p>
            <a:pPr lvl="3">
              <a:lnSpc>
                <a:spcPts val="1800"/>
              </a:lnSpc>
              <a:spcBef>
                <a:spcPts val="0"/>
              </a:spcBef>
            </a:pPr>
            <a:r>
              <a:rPr lang="pt-PT" sz="1600" dirty="0">
                <a:solidFill>
                  <a:srgbClr val="002060"/>
                </a:solidFill>
              </a:rPr>
              <a:t>Faculdade de Medicina da Universidade de Coimbra e</a:t>
            </a:r>
          </a:p>
          <a:p>
            <a:pPr lvl="3">
              <a:lnSpc>
                <a:spcPts val="1800"/>
              </a:lnSpc>
              <a:spcBef>
                <a:spcPts val="0"/>
              </a:spcBef>
            </a:pPr>
            <a:r>
              <a:rPr lang="pt-PT" sz="1600" dirty="0">
                <a:solidFill>
                  <a:srgbClr val="002060"/>
                </a:solidFill>
              </a:rPr>
              <a:t>Universidade de Cabo Verde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pt-PT" sz="1600" b="1" dirty="0">
                <a:solidFill>
                  <a:srgbClr val="002060"/>
                </a:solidFill>
              </a:rPr>
              <a:t>Coordenador</a:t>
            </a:r>
          </a:p>
          <a:p>
            <a:pPr lvl="3">
              <a:lnSpc>
                <a:spcPts val="1800"/>
              </a:lnSpc>
              <a:spcBef>
                <a:spcPts val="0"/>
              </a:spcBef>
            </a:pPr>
            <a:r>
              <a:rPr lang="pt-PT" sz="1600" dirty="0">
                <a:solidFill>
                  <a:srgbClr val="002060"/>
                </a:solidFill>
              </a:rPr>
              <a:t>Comissão Nacional para a Humanização dos Cuidados de Saúde no SNS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pt-PT" sz="1600" b="1" dirty="0">
                <a:solidFill>
                  <a:srgbClr val="002060"/>
                </a:solidFill>
              </a:rPr>
              <a:t>Membro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b="1" dirty="0">
                <a:solidFill>
                  <a:srgbClr val="002060"/>
                </a:solidFill>
              </a:rPr>
              <a:t>de Equipa de Coordenação</a:t>
            </a:r>
          </a:p>
          <a:p>
            <a:pPr lvl="3">
              <a:lnSpc>
                <a:spcPts val="1800"/>
              </a:lnSpc>
              <a:spcBef>
                <a:spcPts val="0"/>
              </a:spcBef>
            </a:pPr>
            <a:r>
              <a:rPr lang="pt-PT" sz="1263" b="1" dirty="0">
                <a:solidFill>
                  <a:srgbClr val="002060"/>
                </a:solidFill>
              </a:rPr>
              <a:t> </a:t>
            </a:r>
            <a:r>
              <a:rPr lang="pt-PT" sz="1600" dirty="0">
                <a:solidFill>
                  <a:srgbClr val="002060"/>
                </a:solidFill>
              </a:rPr>
              <a:t>Formação em Exercício de Especialistas em MGF (CSP), em Cabo Verde </a:t>
            </a:r>
          </a:p>
          <a:p>
            <a:pPr marL="0" indent="0" algn="ctr">
              <a:lnSpc>
                <a:spcPts val="2655"/>
              </a:lnSpc>
              <a:spcBef>
                <a:spcPts val="0"/>
              </a:spcBef>
              <a:buNone/>
            </a:pPr>
            <a:endParaRPr lang="pt-PT" sz="1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ts val="2030"/>
              </a:lnSpc>
              <a:spcBef>
                <a:spcPts val="0"/>
              </a:spcBef>
              <a:buNone/>
            </a:pPr>
            <a:r>
              <a:rPr lang="pt-PT" sz="1800" b="1" dirty="0">
                <a:solidFill>
                  <a:srgbClr val="002060"/>
                </a:solidFill>
              </a:rPr>
              <a:t>Seminário Internacional </a:t>
            </a:r>
          </a:p>
          <a:p>
            <a:pPr marL="0" indent="0" algn="ctr">
              <a:lnSpc>
                <a:spcPts val="2030"/>
              </a:lnSpc>
              <a:spcBef>
                <a:spcPts val="0"/>
              </a:spcBef>
              <a:buNone/>
            </a:pPr>
            <a:r>
              <a:rPr lang="pt-PT" sz="1800" b="1" dirty="0">
                <a:solidFill>
                  <a:srgbClr val="002060"/>
                </a:solidFill>
              </a:rPr>
              <a:t>Cuidados de Saúde Primários (CSP) nos estados-membros da CPLP</a:t>
            </a:r>
          </a:p>
          <a:p>
            <a:pPr marL="0" indent="0" algn="ctr">
              <a:lnSpc>
                <a:spcPts val="2030"/>
              </a:lnSpc>
              <a:spcBef>
                <a:spcPts val="0"/>
              </a:spcBef>
              <a:buNone/>
            </a:pPr>
            <a:endParaRPr lang="pt-PT" sz="1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ts val="2030"/>
              </a:lnSpc>
              <a:spcBef>
                <a:spcPts val="0"/>
              </a:spcBef>
              <a:buNone/>
            </a:pPr>
            <a:r>
              <a:rPr lang="pt-PT" sz="1500" b="1" dirty="0">
                <a:solidFill>
                  <a:srgbClr val="002060"/>
                </a:solidFill>
              </a:rPr>
              <a:t>Lisboa, sede da CPLP </a:t>
            </a:r>
          </a:p>
          <a:p>
            <a:pPr marL="0" indent="0" algn="ctr">
              <a:lnSpc>
                <a:spcPts val="2030"/>
              </a:lnSpc>
              <a:spcBef>
                <a:spcPts val="0"/>
              </a:spcBef>
              <a:buNone/>
            </a:pPr>
            <a:r>
              <a:rPr lang="pt-PT" sz="1500" b="1" dirty="0">
                <a:solidFill>
                  <a:srgbClr val="002060"/>
                </a:solidFill>
              </a:rPr>
              <a:t>20 a 22 de novembro de 2024</a:t>
            </a:r>
            <a:endParaRPr lang="pt-PT" sz="1650" dirty="0">
              <a:solidFill>
                <a:srgbClr val="00206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4E9E0B-1597-E194-43A8-CB2EE08D4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23" y="257137"/>
            <a:ext cx="4776081" cy="64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2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D9AD6-68DC-49DB-5388-AFC7A37E3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26CDA8-0DED-4DFC-7D1A-9DA4E877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51" y="517422"/>
            <a:ext cx="4175390" cy="24205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2616CB-A0C2-1500-6244-8524DF3F801F}"/>
              </a:ext>
            </a:extLst>
          </p:cNvPr>
          <p:cNvSpPr txBox="1"/>
          <p:nvPr/>
        </p:nvSpPr>
        <p:spPr>
          <a:xfrm>
            <a:off x="3498779" y="2599384"/>
            <a:ext cx="134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Getty </a:t>
            </a:r>
            <a:r>
              <a:rPr kumimoji="0" lang="pt-P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images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DEA4DC-78AB-9A11-1203-CAA80DB3B675}"/>
              </a:ext>
            </a:extLst>
          </p:cNvPr>
          <p:cNvSpPr txBox="1"/>
          <p:nvPr/>
        </p:nvSpPr>
        <p:spPr>
          <a:xfrm>
            <a:off x="396610" y="3630479"/>
            <a:ext cx="116455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pt-PT" sz="7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para não deixar ninguém para trás</a:t>
            </a:r>
            <a:r>
              <a:rPr kumimoji="0" lang="pt-PT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A4EC13-8C79-139B-B917-2B3E97C6232A}"/>
              </a:ext>
            </a:extLst>
          </p:cNvPr>
          <p:cNvSpPr txBox="1"/>
          <p:nvPr/>
        </p:nvSpPr>
        <p:spPr>
          <a:xfrm>
            <a:off x="4930588" y="1296793"/>
            <a:ext cx="6887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Humanização dos CSP</a:t>
            </a:r>
          </a:p>
        </p:txBody>
      </p:sp>
    </p:spTree>
    <p:extLst>
      <p:ext uri="{BB962C8B-B14F-4D97-AF65-F5344CB8AC3E}">
        <p14:creationId xmlns:p14="http://schemas.microsoft.com/office/powerpoint/2010/main" val="352469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4B570-5BFC-71B9-07C4-BDE60F72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102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Humanização / desumanização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6136576-2384-8ACF-DA5D-B37A7C1E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237"/>
            <a:ext cx="10515600" cy="46855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002060"/>
                </a:solidFill>
              </a:rPr>
              <a:t>Humanizar – “Tornar algo ou alguém humano, familiar e afável” (Academia Real Espanhola)</a:t>
            </a:r>
          </a:p>
          <a:p>
            <a:r>
              <a:rPr lang="pt-PT" dirty="0">
                <a:solidFill>
                  <a:srgbClr val="002060"/>
                </a:solidFill>
              </a:rPr>
              <a:t> Desumanizar – despersonalizar, doença como o único objetivo dos cuidados médicos</a:t>
            </a:r>
          </a:p>
          <a:p>
            <a:r>
              <a:rPr lang="pt-PT" dirty="0">
                <a:solidFill>
                  <a:srgbClr val="002060"/>
                </a:solidFill>
              </a:rPr>
              <a:t>Causas da desumanização em saúde: 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“ditadura da tecnologia” – doentes vistos como “coisas”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Superespecialização / fragmentação dos cuidados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Prevalência de critérios baseados no “valor económico”, na gestão dos cuidados de saúde 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Negação de que o sofrimento e a morte afetam os doentes, os familiares e os profissionais de forma similar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52811E-B9CB-B4E6-11BE-96632EDE201F}"/>
              </a:ext>
            </a:extLst>
          </p:cNvPr>
          <p:cNvSpPr txBox="1"/>
          <p:nvPr/>
        </p:nvSpPr>
        <p:spPr>
          <a:xfrm>
            <a:off x="838200" y="6239681"/>
            <a:ext cx="9180576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Fuente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-Martos C.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Humanization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healthcare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arises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from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need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a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holistic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approach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</a:t>
            </a:r>
            <a:r>
              <a:rPr kumimoji="0" lang="pt-P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illness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DOI: 10.1016/j.medine.2017.08.011</a:t>
            </a:r>
          </a:p>
        </p:txBody>
      </p:sp>
    </p:spTree>
    <p:extLst>
      <p:ext uri="{BB962C8B-B14F-4D97-AF65-F5344CB8AC3E}">
        <p14:creationId xmlns:p14="http://schemas.microsoft.com/office/powerpoint/2010/main" val="156510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9445F-22A7-CE63-2092-4AE4100AC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285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Humanização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AEC65B-8A9F-A88D-9021-E3743E6A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1109272"/>
            <a:ext cx="11137692" cy="5748728"/>
          </a:xfrm>
        </p:spPr>
        <p:txBody>
          <a:bodyPr>
            <a:normAutofit fontScale="92500" lnSpcReduction="10000"/>
          </a:bodyPr>
          <a:lstStyle/>
          <a:p>
            <a:r>
              <a:rPr lang="pt-PT" dirty="0">
                <a:solidFill>
                  <a:srgbClr val="002060"/>
                </a:solidFill>
              </a:rPr>
              <a:t>Distingue a centralidade da pessoa - abrange atitudes e comportamentos dos </a:t>
            </a:r>
            <a:r>
              <a:rPr lang="pt-PT" b="1" dirty="0">
                <a:solidFill>
                  <a:srgbClr val="002060"/>
                </a:solidFill>
              </a:rPr>
              <a:t>utentes</a:t>
            </a:r>
            <a:r>
              <a:rPr lang="pt-PT" dirty="0">
                <a:solidFill>
                  <a:srgbClr val="002060"/>
                </a:solidFill>
              </a:rPr>
              <a:t> do SNS e </a:t>
            </a:r>
            <a:r>
              <a:rPr lang="pt-PT" b="1" dirty="0">
                <a:solidFill>
                  <a:srgbClr val="002060"/>
                </a:solidFill>
              </a:rPr>
              <a:t>familiares</a:t>
            </a:r>
            <a:r>
              <a:rPr lang="pt-PT" dirty="0">
                <a:solidFill>
                  <a:srgbClr val="002060"/>
                </a:solidFill>
              </a:rPr>
              <a:t>, e dos </a:t>
            </a:r>
            <a:r>
              <a:rPr lang="pt-PT" b="1" dirty="0">
                <a:solidFill>
                  <a:srgbClr val="002060"/>
                </a:solidFill>
              </a:rPr>
              <a:t>profissionais de saúde </a:t>
            </a:r>
            <a:r>
              <a:rPr lang="pt-PT" sz="2200" dirty="0">
                <a:solidFill>
                  <a:srgbClr val="002060"/>
                </a:solidFill>
              </a:rPr>
              <a:t>(médicos, enfermeiros, gestores e outros que exercem funções nos serviços de saúde do SNS)</a:t>
            </a:r>
          </a:p>
          <a:p>
            <a:r>
              <a:rPr lang="pt-PT" dirty="0">
                <a:solidFill>
                  <a:srgbClr val="002060"/>
                </a:solidFill>
              </a:rPr>
              <a:t>Incorpora: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o respeito pela dignidade intrínseca da pessoa humana,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a valorização do ser humano, a sua diferença e o seu momento,  individualidade  e personalidade,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a empatia e a compaixão,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a personalização da comunicação,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o respeito pela autonomia do doente, com base em informação certa, dada da forma certa, na hora certa e na quantidade certa,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o suporte personalizado e o conforto geral,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a eficácia, eficiência e qualidade dos cuidados prestados e a segurança dos espaços e equipamentos, 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momentos que os doentes sintam que vão ao encontro das suas necessidades particulares,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uma estreita relação com a família</a:t>
            </a:r>
          </a:p>
        </p:txBody>
      </p:sp>
    </p:spTree>
    <p:extLst>
      <p:ext uri="{BB962C8B-B14F-4D97-AF65-F5344CB8AC3E}">
        <p14:creationId xmlns:p14="http://schemas.microsoft.com/office/powerpoint/2010/main" val="2046877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F6483-9864-2F03-86F5-0751D337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317169"/>
            <a:ext cx="8610600" cy="836146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Humanização dos cuidados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AFF9FFF-71AC-53ED-7BE2-F717086C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88" y="1465243"/>
            <a:ext cx="11228024" cy="4729369"/>
          </a:xfrm>
        </p:spPr>
        <p:txBody>
          <a:bodyPr>
            <a:normAutofit fontScale="92500"/>
          </a:bodyPr>
          <a:lstStyle/>
          <a:p>
            <a:pPr>
              <a:lnSpc>
                <a:spcPts val="3360"/>
              </a:lnSpc>
              <a:spcBef>
                <a:spcPts val="0"/>
              </a:spcBef>
            </a:pPr>
            <a:r>
              <a:rPr lang="pt-PT" b="1" dirty="0">
                <a:solidFill>
                  <a:srgbClr val="002060"/>
                </a:solidFill>
              </a:rPr>
              <a:t>Processo transformacional conducente à adoção de uma nova cultura pelas instituições de saúde e pelos seus profissionais no exercício prático da Medicina</a:t>
            </a:r>
            <a:r>
              <a:rPr lang="pt-PT" dirty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ts val="3360"/>
              </a:lnSpc>
              <a:spcBef>
                <a:spcPts val="0"/>
              </a:spcBef>
            </a:pPr>
            <a:r>
              <a:rPr lang="pt-PT" dirty="0">
                <a:solidFill>
                  <a:srgbClr val="002060"/>
                </a:solidFill>
              </a:rPr>
              <a:t>A humanização dos cuidados de saúde tem como pilares:</a:t>
            </a:r>
          </a:p>
          <a:p>
            <a:pPr lvl="1">
              <a:lnSpc>
                <a:spcPts val="3360"/>
              </a:lnSpc>
              <a:spcBef>
                <a:spcPts val="0"/>
              </a:spcBef>
            </a:pPr>
            <a:r>
              <a:rPr lang="pt-PT" sz="2300" dirty="0">
                <a:solidFill>
                  <a:srgbClr val="002060"/>
                </a:solidFill>
              </a:rPr>
              <a:t>compromissos de natureza </a:t>
            </a:r>
            <a:r>
              <a:rPr lang="pt-PT" sz="2300" b="1" dirty="0">
                <a:solidFill>
                  <a:srgbClr val="002060"/>
                </a:solidFill>
              </a:rPr>
              <a:t>ética</a:t>
            </a:r>
          </a:p>
          <a:p>
            <a:pPr lvl="1">
              <a:lnSpc>
                <a:spcPts val="3360"/>
              </a:lnSpc>
              <a:spcBef>
                <a:spcPts val="0"/>
              </a:spcBef>
            </a:pPr>
            <a:r>
              <a:rPr lang="pt-PT" sz="2300" dirty="0">
                <a:solidFill>
                  <a:srgbClr val="002060"/>
                </a:solidFill>
              </a:rPr>
              <a:t>respeito pelos </a:t>
            </a:r>
            <a:r>
              <a:rPr lang="pt-PT" sz="2300" b="1" dirty="0">
                <a:solidFill>
                  <a:srgbClr val="002060"/>
                </a:solidFill>
              </a:rPr>
              <a:t>valores, singularidade, crenças, perceções e sentimentos do outro</a:t>
            </a:r>
          </a:p>
          <a:p>
            <a:pPr lvl="1">
              <a:lnSpc>
                <a:spcPts val="3360"/>
              </a:lnSpc>
              <a:spcBef>
                <a:spcPts val="0"/>
              </a:spcBef>
            </a:pPr>
            <a:r>
              <a:rPr lang="pt-PT" sz="2300" b="1" dirty="0">
                <a:solidFill>
                  <a:srgbClr val="002060"/>
                </a:solidFill>
              </a:rPr>
              <a:t>escuta ativa, compreensão, empatia e compaixão </a:t>
            </a:r>
            <a:r>
              <a:rPr lang="pt-PT" sz="2300" dirty="0">
                <a:solidFill>
                  <a:srgbClr val="002060"/>
                </a:solidFill>
              </a:rPr>
              <a:t>na relação com os utentes/doentes no seu cuidar e tratar, e no relacionamento com os seus familiares e acompanhantes</a:t>
            </a:r>
          </a:p>
          <a:p>
            <a:pPr lvl="1">
              <a:lnSpc>
                <a:spcPts val="3360"/>
              </a:lnSpc>
              <a:spcBef>
                <a:spcPts val="0"/>
              </a:spcBef>
            </a:pPr>
            <a:r>
              <a:rPr lang="pt-PT" sz="2300" b="1" dirty="0">
                <a:solidFill>
                  <a:srgbClr val="002060"/>
                </a:solidFill>
              </a:rPr>
              <a:t>cuidar de quem cuida </a:t>
            </a:r>
          </a:p>
          <a:p>
            <a:pPr lvl="1">
              <a:lnSpc>
                <a:spcPts val="3360"/>
              </a:lnSpc>
              <a:spcBef>
                <a:spcPts val="0"/>
              </a:spcBef>
            </a:pPr>
            <a:r>
              <a:rPr lang="pt-PT" sz="2300" b="1" dirty="0">
                <a:solidFill>
                  <a:srgbClr val="002060"/>
                </a:solidFill>
              </a:rPr>
              <a:t>reorganização e gestão </a:t>
            </a:r>
            <a:r>
              <a:rPr lang="pt-PT" sz="2300" dirty="0">
                <a:solidFill>
                  <a:srgbClr val="002060"/>
                </a:solidFill>
              </a:rPr>
              <a:t>consentânea dos espaços e da oferta de cuidados</a:t>
            </a:r>
          </a:p>
        </p:txBody>
      </p:sp>
    </p:spTree>
    <p:extLst>
      <p:ext uri="{BB962C8B-B14F-4D97-AF65-F5344CB8AC3E}">
        <p14:creationId xmlns:p14="http://schemas.microsoft.com/office/powerpoint/2010/main" val="138455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C64E3-4A11-1F58-08B8-1803BAE9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400" b="1" dirty="0">
                <a:solidFill>
                  <a:srgbClr val="002060"/>
                </a:solidFill>
                <a:latin typeface="+mn-lt"/>
              </a:rPr>
              <a:t>Presença de familiar / acompanhante do doente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D9F881D-FC1D-6494-2D8C-739CC9E4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194" y="1678082"/>
            <a:ext cx="10385612" cy="4667250"/>
          </a:xfrm>
        </p:spPr>
        <p:txBody>
          <a:bodyPr>
            <a:normAutofit/>
          </a:bodyPr>
          <a:lstStyle/>
          <a:p>
            <a:pPr marL="0" indent="0">
              <a:lnSpc>
                <a:spcPts val="3560"/>
              </a:lnSpc>
              <a:buNone/>
            </a:pPr>
            <a:r>
              <a:rPr lang="pt-PT" dirty="0">
                <a:solidFill>
                  <a:srgbClr val="002060"/>
                </a:solidFill>
              </a:rPr>
              <a:t>O acompanhamento do doente por um familiar ou pessoa por ele designada, na sua passagem por um hospital de adultos ou pediátrico, ou na consulta de CSP deve ser a regra, desde que o doente o deseje. Naturalmente que o familiar ou acompanhante estará atento: </a:t>
            </a:r>
          </a:p>
          <a:p>
            <a:r>
              <a:rPr lang="pt-PT" sz="2500" dirty="0">
                <a:solidFill>
                  <a:srgbClr val="002060"/>
                </a:solidFill>
              </a:rPr>
              <a:t>às qualidades humanas dos profissionais de saúde</a:t>
            </a:r>
          </a:p>
          <a:p>
            <a:r>
              <a:rPr lang="pt-PT" sz="2500" dirty="0">
                <a:solidFill>
                  <a:srgbClr val="002060"/>
                </a:solidFill>
              </a:rPr>
              <a:t>à qualidade do desempenho e relacional dos profissionais</a:t>
            </a:r>
          </a:p>
          <a:p>
            <a:r>
              <a:rPr lang="pt-PT" sz="2500" dirty="0">
                <a:solidFill>
                  <a:srgbClr val="002060"/>
                </a:solidFill>
              </a:rPr>
              <a:t>à prontidão de resposta quando pedida</a:t>
            </a:r>
          </a:p>
          <a:p>
            <a:r>
              <a:rPr lang="pt-PT" sz="2500" dirty="0">
                <a:solidFill>
                  <a:srgbClr val="002060"/>
                </a:solidFill>
              </a:rPr>
              <a:t>à frequência das visitas dos médicos e do acompanhamento pelos enfermeiros</a:t>
            </a:r>
          </a:p>
          <a:p>
            <a:r>
              <a:rPr lang="pt-PT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4923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007D-F411-C5FC-12E4-2909B3247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237537"/>
            <a:ext cx="8077201" cy="963734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Passos da humanização dos CSP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DD3214-AA05-D432-E5C0-DB9708DA7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28" y="1509311"/>
            <a:ext cx="10037744" cy="4748269"/>
          </a:xfrm>
        </p:spPr>
        <p:txBody>
          <a:bodyPr>
            <a:normAutofit/>
          </a:bodyPr>
          <a:lstStyle/>
          <a:p>
            <a:pPr>
              <a:lnSpc>
                <a:spcPts val="34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Reconhecer o outro como sujeito de direitos </a:t>
            </a:r>
          </a:p>
          <a:p>
            <a:pPr>
              <a:lnSpc>
                <a:spcPts val="34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Identificar as necessidades da pessoa e das população e criar respostas adaptadas a elas </a:t>
            </a:r>
          </a:p>
          <a:p>
            <a:pPr>
              <a:lnSpc>
                <a:spcPts val="34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Envolver e valorizar os profissionais que prestam os cuidados de saúde, os gestores e os utentes</a:t>
            </a:r>
          </a:p>
          <a:p>
            <a:pPr>
              <a:lnSpc>
                <a:spcPts val="34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Valorizar a construção de vínculos com a sociedade envolvente e ouvi-la para a tomada de decisões</a:t>
            </a:r>
          </a:p>
          <a:p>
            <a:pPr>
              <a:lnSpc>
                <a:spcPts val="34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Envolver a governança descentralizada da rede de CSP</a:t>
            </a:r>
          </a:p>
          <a:p>
            <a:pPr>
              <a:lnSpc>
                <a:spcPts val="34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Integrar os patamares de gestão e prestação de cuidados</a:t>
            </a:r>
          </a:p>
        </p:txBody>
      </p:sp>
    </p:spTree>
    <p:extLst>
      <p:ext uri="{BB962C8B-B14F-4D97-AF65-F5344CB8AC3E}">
        <p14:creationId xmlns:p14="http://schemas.microsoft.com/office/powerpoint/2010/main" val="344640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FCCC6-A5F3-B713-B8FA-2DA8E5E4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72" y="418914"/>
            <a:ext cx="8254255" cy="71064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002060"/>
                </a:solidFill>
                <a:latin typeface="Aptos" panose="020B0004020202020204" pitchFamily="34" charset="0"/>
              </a:rPr>
              <a:t>CSP – princípios para a excelência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856CCC8-2EC4-D95A-304C-3C242940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44" y="1488142"/>
            <a:ext cx="10728512" cy="5091952"/>
          </a:xfrm>
        </p:spPr>
        <p:txBody>
          <a:bodyPr>
            <a:normAutofit/>
          </a:bodyPr>
          <a:lstStyle/>
          <a:p>
            <a:pPr>
              <a:lnSpc>
                <a:spcPts val="342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  <a:latin typeface="Aptos" panose="020B0004020202020204" pitchFamily="34" charset="0"/>
              </a:rPr>
              <a:t>Elevada qualidade</a:t>
            </a:r>
          </a:p>
          <a:p>
            <a:pPr>
              <a:lnSpc>
                <a:spcPts val="342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  <a:latin typeface="Aptos" panose="020B0004020202020204" pitchFamily="34" charset="0"/>
              </a:rPr>
              <a:t>Segurança</a:t>
            </a:r>
          </a:p>
          <a:p>
            <a:pPr>
              <a:lnSpc>
                <a:spcPts val="342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  <a:latin typeface="Aptos" panose="020B0004020202020204" pitchFamily="34" charset="0"/>
              </a:rPr>
              <a:t>Integralidade</a:t>
            </a:r>
          </a:p>
          <a:p>
            <a:pPr>
              <a:lnSpc>
                <a:spcPts val="342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  <a:latin typeface="Aptos" panose="020B0004020202020204" pitchFamily="34" charset="0"/>
              </a:rPr>
              <a:t>Integração</a:t>
            </a:r>
          </a:p>
          <a:p>
            <a:pPr>
              <a:lnSpc>
                <a:spcPts val="342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  <a:latin typeface="Aptos" panose="020B0004020202020204" pitchFamily="34" charset="0"/>
              </a:rPr>
              <a:t>Disponibilidade e acessibilidade - para todos e em todos os lugares</a:t>
            </a:r>
          </a:p>
          <a:p>
            <a:pPr>
              <a:lnSpc>
                <a:spcPts val="342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  <a:latin typeface="Aptos" panose="020B0004020202020204" pitchFamily="34" charset="0"/>
              </a:rPr>
              <a:t>Permeados pela empatia, compaixão, respeito pela dignidade humana</a:t>
            </a:r>
          </a:p>
          <a:p>
            <a:pPr>
              <a:lnSpc>
                <a:spcPts val="342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  <a:latin typeface="Aptos" panose="020B0004020202020204" pitchFamily="34" charset="0"/>
              </a:rPr>
              <a:t>Prestados por profissionais de saúde bem formados (saber ser, saber estar), competentes (saber, saber fazer), motivados e comprometidos</a:t>
            </a:r>
          </a:p>
        </p:txBody>
      </p:sp>
    </p:spTree>
    <p:extLst>
      <p:ext uri="{BB962C8B-B14F-4D97-AF65-F5344CB8AC3E}">
        <p14:creationId xmlns:p14="http://schemas.microsoft.com/office/powerpoint/2010/main" val="14298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763AC-23C6-9394-AA7B-E2809F36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57" y="316460"/>
            <a:ext cx="7553086" cy="777875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CSP – alcance da humanização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9AED15A-891B-7A50-9567-1C3467EC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1273628"/>
            <a:ext cx="11080376" cy="5355771"/>
          </a:xfrm>
        </p:spPr>
        <p:txBody>
          <a:bodyPr>
            <a:normAutofit fontScale="92500"/>
          </a:bodyPr>
          <a:lstStyle/>
          <a:p>
            <a:pPr>
              <a:lnSpc>
                <a:spcPts val="35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Coloca o doente no centro, com foco nas suas necessidades físicas, psicológicas e sociais, com respeito pelos seus valores e preferências em saúde</a:t>
            </a:r>
          </a:p>
          <a:p>
            <a:pPr>
              <a:lnSpc>
                <a:spcPts val="35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Tem uma perspetiva holística: vê o doente como pessoa com uma história pessoal única e considera as outras partes envolvidas no cuidar e no tratar – profissionais de saúde, família e cuidadores, e as suas interações </a:t>
            </a:r>
          </a:p>
          <a:p>
            <a:pPr>
              <a:lnSpc>
                <a:spcPts val="35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Enfatiza o respeito pela dignidade, singularidade, individualidade e humanidade do doente e a empatia e compaixão na relação</a:t>
            </a:r>
          </a:p>
          <a:p>
            <a:pPr>
              <a:lnSpc>
                <a:spcPts val="3560"/>
              </a:lnSpc>
              <a:spcBef>
                <a:spcPts val="0"/>
              </a:spcBef>
              <a:spcAft>
                <a:spcPts val="600"/>
              </a:spcAft>
            </a:pPr>
            <a:r>
              <a:rPr lang="pt-PT" dirty="0">
                <a:solidFill>
                  <a:srgbClr val="002060"/>
                </a:solidFill>
              </a:rPr>
              <a:t>Não olha o doente como uma doença ou um sintoma, antes respeita a sua autonomia e o seu envolvimento nas decisões através da comunicação verbal e não-verbal</a:t>
            </a:r>
          </a:p>
        </p:txBody>
      </p:sp>
    </p:spTree>
    <p:extLst>
      <p:ext uri="{BB962C8B-B14F-4D97-AF65-F5344CB8AC3E}">
        <p14:creationId xmlns:p14="http://schemas.microsoft.com/office/powerpoint/2010/main" val="30148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ED54E-8A88-26DE-C36C-61152DA0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52" y="490060"/>
            <a:ext cx="9170893" cy="854075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Cuidados de saúde </a:t>
            </a:r>
            <a:r>
              <a:rPr lang="pt-PT" b="1" dirty="0">
                <a:solidFill>
                  <a:srgbClr val="002060"/>
                </a:solidFill>
              </a:rPr>
              <a:t>centrados no doente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E64869A-65D5-7B20-1901-BE88DC75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553" y="1825625"/>
            <a:ext cx="9170893" cy="4351338"/>
          </a:xfrm>
        </p:spPr>
        <p:txBody>
          <a:bodyPr/>
          <a:lstStyle/>
          <a:p>
            <a:r>
              <a:rPr lang="pt-PT" kern="0" dirty="0">
                <a:solidFill>
                  <a:srgbClr val="00206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Respeito pelos valores dos doentes e as </a:t>
            </a:r>
            <a:r>
              <a:rPr lang="pt-PT" sz="2800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preferências e necessidades expressas</a:t>
            </a:r>
          </a:p>
          <a:p>
            <a:r>
              <a:rPr lang="pt-PT" kern="0" dirty="0">
                <a:solidFill>
                  <a:srgbClr val="00206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C</a:t>
            </a:r>
            <a:r>
              <a:rPr lang="pt-PT" sz="2800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oordenação e integração de cuidados </a:t>
            </a:r>
          </a:p>
          <a:p>
            <a:r>
              <a:rPr lang="pt-PT" kern="0" dirty="0">
                <a:solidFill>
                  <a:srgbClr val="00206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</a:t>
            </a:r>
            <a:r>
              <a:rPr lang="pt-PT" sz="2800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nformação, comunicação e educação</a:t>
            </a:r>
          </a:p>
          <a:p>
            <a:r>
              <a:rPr lang="pt-PT" kern="0" dirty="0">
                <a:solidFill>
                  <a:srgbClr val="00206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C</a:t>
            </a:r>
            <a:r>
              <a:rPr lang="pt-PT" sz="2800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onforto físico</a:t>
            </a:r>
          </a:p>
          <a:p>
            <a:r>
              <a:rPr lang="pt-PT" kern="0" dirty="0">
                <a:solidFill>
                  <a:srgbClr val="00206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Suporte e</a:t>
            </a:r>
            <a:r>
              <a:rPr lang="pt-PT" sz="2800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mocional (aliviar o medo e a ansiedade) </a:t>
            </a:r>
          </a:p>
          <a:p>
            <a:r>
              <a:rPr lang="pt-PT" kern="0" dirty="0">
                <a:solidFill>
                  <a:srgbClr val="00206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E</a:t>
            </a:r>
            <a:r>
              <a:rPr lang="pt-PT" sz="2800" kern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nvolvimento da família e dos amigos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F14DD64-ECC2-9CD6-0DC7-56E50EAFF1D7}"/>
              </a:ext>
            </a:extLst>
          </p:cNvPr>
          <p:cNvSpPr txBox="1"/>
          <p:nvPr/>
        </p:nvSpPr>
        <p:spPr>
          <a:xfrm>
            <a:off x="1510552" y="5602348"/>
            <a:ext cx="9170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Gerteis</a:t>
            </a:r>
            <a:r>
              <a:rPr lang="en-US" sz="1600" dirty="0">
                <a:solidFill>
                  <a:srgbClr val="002060"/>
                </a:solidFill>
              </a:rPr>
              <a:t> A et al. Through the Patient’s Eyes: Understanding and Promoting Patient-Centered Care. Wiley, 2002 </a:t>
            </a:r>
            <a:endParaRPr lang="pt-P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0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AC36D-3D17-A9F0-F971-BB4A63E05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5DF6B97-C39D-23DA-9C68-F7742830C1B7}"/>
              </a:ext>
            </a:extLst>
          </p:cNvPr>
          <p:cNvGrpSpPr/>
          <p:nvPr/>
        </p:nvGrpSpPr>
        <p:grpSpPr>
          <a:xfrm>
            <a:off x="446698" y="718137"/>
            <a:ext cx="4492855" cy="5421726"/>
            <a:chOff x="2330146" y="692696"/>
            <a:chExt cx="4510929" cy="5544616"/>
          </a:xfrm>
        </p:grpSpPr>
        <p:sp>
          <p:nvSpPr>
            <p:cNvPr id="14" name="Sorriso 13">
              <a:extLst>
                <a:ext uri="{FF2B5EF4-FFF2-40B4-BE49-F238E27FC236}">
                  <a16:creationId xmlns:a16="http://schemas.microsoft.com/office/drawing/2014/main" id="{79E8F28F-520D-9643-6D06-3EBC799E41A7}"/>
                </a:ext>
              </a:extLst>
            </p:cNvPr>
            <p:cNvSpPr/>
            <p:nvPr/>
          </p:nvSpPr>
          <p:spPr>
            <a:xfrm>
              <a:off x="2413295" y="692696"/>
              <a:ext cx="4344633" cy="5544616"/>
            </a:xfrm>
            <a:prstGeom prst="smileyFace">
              <a:avLst/>
            </a:prstGeom>
            <a:solidFill>
              <a:srgbClr val="FFCC99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0A140F6-A7FD-D988-2BAC-6FDB3E5978D4}"/>
                </a:ext>
              </a:extLst>
            </p:cNvPr>
            <p:cNvSpPr txBox="1"/>
            <p:nvPr/>
          </p:nvSpPr>
          <p:spPr>
            <a:xfrm>
              <a:off x="2330146" y="3068960"/>
              <a:ext cx="4510929" cy="47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8AC0082-C6CE-EFF0-0383-7A97023A820B}"/>
                </a:ext>
              </a:extLst>
            </p:cNvPr>
            <p:cNvSpPr txBox="1"/>
            <p:nvPr/>
          </p:nvSpPr>
          <p:spPr>
            <a:xfrm>
              <a:off x="3193701" y="1025480"/>
              <a:ext cx="2772460" cy="11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Novo paradigma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198144-1E61-61C2-AF11-A8458E039854}"/>
              </a:ext>
            </a:extLst>
          </p:cNvPr>
          <p:cNvSpPr txBox="1"/>
          <p:nvPr/>
        </p:nvSpPr>
        <p:spPr>
          <a:xfrm>
            <a:off x="5323863" y="846106"/>
            <a:ext cx="642143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3000" b="1" dirty="0">
                <a:solidFill>
                  <a:srgbClr val="002060"/>
                </a:solidFill>
                <a:latin typeface="Calibri" panose="020F0502020204030204"/>
              </a:rPr>
              <a:t>N</a:t>
            </a:r>
            <a:r>
              <a:rPr kumimoji="0" lang="pt-PT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 contrato social para a prestação de cuidados de saúde – linhas de força:</a:t>
            </a:r>
            <a:r>
              <a:rPr kumimoji="0" lang="pt-PT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cidadão/utente/doente no centro dos processos e sujeito de deveres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cidadão como “</a:t>
            </a:r>
            <a:r>
              <a:rPr kumimoji="0" lang="pt-PT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</a:t>
            </a:r>
            <a:r>
              <a:rPr kumimoji="0" lang="pt-PT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da sua saúde e não um consumidor ou cliente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PT" sz="2600" dirty="0">
                <a:solidFill>
                  <a:srgbClr val="002060"/>
                </a:solidFill>
              </a:rPr>
              <a:t>adoção de estilos de vida saudáveis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pt-PT" sz="2600" dirty="0">
                <a:solidFill>
                  <a:srgbClr val="002060"/>
                </a:solidFill>
              </a:rPr>
              <a:t>aumento da literacia em saúde – conhecer para confiar, contribuir e defender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saúde como bem público e função soberana do Estado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racionalidade, eficácia e eficiência na gestão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D87CD4-99C6-07E5-67FF-91B2A2EB0349}"/>
              </a:ext>
            </a:extLst>
          </p:cNvPr>
          <p:cNvSpPr txBox="1"/>
          <p:nvPr/>
        </p:nvSpPr>
        <p:spPr>
          <a:xfrm>
            <a:off x="579995" y="3160312"/>
            <a:ext cx="4214948" cy="120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Cidadão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Deixa de ser o destinatário do sistema  </a:t>
            </a:r>
          </a:p>
          <a:p>
            <a:pPr marL="0" marR="0" lvl="0" indent="0" algn="ctr" defTabSz="914400" rtl="0" eaLnBrk="1" fontAlgn="auto" latinLnBrk="0" hangingPunct="1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Passa a “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da sua saúde</a:t>
            </a:r>
          </a:p>
        </p:txBody>
      </p:sp>
    </p:spTree>
    <p:extLst>
      <p:ext uri="{BB962C8B-B14F-4D97-AF65-F5344CB8AC3E}">
        <p14:creationId xmlns:p14="http://schemas.microsoft.com/office/powerpoint/2010/main" val="348214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BDEAE7-423E-4EE9-A0D2-662225F8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7343" y="246079"/>
            <a:ext cx="3706400" cy="59655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B3E7042-862B-4E65-B4F9-17C16E22E6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31342" y="246080"/>
            <a:ext cx="7703316" cy="6331886"/>
          </a:xfrm>
        </p:spPr>
        <p:txBody>
          <a:bodyPr vert="horz" wrap="square" lIns="89992" tIns="44991" rIns="89992" bIns="44991" anchor="t" anchorCtr="0" compatLnSpc="1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pt-PT" sz="3000" b="1" dirty="0">
                <a:solidFill>
                  <a:srgbClr val="002060"/>
                </a:solidFill>
              </a:rPr>
              <a:t>Cuidados de Saúde Primários (CSP)</a:t>
            </a:r>
            <a:r>
              <a:rPr lang="pt-PT" sz="30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pt-PT" sz="1400" dirty="0">
                <a:solidFill>
                  <a:srgbClr val="002060"/>
                </a:solidFill>
              </a:rPr>
              <a:t>(</a:t>
            </a:r>
            <a:r>
              <a:rPr lang="en-US" sz="1400" b="1" dirty="0">
                <a:solidFill>
                  <a:srgbClr val="002060"/>
                </a:solidFill>
              </a:rPr>
              <a:t>WHO and UNICEF</a:t>
            </a:r>
            <a:r>
              <a:rPr lang="en-US" sz="1400" dirty="0">
                <a:solidFill>
                  <a:srgbClr val="002060"/>
                </a:solidFill>
              </a:rPr>
              <a:t>. A vision for primary health care in the 21st century: Towards UHC and the SDGs)</a:t>
            </a:r>
            <a:endParaRPr lang="pt-PT" sz="27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b="1" dirty="0">
                <a:solidFill>
                  <a:srgbClr val="002060"/>
                </a:solidFill>
              </a:rPr>
              <a:t>Os CSP são uma abordagem da saúde: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700" b="1" dirty="0">
                <a:solidFill>
                  <a:srgbClr val="002060"/>
                </a:solidFill>
              </a:rPr>
              <a:t>centrada nas pessoas</a:t>
            </a:r>
            <a:r>
              <a:rPr lang="pt-PT" sz="1700" dirty="0">
                <a:solidFill>
                  <a:srgbClr val="002060"/>
                </a:solidFill>
              </a:rPr>
              <a:t> (necessidades e preferências) e destinada a </a:t>
            </a:r>
            <a:r>
              <a:rPr lang="pt-PT" sz="1700" b="1" dirty="0">
                <a:solidFill>
                  <a:srgbClr val="002060"/>
                </a:solidFill>
              </a:rPr>
              <a:t>toda a sociedade</a:t>
            </a:r>
            <a:endParaRPr lang="pt-PT" sz="17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700" dirty="0">
                <a:solidFill>
                  <a:srgbClr val="002060"/>
                </a:solidFill>
              </a:rPr>
              <a:t>que visa assegurar o </a:t>
            </a:r>
            <a:r>
              <a:rPr lang="pt-PT" sz="1700" b="1" dirty="0">
                <a:solidFill>
                  <a:srgbClr val="002060"/>
                </a:solidFill>
              </a:rPr>
              <a:t>nível mais elevado possível de saúde e bem-estar </a:t>
            </a:r>
            <a:r>
              <a:rPr lang="pt-PT" sz="1700" dirty="0">
                <a:solidFill>
                  <a:srgbClr val="002060"/>
                </a:solidFill>
              </a:rPr>
              <a:t>e a sua </a:t>
            </a:r>
            <a:r>
              <a:rPr lang="pt-PT" sz="1700" b="1" dirty="0">
                <a:solidFill>
                  <a:srgbClr val="002060"/>
                </a:solidFill>
              </a:rPr>
              <a:t>distribuição equitativa</a:t>
            </a:r>
            <a:r>
              <a:rPr lang="pt-PT" sz="1700" dirty="0">
                <a:solidFill>
                  <a:srgbClr val="002060"/>
                </a:solidFill>
              </a:rPr>
              <a:t>, </a:t>
            </a:r>
            <a:r>
              <a:rPr lang="pt-PT" sz="1700" b="1" dirty="0">
                <a:solidFill>
                  <a:srgbClr val="002060"/>
                </a:solidFill>
              </a:rPr>
              <a:t>tão cedo e tão próximo do ambiente quotidiano das pessoas quanto possível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700" dirty="0">
                <a:solidFill>
                  <a:srgbClr val="002060"/>
                </a:solidFill>
              </a:rPr>
              <a:t>que abrange amplos </a:t>
            </a:r>
            <a:r>
              <a:rPr lang="pt-PT" sz="1700" b="1" dirty="0">
                <a:solidFill>
                  <a:srgbClr val="002060"/>
                </a:solidFill>
              </a:rPr>
              <a:t>determinantes da saúde</a:t>
            </a:r>
            <a:r>
              <a:rPr lang="pt-PT" sz="1700" dirty="0">
                <a:solidFill>
                  <a:srgbClr val="002060"/>
                </a:solidFill>
              </a:rPr>
              <a:t> através de </a:t>
            </a:r>
            <a:r>
              <a:rPr lang="pt-PT" sz="1700" b="1" dirty="0">
                <a:solidFill>
                  <a:srgbClr val="002060"/>
                </a:solidFill>
              </a:rPr>
              <a:t>políticas e ações multissectoriais</a:t>
            </a:r>
            <a:r>
              <a:rPr lang="pt-PT" sz="1700" dirty="0">
                <a:solidFill>
                  <a:srgbClr val="002060"/>
                </a:solidFill>
              </a:rPr>
              <a:t> e da </a:t>
            </a:r>
            <a:r>
              <a:rPr lang="pt-PT" sz="1700" b="1" dirty="0">
                <a:solidFill>
                  <a:srgbClr val="002060"/>
                </a:solidFill>
              </a:rPr>
              <a:t>capacitação dos indivíduos, das famílias e das comunidades </a:t>
            </a:r>
            <a:r>
              <a:rPr lang="pt-PT" sz="1700" dirty="0">
                <a:solidFill>
                  <a:srgbClr val="002060"/>
                </a:solidFill>
              </a:rPr>
              <a:t>para assumirem o </a:t>
            </a:r>
            <a:r>
              <a:rPr lang="pt-PT" sz="1700" b="1" dirty="0">
                <a:solidFill>
                  <a:srgbClr val="002060"/>
                </a:solidFill>
              </a:rPr>
              <a:t>controlo da própria saúde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700" dirty="0">
                <a:solidFill>
                  <a:srgbClr val="002060"/>
                </a:solidFill>
              </a:rPr>
              <a:t>como um </a:t>
            </a:r>
            <a:r>
              <a:rPr lang="pt-PT" sz="1700" b="1" dirty="0">
                <a:solidFill>
                  <a:srgbClr val="002060"/>
                </a:solidFill>
              </a:rPr>
              <a:t>processo contínuo</a:t>
            </a:r>
            <a:r>
              <a:rPr lang="pt-PT" sz="1700" dirty="0">
                <a:solidFill>
                  <a:srgbClr val="002060"/>
                </a:solidFill>
              </a:rPr>
              <a:t>  ao longo da vida, em termos de </a:t>
            </a:r>
            <a:r>
              <a:rPr lang="pt-PT" sz="1700" b="1" dirty="0">
                <a:solidFill>
                  <a:srgbClr val="002060"/>
                </a:solidFill>
              </a:rPr>
              <a:t>promoção da saúde e prevenção da doença, tratamento, reabilitação e cuidados paliativos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3000" b="1" dirty="0">
                <a:solidFill>
                  <a:srgbClr val="002060"/>
                </a:solidFill>
              </a:rPr>
              <a:t>Humanização em saúde</a:t>
            </a:r>
            <a:endParaRPr lang="pt-PT" sz="30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700" dirty="0">
                <a:solidFill>
                  <a:srgbClr val="002060"/>
                </a:solidFill>
              </a:rPr>
              <a:t>Resposta </a:t>
            </a:r>
            <a:r>
              <a:rPr lang="pt-PT" sz="1700" b="1" dirty="0">
                <a:solidFill>
                  <a:srgbClr val="002060"/>
                </a:solidFill>
              </a:rPr>
              <a:t>personalizada e global </a:t>
            </a:r>
            <a:r>
              <a:rPr lang="pt-PT" sz="1700" dirty="0">
                <a:solidFill>
                  <a:srgbClr val="002060"/>
                </a:solidFill>
              </a:rPr>
              <a:t>às necessidades físicas, emocionais, sociais ou espirituais da pessoa, com </a:t>
            </a:r>
            <a:r>
              <a:rPr lang="pt-PT" sz="1700" b="1" dirty="0">
                <a:solidFill>
                  <a:srgbClr val="002060"/>
                </a:solidFill>
              </a:rPr>
              <a:t>respeito</a:t>
            </a:r>
            <a:r>
              <a:rPr lang="pt-PT" sz="1700" dirty="0">
                <a:solidFill>
                  <a:srgbClr val="002060"/>
                </a:solidFill>
              </a:rPr>
              <a:t> pela sua </a:t>
            </a:r>
            <a:r>
              <a:rPr lang="pt-PT" sz="1700" b="1" dirty="0">
                <a:solidFill>
                  <a:srgbClr val="002060"/>
                </a:solidFill>
              </a:rPr>
              <a:t>dignidade, individualidade e autonomia, com empatia </a:t>
            </a:r>
            <a:r>
              <a:rPr lang="pt-PT" sz="1700" dirty="0">
                <a:solidFill>
                  <a:srgbClr val="002060"/>
                </a:solidFill>
              </a:rPr>
              <a:t>(escuta ativa e compreensão) </a:t>
            </a:r>
            <a:r>
              <a:rPr lang="pt-PT" sz="1700" b="1" dirty="0">
                <a:solidFill>
                  <a:srgbClr val="002060"/>
                </a:solidFill>
              </a:rPr>
              <a:t>e compaixão</a:t>
            </a:r>
            <a:r>
              <a:rPr lang="pt-PT" sz="17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700" dirty="0">
                <a:solidFill>
                  <a:srgbClr val="002060"/>
                </a:solidFill>
              </a:rPr>
              <a:t>Abrange os doentes/utentes, os familiares/acompanhantes/cuidadores e os profissionais de saúde, bem como a organização do trabalho e os espaços onde se desenvolve a prestação de cuidados de saúde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pt-PT" sz="17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DE7598-FE62-C27C-5910-FFE10955CB7B}"/>
              </a:ext>
            </a:extLst>
          </p:cNvPr>
          <p:cNvSpPr txBox="1"/>
          <p:nvPr/>
        </p:nvSpPr>
        <p:spPr>
          <a:xfrm>
            <a:off x="396477" y="6153849"/>
            <a:ext cx="342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Asclépio e a serpente enrolada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srgbClr val="002060"/>
                </a:solidFill>
                <a:latin typeface="Calibri" panose="020F0502020204030204"/>
              </a:rPr>
              <a:t>n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bastão (símbolo da Medicina)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E9BA3-B5EF-14D0-AA60-6B82FE64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38" y="553385"/>
            <a:ext cx="7474324" cy="782357"/>
          </a:xfrm>
        </p:spPr>
        <p:txBody>
          <a:bodyPr>
            <a:no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CSP – revolução da compaixão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53E0C1-AF4D-39C8-C78D-264EC3B63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15569"/>
            <a:ext cx="10896600" cy="44893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3200" dirty="0">
                <a:solidFill>
                  <a:srgbClr val="002060"/>
                </a:solidFill>
              </a:rPr>
              <a:t>Há muitas pessoas e organizações no sector dos cuidados de saúde a trabalhar para </a:t>
            </a:r>
            <a:r>
              <a:rPr lang="pt-PT" sz="3200" b="1" dirty="0">
                <a:solidFill>
                  <a:srgbClr val="002060"/>
                </a:solidFill>
              </a:rPr>
              <a:t>trazer a compaixão de volta à Medicina</a:t>
            </a:r>
            <a:r>
              <a:rPr lang="pt-PT" sz="3200" dirty="0">
                <a:solidFill>
                  <a:srgbClr val="002060"/>
                </a:solidFill>
              </a:rPr>
              <a:t>, para contrabalançar as nossas capacidades técnicas baseadas na evidência.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3200" dirty="0">
                <a:solidFill>
                  <a:srgbClr val="002060"/>
                </a:solidFill>
              </a:rPr>
              <a:t>Precisamos de uma </a:t>
            </a:r>
            <a:r>
              <a:rPr lang="pt-PT" sz="3200" b="1" dirty="0">
                <a:solidFill>
                  <a:srgbClr val="002060"/>
                </a:solidFill>
              </a:rPr>
              <a:t>Medicina baseada no ser humano </a:t>
            </a:r>
            <a:r>
              <a:rPr lang="pt-PT" sz="3200" dirty="0">
                <a:solidFill>
                  <a:srgbClr val="002060"/>
                </a:solidFill>
              </a:rPr>
              <a:t>em conjunto com a nossa </a:t>
            </a:r>
            <a:r>
              <a:rPr lang="pt-PT" sz="3200" b="1" dirty="0">
                <a:solidFill>
                  <a:srgbClr val="002060"/>
                </a:solidFill>
              </a:rPr>
              <a:t>Medicina baseada na evidência e na Medicina Genómica/Personalizada</a:t>
            </a:r>
            <a:endParaRPr lang="pt-PT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Lifelong learning in clinical excellence, August 8, 2019. David Kopacz, MD,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00594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BA03-305B-4898-3A5B-553D0B2E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315EBAF-7387-4181-C322-E51D72AB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4" y="343174"/>
            <a:ext cx="3695895" cy="56696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8184AB1-BF17-F3B1-E1B6-73D0BF715FED}"/>
              </a:ext>
            </a:extLst>
          </p:cNvPr>
          <p:cNvSpPr txBox="1"/>
          <p:nvPr/>
        </p:nvSpPr>
        <p:spPr>
          <a:xfrm>
            <a:off x="362450" y="6012836"/>
            <a:ext cx="3410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Hipócrates, médico e cientista grego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34A584-7ACF-DEF5-1C61-F166ACC8D442}"/>
              </a:ext>
            </a:extLst>
          </p:cNvPr>
          <p:cNvSpPr txBox="1"/>
          <p:nvPr/>
        </p:nvSpPr>
        <p:spPr>
          <a:xfrm>
            <a:off x="4060693" y="318554"/>
            <a:ext cx="8055107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Para Hipócrates </a:t>
            </a:r>
            <a:r>
              <a:rPr kumimoji="0" lang="pt-PT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(460 a.C.-370 a.C.)</a:t>
            </a:r>
            <a:endParaRPr kumimoji="0" lang="pt-PT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Era 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mais importante saber que tipo de pessoa tem uma doença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do que saber que tipo de doença tem uma pessoa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Era relevante 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valor da observação e da evidência empírica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prática médica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 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doenças tinham causas naturais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que podiam ser identificadas e compreendidas pela observação dos doentes.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Há o perigo de se 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confundir ciência e opinião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sendo que a primeira gera o conhecimento e a segunda a ignorância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médico deve 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curar por vezes, tratar frequentemente, confortar sempre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27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EDCAD9-F7FA-3A2B-A0F4-4FF31CAA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35" y="814201"/>
            <a:ext cx="10076329" cy="5229598"/>
          </a:xfrm>
        </p:spPr>
        <p:txBody>
          <a:bodyPr>
            <a:noAutofit/>
          </a:bodyPr>
          <a:lstStyle/>
          <a:p>
            <a:pPr marL="0" indent="0">
              <a:lnSpc>
                <a:spcPts val="4600"/>
              </a:lnSpc>
              <a:spcAft>
                <a:spcPts val="600"/>
              </a:spcAft>
              <a:buNone/>
            </a:pPr>
            <a:r>
              <a:rPr lang="pt-PT" sz="3200" i="1" dirty="0">
                <a:solidFill>
                  <a:srgbClr val="002060"/>
                </a:solidFill>
              </a:rPr>
              <a:t>A </a:t>
            </a:r>
            <a:r>
              <a:rPr lang="pt-PT" sz="3200" b="1" i="1" dirty="0">
                <a:solidFill>
                  <a:srgbClr val="002060"/>
                </a:solidFill>
              </a:rPr>
              <a:t>doença </a:t>
            </a:r>
            <a:r>
              <a:rPr lang="pt-PT" sz="3200" i="1" dirty="0">
                <a:solidFill>
                  <a:srgbClr val="002060"/>
                </a:solidFill>
              </a:rPr>
              <a:t>é acompanhada, comummente, por um </a:t>
            </a:r>
            <a:r>
              <a:rPr lang="pt-PT" sz="3200" b="1" i="1" dirty="0">
                <a:solidFill>
                  <a:srgbClr val="002060"/>
                </a:solidFill>
              </a:rPr>
              <a:t>sentimento de urgência, fragilidade e incerteza </a:t>
            </a:r>
            <a:r>
              <a:rPr lang="pt-PT" sz="3200" i="1" dirty="0">
                <a:solidFill>
                  <a:srgbClr val="002060"/>
                </a:solidFill>
              </a:rPr>
              <a:t>da pessoa doente e dos familiares de um doente. </a:t>
            </a:r>
          </a:p>
          <a:p>
            <a:pPr marL="0" indent="0">
              <a:lnSpc>
                <a:spcPts val="4600"/>
              </a:lnSpc>
              <a:spcAft>
                <a:spcPts val="600"/>
              </a:spcAft>
              <a:buNone/>
            </a:pPr>
            <a:r>
              <a:rPr lang="pt-PT" sz="3200" i="1" dirty="0">
                <a:solidFill>
                  <a:srgbClr val="002060"/>
                </a:solidFill>
              </a:rPr>
              <a:t>Nestes momentos, ter “</a:t>
            </a:r>
            <a:r>
              <a:rPr lang="pt-PT" sz="3200" b="1" i="1" dirty="0">
                <a:solidFill>
                  <a:srgbClr val="002060"/>
                </a:solidFill>
              </a:rPr>
              <a:t>o meu médico” perto e disponível </a:t>
            </a:r>
            <a:r>
              <a:rPr lang="pt-PT" sz="3200" i="1" dirty="0">
                <a:solidFill>
                  <a:srgbClr val="002060"/>
                </a:solidFill>
              </a:rPr>
              <a:t>e ter </a:t>
            </a:r>
            <a:r>
              <a:rPr lang="pt-PT" sz="3200" b="1" i="1" dirty="0">
                <a:solidFill>
                  <a:srgbClr val="002060"/>
                </a:solidFill>
              </a:rPr>
              <a:t>confiança</a:t>
            </a:r>
            <a:r>
              <a:rPr lang="pt-PT" sz="3200" i="1" dirty="0">
                <a:solidFill>
                  <a:srgbClr val="002060"/>
                </a:solidFill>
              </a:rPr>
              <a:t> na sua </a:t>
            </a:r>
            <a:r>
              <a:rPr lang="pt-PT" sz="3200" b="1" i="1" dirty="0">
                <a:solidFill>
                  <a:srgbClr val="002060"/>
                </a:solidFill>
              </a:rPr>
              <a:t>competência</a:t>
            </a:r>
            <a:r>
              <a:rPr lang="pt-PT" sz="3200" i="1" dirty="0">
                <a:solidFill>
                  <a:srgbClr val="002060"/>
                </a:solidFill>
              </a:rPr>
              <a:t>, é de superior relevância. </a:t>
            </a:r>
          </a:p>
          <a:p>
            <a:pPr marL="0" indent="0">
              <a:lnSpc>
                <a:spcPts val="4600"/>
              </a:lnSpc>
              <a:spcAft>
                <a:spcPts val="600"/>
              </a:spcAft>
              <a:buNone/>
            </a:pPr>
            <a:r>
              <a:rPr lang="pt-PT" sz="3200" i="1" dirty="0">
                <a:solidFill>
                  <a:srgbClr val="002060"/>
                </a:solidFill>
              </a:rPr>
              <a:t>O </a:t>
            </a:r>
            <a:r>
              <a:rPr lang="pt-PT" sz="3200" b="1" i="1" dirty="0">
                <a:solidFill>
                  <a:srgbClr val="002060"/>
                </a:solidFill>
              </a:rPr>
              <a:t>médico de família </a:t>
            </a:r>
            <a:r>
              <a:rPr lang="pt-PT" sz="3200" i="1" dirty="0">
                <a:solidFill>
                  <a:srgbClr val="002060"/>
                </a:solidFill>
              </a:rPr>
              <a:t>(MF), como especialista em </a:t>
            </a:r>
            <a:r>
              <a:rPr lang="pt-PT" sz="3200" b="1" i="1" dirty="0">
                <a:solidFill>
                  <a:srgbClr val="002060"/>
                </a:solidFill>
              </a:rPr>
              <a:t>Medicina Geral e Familia</a:t>
            </a:r>
            <a:r>
              <a:rPr lang="pt-PT" sz="3200" i="1" dirty="0">
                <a:solidFill>
                  <a:srgbClr val="002060"/>
                </a:solidFill>
              </a:rPr>
              <a:t>r (MGF), inserido em </a:t>
            </a:r>
            <a:r>
              <a:rPr lang="pt-PT" sz="3200" b="1" i="1" dirty="0">
                <a:solidFill>
                  <a:srgbClr val="002060"/>
                </a:solidFill>
              </a:rPr>
              <a:t>equipa de CSP</a:t>
            </a:r>
            <a:r>
              <a:rPr lang="pt-PT" sz="3200" i="1" dirty="0">
                <a:solidFill>
                  <a:srgbClr val="002060"/>
                </a:solidFill>
              </a:rPr>
              <a:t>, é a </a:t>
            </a:r>
            <a:r>
              <a:rPr lang="pt-PT" sz="3200" b="1" i="1" dirty="0">
                <a:solidFill>
                  <a:srgbClr val="002060"/>
                </a:solidFill>
              </a:rPr>
              <a:t>melhor resposta</a:t>
            </a:r>
            <a:r>
              <a:rPr lang="pt-PT" sz="32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956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E3C5C-D7B5-90D8-132C-29F9AFFD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  <a:latin typeface="+mn-lt"/>
              </a:rPr>
              <a:t>CSP/MGF - </a:t>
            </a:r>
            <a:r>
              <a:rPr lang="pt-PT" b="1" i="1" dirty="0">
                <a:solidFill>
                  <a:srgbClr val="002060"/>
                </a:solidFill>
                <a:latin typeface="+mn-lt"/>
              </a:rPr>
              <a:t>praxis</a:t>
            </a:r>
            <a:r>
              <a:rPr lang="pt-PT" b="1" dirty="0">
                <a:solidFill>
                  <a:srgbClr val="002060"/>
                </a:solidFill>
                <a:latin typeface="+mn-lt"/>
              </a:rPr>
              <a:t> do Médico de Família (MF)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8AF434-49EC-3681-F56F-07AB95C9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4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3500" b="1" dirty="0">
                <a:solidFill>
                  <a:srgbClr val="002060"/>
                </a:solidFill>
              </a:rPr>
              <a:t>O MF age:</a:t>
            </a:r>
          </a:p>
          <a:p>
            <a:r>
              <a:rPr lang="pt-PT" sz="2900" dirty="0">
                <a:solidFill>
                  <a:srgbClr val="002060"/>
                </a:solidFill>
              </a:rPr>
              <a:t>de </a:t>
            </a:r>
            <a:r>
              <a:rPr lang="pt-PT" sz="2900" b="1" dirty="0">
                <a:solidFill>
                  <a:srgbClr val="002060"/>
                </a:solidFill>
              </a:rPr>
              <a:t>forma personalizada </a:t>
            </a:r>
            <a:r>
              <a:rPr lang="pt-PT" sz="2900" dirty="0">
                <a:solidFill>
                  <a:srgbClr val="002060"/>
                </a:solidFill>
              </a:rPr>
              <a:t>(distingue cada um com o que precisa)</a:t>
            </a:r>
          </a:p>
          <a:p>
            <a:r>
              <a:rPr lang="pt-PT" sz="2900" b="1" dirty="0">
                <a:solidFill>
                  <a:srgbClr val="002060"/>
                </a:solidFill>
              </a:rPr>
              <a:t>global</a:t>
            </a:r>
            <a:r>
              <a:rPr lang="pt-PT" sz="2900" dirty="0">
                <a:solidFill>
                  <a:srgbClr val="002060"/>
                </a:solidFill>
              </a:rPr>
              <a:t> (abarca todos os problemas de saúde)</a:t>
            </a:r>
          </a:p>
          <a:p>
            <a:r>
              <a:rPr lang="pt-PT" sz="2900" b="1" dirty="0">
                <a:solidFill>
                  <a:srgbClr val="002060"/>
                </a:solidFill>
              </a:rPr>
              <a:t>acessível </a:t>
            </a:r>
            <a:r>
              <a:rPr lang="pt-PT" sz="2900" dirty="0">
                <a:solidFill>
                  <a:srgbClr val="002060"/>
                </a:solidFill>
              </a:rPr>
              <a:t>(está junto das pessoas) </a:t>
            </a:r>
          </a:p>
          <a:p>
            <a:r>
              <a:rPr lang="pt-PT" sz="2900" dirty="0">
                <a:solidFill>
                  <a:srgbClr val="002060"/>
                </a:solidFill>
              </a:rPr>
              <a:t>em </a:t>
            </a:r>
            <a:r>
              <a:rPr lang="pt-PT" sz="2900" b="1" dirty="0">
                <a:solidFill>
                  <a:srgbClr val="002060"/>
                </a:solidFill>
              </a:rPr>
              <a:t>continuidade</a:t>
            </a:r>
            <a:r>
              <a:rPr lang="pt-PT" sz="2900" dirty="0">
                <a:solidFill>
                  <a:srgbClr val="002060"/>
                </a:solidFill>
              </a:rPr>
              <a:t> (ao longo do tempo de vida de um cidadão)</a:t>
            </a:r>
          </a:p>
          <a:p>
            <a:r>
              <a:rPr lang="pt-PT" sz="2900" dirty="0">
                <a:solidFill>
                  <a:srgbClr val="002060"/>
                </a:solidFill>
              </a:rPr>
              <a:t>a nível da </a:t>
            </a:r>
            <a:r>
              <a:rPr lang="pt-PT" sz="2900" b="1" dirty="0">
                <a:solidFill>
                  <a:srgbClr val="002060"/>
                </a:solidFill>
              </a:rPr>
              <a:t>prevenção</a:t>
            </a:r>
            <a:r>
              <a:rPr lang="pt-PT" sz="2900" dirty="0">
                <a:solidFill>
                  <a:srgbClr val="002060"/>
                </a:solidFill>
              </a:rPr>
              <a:t>, do </a:t>
            </a:r>
            <a:r>
              <a:rPr lang="pt-PT" sz="2900" b="1" dirty="0">
                <a:solidFill>
                  <a:srgbClr val="002060"/>
                </a:solidFill>
              </a:rPr>
              <a:t>diagnóstico</a:t>
            </a:r>
            <a:r>
              <a:rPr lang="pt-PT" sz="2900" dirty="0">
                <a:solidFill>
                  <a:srgbClr val="002060"/>
                </a:solidFill>
              </a:rPr>
              <a:t>, do </a:t>
            </a:r>
            <a:r>
              <a:rPr lang="pt-PT" sz="2900" b="1" dirty="0">
                <a:solidFill>
                  <a:srgbClr val="002060"/>
                </a:solidFill>
              </a:rPr>
              <a:t>tratamento</a:t>
            </a:r>
            <a:r>
              <a:rPr lang="pt-PT" sz="2900" dirty="0">
                <a:solidFill>
                  <a:srgbClr val="002060"/>
                </a:solidFill>
              </a:rPr>
              <a:t>, da </a:t>
            </a:r>
            <a:r>
              <a:rPr lang="pt-PT" sz="2900" b="1" dirty="0">
                <a:solidFill>
                  <a:srgbClr val="002060"/>
                </a:solidFill>
              </a:rPr>
              <a:t>reabilitação</a:t>
            </a:r>
            <a:r>
              <a:rPr lang="pt-PT" sz="2900" dirty="0">
                <a:solidFill>
                  <a:srgbClr val="002060"/>
                </a:solidFill>
              </a:rPr>
              <a:t> e dos </a:t>
            </a:r>
            <a:r>
              <a:rPr lang="pt-PT" sz="2900" b="1" dirty="0">
                <a:solidFill>
                  <a:srgbClr val="002060"/>
                </a:solidFill>
              </a:rPr>
              <a:t>cuidados paliativos</a:t>
            </a:r>
          </a:p>
          <a:p>
            <a:r>
              <a:rPr lang="pt-PT" sz="2900" dirty="0">
                <a:solidFill>
                  <a:srgbClr val="002060"/>
                </a:solidFill>
              </a:rPr>
              <a:t>em equipa, </a:t>
            </a:r>
            <a:r>
              <a:rPr lang="pt-PT" sz="2900" b="1" dirty="0">
                <a:solidFill>
                  <a:srgbClr val="002060"/>
                </a:solidFill>
              </a:rPr>
              <a:t>com outros profissionais</a:t>
            </a:r>
            <a:r>
              <a:rPr lang="pt-PT" sz="2900" dirty="0">
                <a:solidFill>
                  <a:srgbClr val="002060"/>
                </a:solidFill>
              </a:rPr>
              <a:t>, médicos e não médicos</a:t>
            </a:r>
          </a:p>
          <a:p>
            <a:r>
              <a:rPr lang="pt-PT" sz="2900" dirty="0">
                <a:solidFill>
                  <a:srgbClr val="002060"/>
                </a:solidFill>
              </a:rPr>
              <a:t>promovendo a </a:t>
            </a:r>
            <a:r>
              <a:rPr lang="pt-PT" sz="2900" b="1" dirty="0">
                <a:solidFill>
                  <a:srgbClr val="002060"/>
                </a:solidFill>
              </a:rPr>
              <a:t>coordenação dos diferentes níveis de cuidados de saúde </a:t>
            </a:r>
          </a:p>
        </p:txBody>
      </p:sp>
    </p:spTree>
    <p:extLst>
      <p:ext uri="{BB962C8B-B14F-4D97-AF65-F5344CB8AC3E}">
        <p14:creationId xmlns:p14="http://schemas.microsoft.com/office/powerpoint/2010/main" val="1548746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446698" y="718137"/>
            <a:ext cx="4492855" cy="5421726"/>
            <a:chOff x="2330146" y="692696"/>
            <a:chExt cx="4510929" cy="5544616"/>
          </a:xfrm>
        </p:grpSpPr>
        <p:sp>
          <p:nvSpPr>
            <p:cNvPr id="14" name="Sorriso 13"/>
            <p:cNvSpPr/>
            <p:nvPr/>
          </p:nvSpPr>
          <p:spPr>
            <a:xfrm>
              <a:off x="2413295" y="692696"/>
              <a:ext cx="4344633" cy="5544616"/>
            </a:xfrm>
            <a:prstGeom prst="smileyFace">
              <a:avLst/>
            </a:prstGeom>
            <a:solidFill>
              <a:srgbClr val="FFCC99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330146" y="3068960"/>
              <a:ext cx="4510929" cy="1280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Médico de Família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Gestor de saúde e dos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episódios de doença do utente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193701" y="1025480"/>
              <a:ext cx="2772460" cy="11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Novo paradigma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31266-AF06-12B6-E8B6-E290B1A3EC2B}"/>
              </a:ext>
            </a:extLst>
          </p:cNvPr>
          <p:cNvSpPr txBox="1"/>
          <p:nvPr/>
        </p:nvSpPr>
        <p:spPr>
          <a:xfrm>
            <a:off x="5136777" y="840791"/>
            <a:ext cx="6813176" cy="5176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CSP/MGF – mudança de paradigma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Adota um </a:t>
            </a:r>
            <a:r>
              <a:rPr kumimoji="0" lang="pt-PT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novo modelo de governação clínica</a:t>
            </a:r>
            <a:r>
              <a:rPr kumimoji="0" lang="pt-PT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assente na </a:t>
            </a:r>
            <a:r>
              <a:rPr kumimoji="0" lang="pt-PT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centralidade do MF </a:t>
            </a:r>
            <a:r>
              <a:rPr kumimoji="0" lang="pt-PT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Serviço Nacional de Saúde (SNS), como </a:t>
            </a:r>
            <a:r>
              <a:rPr kumimoji="0" lang="pt-PT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gestor de saúde e dos episódios de doença </a:t>
            </a:r>
            <a:r>
              <a:rPr kumimoji="0" lang="pt-PT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cada cidadão da sua lista de utentes</a:t>
            </a:r>
          </a:p>
        </p:txBody>
      </p:sp>
    </p:spTree>
    <p:extLst>
      <p:ext uri="{BB962C8B-B14F-4D97-AF65-F5344CB8AC3E}">
        <p14:creationId xmlns:p14="http://schemas.microsoft.com/office/powerpoint/2010/main" val="207031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E3C5C-D7B5-90D8-132C-29F9AFFD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5" y="248584"/>
            <a:ext cx="9430870" cy="1325563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pt-PT" sz="4000" b="1" dirty="0">
                <a:solidFill>
                  <a:srgbClr val="002060"/>
                </a:solidFill>
                <a:latin typeface="+mn-lt"/>
              </a:rPr>
              <a:t>CSP/MGF com elevada </a:t>
            </a:r>
            <a:r>
              <a:rPr lang="pt-PT" sz="4000" b="1" dirty="0" err="1">
                <a:solidFill>
                  <a:srgbClr val="002060"/>
                </a:solidFill>
                <a:latin typeface="+mn-lt"/>
              </a:rPr>
              <a:t>resolutividade</a:t>
            </a:r>
            <a:r>
              <a:rPr lang="pt-PT" sz="4000" b="1" dirty="0">
                <a:solidFill>
                  <a:srgbClr val="002060"/>
                </a:solidFill>
                <a:latin typeface="+mn-lt"/>
              </a:rPr>
              <a:t>*</a:t>
            </a:r>
            <a:br>
              <a:rPr lang="pt-PT" sz="3200" b="1" dirty="0">
                <a:solidFill>
                  <a:srgbClr val="002060"/>
                </a:solidFill>
                <a:latin typeface="+mn-lt"/>
              </a:rPr>
            </a:br>
            <a:r>
              <a:rPr lang="pt-PT" sz="3200" b="1" dirty="0">
                <a:solidFill>
                  <a:srgbClr val="002060"/>
                </a:solidFill>
                <a:latin typeface="+mn-lt"/>
              </a:rPr>
              <a:t>Ir ao encontro do interesse das pessoas é HUMANIZAÇÃO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28AF434-49EC-3681-F56F-07AB95C9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83" y="1888378"/>
            <a:ext cx="10931434" cy="4351338"/>
          </a:xfrm>
        </p:spPr>
        <p:txBody>
          <a:bodyPr>
            <a:normAutofit fontScale="92500" lnSpcReduction="20000"/>
          </a:bodyPr>
          <a:lstStyle/>
          <a:p>
            <a:r>
              <a:rPr lang="pt-PT" dirty="0">
                <a:solidFill>
                  <a:srgbClr val="002060"/>
                </a:solidFill>
              </a:rPr>
              <a:t>Meios para suporte básico e avançado de vida</a:t>
            </a:r>
          </a:p>
          <a:p>
            <a:r>
              <a:rPr lang="pt-PT" dirty="0">
                <a:solidFill>
                  <a:srgbClr val="002060"/>
                </a:solidFill>
              </a:rPr>
              <a:t>Manutenção de doentes em observação</a:t>
            </a:r>
          </a:p>
          <a:p>
            <a:r>
              <a:rPr lang="pt-PT" dirty="0">
                <a:solidFill>
                  <a:srgbClr val="002060"/>
                </a:solidFill>
              </a:rPr>
              <a:t>Tratamento de situações agudas e agudizações de situações crónicas que não exijam cuidados hospitalares</a:t>
            </a:r>
          </a:p>
          <a:p>
            <a:r>
              <a:rPr lang="pt-PT" dirty="0">
                <a:solidFill>
                  <a:srgbClr val="002060"/>
                </a:solidFill>
              </a:rPr>
              <a:t>Realização de ecografias e radiologia simples, </a:t>
            </a:r>
            <a:r>
              <a:rPr lang="pt-PT" dirty="0" err="1">
                <a:solidFill>
                  <a:srgbClr val="002060"/>
                </a:solidFill>
              </a:rPr>
              <a:t>electrocardiografia</a:t>
            </a:r>
            <a:r>
              <a:rPr lang="pt-PT" dirty="0">
                <a:solidFill>
                  <a:srgbClr val="002060"/>
                </a:solidFill>
              </a:rPr>
              <a:t> e “química seca”; </a:t>
            </a:r>
          </a:p>
          <a:p>
            <a:r>
              <a:rPr lang="pt-PT" dirty="0">
                <a:solidFill>
                  <a:srgbClr val="002060"/>
                </a:solidFill>
              </a:rPr>
              <a:t>Telemedicina (</a:t>
            </a:r>
            <a:r>
              <a:rPr lang="pt-PT" dirty="0" err="1">
                <a:solidFill>
                  <a:srgbClr val="002060"/>
                </a:solidFill>
              </a:rPr>
              <a:t>telessaúde</a:t>
            </a:r>
            <a:r>
              <a:rPr lang="pt-PT" dirty="0">
                <a:solidFill>
                  <a:srgbClr val="002060"/>
                </a:solidFill>
              </a:rPr>
              <a:t>)</a:t>
            </a:r>
          </a:p>
          <a:p>
            <a:r>
              <a:rPr lang="pt-PT" dirty="0">
                <a:solidFill>
                  <a:srgbClr val="002060"/>
                </a:solidFill>
              </a:rPr>
              <a:t>Pequena cirurgia (v.g., sutura de feridas)</a:t>
            </a:r>
          </a:p>
          <a:p>
            <a:r>
              <a:rPr lang="pt-PT" dirty="0">
                <a:solidFill>
                  <a:srgbClr val="002060"/>
                </a:solidFill>
              </a:rPr>
              <a:t>Tratamento de situações traumatológicas de moderada complexidade (não-cirúrgicas)</a:t>
            </a:r>
          </a:p>
          <a:p>
            <a:r>
              <a:rPr lang="pt-PT" dirty="0">
                <a:solidFill>
                  <a:srgbClr val="002060"/>
                </a:solidFill>
              </a:rPr>
              <a:t>Seguimento de grávidas e pediátrico</a:t>
            </a: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0DDF9CC-C02E-7433-9104-17A12572E9F9}"/>
              </a:ext>
            </a:extLst>
          </p:cNvPr>
          <p:cNvSpPr txBox="1"/>
          <p:nvPr/>
        </p:nvSpPr>
        <p:spPr>
          <a:xfrm>
            <a:off x="630283" y="6286251"/>
            <a:ext cx="87288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500" b="1" dirty="0">
                <a:solidFill>
                  <a:srgbClr val="002060"/>
                </a:solidFill>
              </a:rPr>
              <a:t>(*) </a:t>
            </a:r>
            <a:r>
              <a:rPr lang="pt-PT" sz="1500" dirty="0">
                <a:solidFill>
                  <a:srgbClr val="002060"/>
                </a:solidFill>
              </a:rPr>
              <a:t>A que se devem adicionar, pela sua elevada relevância, o </a:t>
            </a:r>
            <a:r>
              <a:rPr lang="pt-PT" sz="1500" b="1" dirty="0">
                <a:solidFill>
                  <a:srgbClr val="002060"/>
                </a:solidFill>
              </a:rPr>
              <a:t>acolhimento </a:t>
            </a:r>
            <a:r>
              <a:rPr lang="pt-PT" sz="1500" dirty="0">
                <a:solidFill>
                  <a:srgbClr val="002060"/>
                </a:solidFill>
              </a:rPr>
              <a:t>e a </a:t>
            </a:r>
            <a:r>
              <a:rPr lang="pt-PT" sz="1500" b="1" dirty="0">
                <a:solidFill>
                  <a:srgbClr val="002060"/>
                </a:solidFill>
              </a:rPr>
              <a:t>integralidade dos cuidados</a:t>
            </a:r>
          </a:p>
        </p:txBody>
      </p:sp>
    </p:spTree>
    <p:extLst>
      <p:ext uri="{BB962C8B-B14F-4D97-AF65-F5344CB8AC3E}">
        <p14:creationId xmlns:p14="http://schemas.microsoft.com/office/powerpoint/2010/main" val="264643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F84F8-CCE1-6186-BCBB-D40151AC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394" y="365125"/>
            <a:ext cx="9471212" cy="1189355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Humanização – princípio da continuidade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47522A-8D4F-1062-2B16-68759B1B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305" y="1768251"/>
            <a:ext cx="9807389" cy="45417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96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pt-PT" b="1" dirty="0">
                <a:solidFill>
                  <a:srgbClr val="002060"/>
                </a:solidFill>
              </a:rPr>
              <a:t>A humanização é essencial</a:t>
            </a:r>
            <a:r>
              <a:rPr lang="pt-PT" dirty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ts val="2960"/>
              </a:lnSpc>
              <a:spcBef>
                <a:spcPts val="0"/>
              </a:spcBef>
              <a:spcAft>
                <a:spcPts val="900"/>
              </a:spcAft>
            </a:pPr>
            <a:r>
              <a:rPr lang="pt-PT" dirty="0">
                <a:solidFill>
                  <a:srgbClr val="002060"/>
                </a:solidFill>
              </a:rPr>
              <a:t>para uma boa </a:t>
            </a:r>
            <a:r>
              <a:rPr lang="pt-PT" b="1" dirty="0">
                <a:solidFill>
                  <a:srgbClr val="002060"/>
                </a:solidFill>
              </a:rPr>
              <a:t>prática médica centrada no doente </a:t>
            </a:r>
          </a:p>
          <a:p>
            <a:pPr lvl="1">
              <a:lnSpc>
                <a:spcPts val="2960"/>
              </a:lnSpc>
              <a:spcBef>
                <a:spcPts val="0"/>
              </a:spcBef>
              <a:spcAft>
                <a:spcPts val="900"/>
              </a:spcAft>
            </a:pPr>
            <a:r>
              <a:rPr lang="pt-PT" dirty="0">
                <a:solidFill>
                  <a:srgbClr val="002060"/>
                </a:solidFill>
              </a:rPr>
              <a:t>para todo o </a:t>
            </a:r>
            <a:r>
              <a:rPr lang="pt-PT" b="1" dirty="0">
                <a:solidFill>
                  <a:srgbClr val="002060"/>
                </a:solidFill>
              </a:rPr>
              <a:t>relacionamento humano em cuidados de saúde</a:t>
            </a:r>
          </a:p>
          <a:p>
            <a:pPr lvl="1">
              <a:lnSpc>
                <a:spcPts val="2960"/>
              </a:lnSpc>
              <a:spcBef>
                <a:spcPts val="0"/>
              </a:spcBef>
              <a:spcAft>
                <a:spcPts val="900"/>
              </a:spcAft>
            </a:pPr>
            <a:r>
              <a:rPr lang="pt-PT" dirty="0">
                <a:solidFill>
                  <a:srgbClr val="002060"/>
                </a:solidFill>
              </a:rPr>
              <a:t>para a </a:t>
            </a:r>
            <a:r>
              <a:rPr lang="pt-PT" b="1" dirty="0">
                <a:solidFill>
                  <a:srgbClr val="002060"/>
                </a:solidFill>
              </a:rPr>
              <a:t>sustentabilidade</a:t>
            </a:r>
            <a:r>
              <a:rPr lang="pt-PT" dirty="0">
                <a:solidFill>
                  <a:srgbClr val="002060"/>
                </a:solidFill>
              </a:rPr>
              <a:t> de um Serviço/Sistema Nacional de Saúde</a:t>
            </a:r>
          </a:p>
          <a:p>
            <a:pPr marL="0" indent="0">
              <a:lnSpc>
                <a:spcPts val="296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pt-PT" dirty="0">
                <a:solidFill>
                  <a:srgbClr val="002060"/>
                </a:solidFill>
              </a:rPr>
              <a:t>O que exige a aplicação do </a:t>
            </a:r>
            <a:r>
              <a:rPr lang="pt-PT" b="1" dirty="0">
                <a:solidFill>
                  <a:srgbClr val="002060"/>
                </a:solidFill>
              </a:rPr>
              <a:t>princípio da continuidade</a:t>
            </a:r>
            <a:r>
              <a:rPr lang="pt-PT" dirty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ts val="2960"/>
              </a:lnSpc>
              <a:spcBef>
                <a:spcPts val="0"/>
              </a:spcBef>
              <a:spcAft>
                <a:spcPts val="900"/>
              </a:spcAft>
            </a:pPr>
            <a:r>
              <a:rPr lang="pt-PT" b="1" dirty="0">
                <a:solidFill>
                  <a:srgbClr val="002060"/>
                </a:solidFill>
              </a:rPr>
              <a:t>na formação ao longo da vida </a:t>
            </a:r>
            <a:r>
              <a:rPr lang="pt-PT" dirty="0">
                <a:solidFill>
                  <a:srgbClr val="002060"/>
                </a:solidFill>
              </a:rPr>
              <a:t>em humanização dos cuidados de saúde </a:t>
            </a:r>
          </a:p>
          <a:p>
            <a:pPr lvl="1">
              <a:lnSpc>
                <a:spcPts val="2960"/>
              </a:lnSpc>
              <a:spcBef>
                <a:spcPts val="0"/>
              </a:spcBef>
              <a:spcAft>
                <a:spcPts val="900"/>
              </a:spcAft>
            </a:pPr>
            <a:r>
              <a:rPr lang="pt-PT" b="1" dirty="0">
                <a:solidFill>
                  <a:srgbClr val="002060"/>
                </a:solidFill>
              </a:rPr>
              <a:t>na aplicação espontânea </a:t>
            </a:r>
            <a:r>
              <a:rPr lang="pt-PT" dirty="0">
                <a:solidFill>
                  <a:srgbClr val="002060"/>
                </a:solidFill>
              </a:rPr>
              <a:t>dos valores e princípios da humanização no exercício diário da prática clínica e em todos os relacionamentos entre os utentes/doentes e os profissionais de saúde</a:t>
            </a:r>
          </a:p>
        </p:txBody>
      </p:sp>
    </p:spTree>
    <p:extLst>
      <p:ext uri="{BB962C8B-B14F-4D97-AF65-F5344CB8AC3E}">
        <p14:creationId xmlns:p14="http://schemas.microsoft.com/office/powerpoint/2010/main" val="986134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764" y="228061"/>
            <a:ext cx="10828472" cy="1104324"/>
          </a:xfrm>
        </p:spPr>
        <p:txBody>
          <a:bodyPr>
            <a:noAutofit/>
          </a:bodyPr>
          <a:lstStyle/>
          <a:p>
            <a:pPr>
              <a:lnSpc>
                <a:spcPts val="4360"/>
              </a:lnSpc>
            </a:pPr>
            <a:r>
              <a:rPr lang="pt-PT" b="1" dirty="0">
                <a:solidFill>
                  <a:srgbClr val="002060"/>
                </a:solidFill>
              </a:rPr>
              <a:t>CSP/MGF - combate à cultura </a:t>
            </a:r>
            <a:r>
              <a:rPr lang="pt-PT" b="1" dirty="0" err="1">
                <a:solidFill>
                  <a:srgbClr val="002060"/>
                </a:solidFill>
              </a:rPr>
              <a:t>hospitalocêntrica</a:t>
            </a:r>
            <a:br>
              <a:rPr lang="pt-PT" sz="2800" b="1" dirty="0">
                <a:solidFill>
                  <a:srgbClr val="002060"/>
                </a:solidFill>
              </a:rPr>
            </a:br>
            <a:r>
              <a:rPr lang="pt-PT" sz="2500" b="1" dirty="0">
                <a:solidFill>
                  <a:srgbClr val="002060"/>
                </a:solidFill>
              </a:rPr>
              <a:t>As idas aos hospitais devem acontecimentos fortuitos no trajeto de vida dos cidadãos</a:t>
            </a:r>
            <a:endParaRPr lang="pt-PT" sz="25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0" y="1579491"/>
            <a:ext cx="4069214" cy="242849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0" name="Grupo 19"/>
          <p:cNvGrpSpPr/>
          <p:nvPr/>
        </p:nvGrpSpPr>
        <p:grpSpPr>
          <a:xfrm>
            <a:off x="942143" y="2984162"/>
            <a:ext cx="10157384" cy="3332904"/>
            <a:chOff x="897924" y="2881420"/>
            <a:chExt cx="10157384" cy="3332904"/>
          </a:xfrm>
        </p:grpSpPr>
        <p:sp>
          <p:nvSpPr>
            <p:cNvPr id="13" name="Retângulo 12"/>
            <p:cNvSpPr/>
            <p:nvPr/>
          </p:nvSpPr>
          <p:spPr>
            <a:xfrm>
              <a:off x="913189" y="4533757"/>
              <a:ext cx="1267263" cy="3277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Seta para a direita 9"/>
            <p:cNvSpPr/>
            <p:nvPr/>
          </p:nvSpPr>
          <p:spPr>
            <a:xfrm>
              <a:off x="2167884" y="4399459"/>
              <a:ext cx="8887424" cy="60704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Seta para a direita 3"/>
            <p:cNvSpPr/>
            <p:nvPr/>
          </p:nvSpPr>
          <p:spPr>
            <a:xfrm>
              <a:off x="2167883" y="5113449"/>
              <a:ext cx="8745176" cy="321412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52173" y="4476065"/>
              <a:ext cx="8678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Presença dos CSP ao longo do ciclo de vida da pessoa</a:t>
              </a:r>
            </a:p>
          </p:txBody>
        </p:sp>
        <p:sp>
          <p:nvSpPr>
            <p:cNvPr id="5" name="Seta para baixo 4"/>
            <p:cNvSpPr/>
            <p:nvPr/>
          </p:nvSpPr>
          <p:spPr>
            <a:xfrm>
              <a:off x="3764860" y="4446467"/>
              <a:ext cx="66385" cy="6587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Seta para baixo 5"/>
            <p:cNvSpPr/>
            <p:nvPr/>
          </p:nvSpPr>
          <p:spPr>
            <a:xfrm>
              <a:off x="6280834" y="4198630"/>
              <a:ext cx="104558" cy="9111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eta para baixo 6"/>
            <p:cNvSpPr/>
            <p:nvPr/>
          </p:nvSpPr>
          <p:spPr>
            <a:xfrm>
              <a:off x="8156293" y="4015195"/>
              <a:ext cx="209116" cy="10979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Seta para baixo 7"/>
            <p:cNvSpPr/>
            <p:nvPr/>
          </p:nvSpPr>
          <p:spPr>
            <a:xfrm>
              <a:off x="9846231" y="3313423"/>
              <a:ext cx="313674" cy="182984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Conexão reta unidirecional 11"/>
            <p:cNvCxnSpPr/>
            <p:nvPr/>
          </p:nvCxnSpPr>
          <p:spPr>
            <a:xfrm>
              <a:off x="2167884" y="4447947"/>
              <a:ext cx="0" cy="7011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14"/>
            <p:cNvSpPr/>
            <p:nvPr/>
          </p:nvSpPr>
          <p:spPr>
            <a:xfrm>
              <a:off x="897924" y="4533757"/>
              <a:ext cx="66385" cy="3277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BE8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812013" y="4012196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HHs</a:t>
              </a:r>
              <a:endPara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876000" y="4012196"/>
              <a:ext cx="1510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HHs</a:t>
              </a: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Domicílio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913189" y="5200073"/>
              <a:ext cx="1267263" cy="1896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riângulo isósceles 25"/>
            <p:cNvSpPr/>
            <p:nvPr/>
          </p:nvSpPr>
          <p:spPr>
            <a:xfrm>
              <a:off x="2095562" y="5466352"/>
              <a:ext cx="209116" cy="274477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636647" y="5740829"/>
              <a:ext cx="115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dias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363087" y="3720730"/>
              <a:ext cx="1510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HHs</a:t>
              </a: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Domicílio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372168" y="3500059"/>
              <a:ext cx="1510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HHs</a:t>
              </a: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Domicílio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9097117" y="2881420"/>
              <a:ext cx="1510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HHs</a:t>
              </a: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/ Domicílio</a:t>
              </a:r>
            </a:p>
          </p:txBody>
        </p:sp>
        <p:sp>
          <p:nvSpPr>
            <p:cNvPr id="9" name="Seta para cima 8"/>
            <p:cNvSpPr/>
            <p:nvPr/>
          </p:nvSpPr>
          <p:spPr>
            <a:xfrm>
              <a:off x="6231304" y="5451975"/>
              <a:ext cx="237547" cy="3666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1221" y="5472970"/>
              <a:ext cx="491308" cy="402800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5494" y="5527902"/>
              <a:ext cx="1135148" cy="402800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0029" y="5451975"/>
              <a:ext cx="281577" cy="402800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3538469" y="5817730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085251" y="5781606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8066783" y="5828054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9774305" y="5875770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735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043C1-965D-DAAE-E2E4-A1964DC8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8DCCF-1D2F-F285-A89D-D217638B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853" y="350837"/>
            <a:ext cx="8180294" cy="1325563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Défice de humanização nos CSP?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419BCFA-8F3A-F701-AB4E-C0C2B8BC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312" y="2031813"/>
            <a:ext cx="9175376" cy="3149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 dirty="0">
                <a:solidFill>
                  <a:srgbClr val="002060"/>
                </a:solidFill>
              </a:rPr>
              <a:t>Quando os cuidados de saúde prestados:</a:t>
            </a:r>
          </a:p>
          <a:p>
            <a:r>
              <a:rPr lang="pt-PT" dirty="0">
                <a:solidFill>
                  <a:srgbClr val="002060"/>
                </a:solidFill>
              </a:rPr>
              <a:t>Estão centrados na doença</a:t>
            </a:r>
          </a:p>
          <a:p>
            <a:r>
              <a:rPr lang="pt-PT" dirty="0">
                <a:solidFill>
                  <a:srgbClr val="002060"/>
                </a:solidFill>
              </a:rPr>
              <a:t>Acompanham a doença e não o doente</a:t>
            </a:r>
          </a:p>
          <a:p>
            <a:r>
              <a:rPr lang="pt-PT" dirty="0">
                <a:solidFill>
                  <a:srgbClr val="002060"/>
                </a:solidFill>
              </a:rPr>
              <a:t>Estão desfocados das necessidades pessoais do doente </a:t>
            </a:r>
          </a:p>
          <a:p>
            <a:r>
              <a:rPr lang="pt-PT" dirty="0">
                <a:solidFill>
                  <a:srgbClr val="002060"/>
                </a:solidFill>
              </a:rPr>
              <a:t>Há escassez de tempo para a escuta ativa</a:t>
            </a:r>
          </a:p>
          <a:p>
            <a:r>
              <a:rPr lang="pt-PT" dirty="0">
                <a:solidFill>
                  <a:srgbClr val="002060"/>
                </a:solidFill>
              </a:rPr>
              <a:t>Há um acolhimento deficiente</a:t>
            </a:r>
          </a:p>
          <a:p>
            <a:r>
              <a:rPr lang="pt-PT" dirty="0">
                <a:solidFill>
                  <a:srgbClr val="00206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706759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A811-D90E-9A65-FE5B-48F7D704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50371"/>
            <a:ext cx="11658600" cy="881742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2060"/>
                </a:solidFill>
              </a:rPr>
              <a:t>Dimensão humana da humanização dos sistemas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140246-7384-E060-A72D-B1A6BA0F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175658"/>
            <a:ext cx="11571514" cy="52780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dirty="0">
                <a:solidFill>
                  <a:srgbClr val="002060"/>
                </a:solidFill>
              </a:rPr>
              <a:t>Os sistemas de saúde têm uma dimensão humana – no fim de contas, as pessoas que necessitam de cuidados médicos e as pessoas que os prestam são “</a:t>
            </a:r>
            <a:r>
              <a:rPr lang="pt-PT" b="1" dirty="0">
                <a:solidFill>
                  <a:srgbClr val="002060"/>
                </a:solidFill>
              </a:rPr>
              <a:t>pessoas, como tu e como eu</a:t>
            </a:r>
            <a:r>
              <a:rPr lang="pt-PT" dirty="0">
                <a:solidFill>
                  <a:srgbClr val="002060"/>
                </a:solidFill>
              </a:rPr>
              <a:t>”.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dirty="0">
                <a:solidFill>
                  <a:srgbClr val="002060"/>
                </a:solidFill>
              </a:rPr>
              <a:t>Humanizar os sistemas de saúde implica: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600" dirty="0">
                <a:solidFill>
                  <a:srgbClr val="002060"/>
                </a:solidFill>
              </a:rPr>
              <a:t>perceber que os objetivos dos sistemas de saúde também se centram nas pessoas;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600" dirty="0">
                <a:solidFill>
                  <a:srgbClr val="002060"/>
                </a:solidFill>
              </a:rPr>
              <a:t>Compreender as motivações e os comportamentos dos dois principais grupos de “</a:t>
            </a:r>
            <a:r>
              <a:rPr lang="pt-PT" sz="2600" dirty="0" err="1">
                <a:solidFill>
                  <a:srgbClr val="002060"/>
                </a:solidFill>
              </a:rPr>
              <a:t>actores</a:t>
            </a:r>
            <a:r>
              <a:rPr lang="pt-PT" sz="2600" dirty="0">
                <a:solidFill>
                  <a:srgbClr val="002060"/>
                </a:solidFill>
              </a:rPr>
              <a:t>” de um sistema de saúde - as pessoas a quem são prestados os cuidados de saúde e as pessoas que prestam esses cuidados – e incentivá-los a comportarem-se de modo diferente;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2600" dirty="0">
                <a:solidFill>
                  <a:srgbClr val="002060"/>
                </a:solidFill>
              </a:rPr>
              <a:t>Definir e cumprir uma agenda do foro das ciências sociais capacitada para resolver problemas de comportamento humano.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337A63-2527-23F7-3348-7697143896A9}"/>
              </a:ext>
            </a:extLst>
          </p:cNvPr>
          <p:cNvSpPr txBox="1"/>
          <p:nvPr/>
        </p:nvSpPr>
        <p:spPr>
          <a:xfrm>
            <a:off x="6237514" y="6453740"/>
            <a:ext cx="6411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Humanizing health systems. Adam Wagstaff. February 29, 2012</a:t>
            </a:r>
          </a:p>
        </p:txBody>
      </p:sp>
    </p:spTree>
    <p:extLst>
      <p:ext uri="{BB962C8B-B14F-4D97-AF65-F5344CB8AC3E}">
        <p14:creationId xmlns:p14="http://schemas.microsoft.com/office/powerpoint/2010/main" val="345522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16FAD9-8C56-6450-858F-70C6782D78AE}"/>
              </a:ext>
            </a:extLst>
          </p:cNvPr>
          <p:cNvSpPr txBox="1"/>
          <p:nvPr/>
        </p:nvSpPr>
        <p:spPr>
          <a:xfrm>
            <a:off x="1683123" y="1590328"/>
            <a:ext cx="8825753" cy="37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4000" b="1" dirty="0">
                <a:solidFill>
                  <a:srgbClr val="002060"/>
                </a:solidFill>
                <a:latin typeface="Aptos" panose="020B0004020202020204" pitchFamily="34" charset="0"/>
              </a:rPr>
              <a:t>Objetivos primordiais dos</a:t>
            </a:r>
            <a:r>
              <a:rPr kumimoji="0" lang="pt-PT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 CSP</a:t>
            </a:r>
          </a:p>
          <a:p>
            <a:pPr marL="342900" marR="0" lvl="0" indent="-342900" algn="l" defTabSz="514350" rtl="0" eaLnBrk="1" fontAlgn="auto" latinLnBrk="0" hangingPunct="1">
              <a:lnSpc>
                <a:spcPts val="4000"/>
              </a:lnSpc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3200" b="1" dirty="0">
                <a:solidFill>
                  <a:srgbClr val="002060"/>
                </a:solidFill>
                <a:latin typeface="Aptos" panose="020B0004020202020204" pitchFamily="34" charset="0"/>
              </a:rPr>
              <a:t>Melhorar/otimizar a saúde das populações:</a:t>
            </a:r>
          </a:p>
          <a:p>
            <a:pPr marL="800100" lvl="1" indent="-342900" defTabSz="514350">
              <a:lnSpc>
                <a:spcPts val="4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pt-PT" sz="2400" b="1" dirty="0">
                <a:solidFill>
                  <a:srgbClr val="002060"/>
                </a:solidFill>
                <a:latin typeface="Aptos" panose="020B0004020202020204" pitchFamily="34" charset="0"/>
              </a:rPr>
              <a:t>evidência ciência na base das decisões</a:t>
            </a:r>
          </a:p>
          <a:p>
            <a:pPr marL="800100" lvl="1" indent="-342900" defTabSz="514350">
              <a:lnSpc>
                <a:spcPts val="4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pt-PT" sz="2400" b="1" dirty="0">
                <a:solidFill>
                  <a:srgbClr val="002060"/>
                </a:solidFill>
                <a:latin typeface="Aptos" panose="020B0004020202020204" pitchFamily="34" charset="0"/>
              </a:rPr>
              <a:t>humanização dos cuidados  </a:t>
            </a:r>
          </a:p>
          <a:p>
            <a:pPr marL="342900" marR="0" lvl="0" indent="-342900" algn="l" defTabSz="514350" rtl="0" eaLnBrk="1" fontAlgn="auto" latinLnBrk="0" hangingPunct="1">
              <a:lnSpc>
                <a:spcPts val="4000"/>
              </a:lnSpc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3200" b="1" dirty="0">
                <a:solidFill>
                  <a:srgbClr val="002060"/>
                </a:solidFill>
                <a:latin typeface="Aptos" panose="020B0004020202020204" pitchFamily="34" charset="0"/>
              </a:rPr>
              <a:t>Promover/sustentar a equidade no acesso à saúde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63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4624D-55AB-6233-FA70-8DBBE13B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59" y="243505"/>
            <a:ext cx="9129477" cy="690021"/>
          </a:xfrm>
        </p:spPr>
        <p:txBody>
          <a:bodyPr>
            <a:normAutofit/>
          </a:bodyPr>
          <a:lstStyle/>
          <a:p>
            <a:r>
              <a:rPr lang="pt-PT" sz="4200" dirty="0">
                <a:solidFill>
                  <a:srgbClr val="002060"/>
                </a:solidFill>
              </a:rPr>
              <a:t>Quando a gestão favorece a humanização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08B8FE7-5C76-2339-33D7-C04A8205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76" y="1174376"/>
            <a:ext cx="11308844" cy="5600349"/>
          </a:xfrm>
        </p:spPr>
        <p:txBody>
          <a:bodyPr>
            <a:normAutofit fontScale="70000" lnSpcReduction="20000"/>
          </a:bodyPr>
          <a:lstStyle/>
          <a:p>
            <a:r>
              <a:rPr lang="pt-PT" dirty="0">
                <a:solidFill>
                  <a:srgbClr val="002060"/>
                </a:solidFill>
              </a:rPr>
              <a:t>Respeita e aplica os princípios e valores da humanização em saúde</a:t>
            </a:r>
          </a:p>
          <a:p>
            <a:r>
              <a:rPr lang="pt-PT" dirty="0">
                <a:solidFill>
                  <a:srgbClr val="002060"/>
                </a:solidFill>
              </a:rPr>
              <a:t>Incorpora a ponderação ética no agir profissional e o respeito pelo outro</a:t>
            </a:r>
          </a:p>
          <a:p>
            <a:r>
              <a:rPr lang="pt-PT" dirty="0">
                <a:solidFill>
                  <a:srgbClr val="002060"/>
                </a:solidFill>
              </a:rPr>
              <a:t>Promove a centralidade do utente/doente, através de uma abordagem holística do doente, que valoriza o contexto emocional, experiência e história específicas, que conjuga com o foco na doença e o uso dos recursos tecnológicos disponíveis</a:t>
            </a:r>
          </a:p>
          <a:p>
            <a:r>
              <a:rPr lang="pt-PT" dirty="0">
                <a:solidFill>
                  <a:srgbClr val="002060"/>
                </a:solidFill>
              </a:rPr>
              <a:t>Promove o bem-estar dos utentes/doentes (acesso à oferta, mitigação ou anulação de barreiras físicas, espaços amigos do utente, conforto e amenidades, …)</a:t>
            </a:r>
          </a:p>
          <a:p>
            <a:r>
              <a:rPr lang="pt-PT" dirty="0">
                <a:solidFill>
                  <a:srgbClr val="002060"/>
                </a:solidFill>
              </a:rPr>
              <a:t>Promove o bem-estar dos profissionais de saúde (relacionamento cordial e harmonioso, espaços de descanso e tomada de refeições, …)</a:t>
            </a:r>
          </a:p>
          <a:p>
            <a:r>
              <a:rPr lang="pt-PT" dirty="0">
                <a:solidFill>
                  <a:srgbClr val="002060"/>
                </a:solidFill>
              </a:rPr>
              <a:t>Organiza a oferta centrada nas necessidades do doente e não de base “</a:t>
            </a:r>
            <a:r>
              <a:rPr lang="pt-PT" dirty="0" err="1">
                <a:solidFill>
                  <a:srgbClr val="002060"/>
                </a:solidFill>
              </a:rPr>
              <a:t>silar</a:t>
            </a:r>
            <a:r>
              <a:rPr lang="pt-PT" dirty="0">
                <a:solidFill>
                  <a:srgbClr val="002060"/>
                </a:solidFill>
              </a:rPr>
              <a:t>” </a:t>
            </a:r>
          </a:p>
          <a:p>
            <a:r>
              <a:rPr lang="pt-PT" dirty="0">
                <a:solidFill>
                  <a:srgbClr val="002060"/>
                </a:solidFill>
              </a:rPr>
              <a:t>Promove a formação dos seus profissionais ao longo da vida – competências em comunicação, relações humanas, …</a:t>
            </a:r>
          </a:p>
          <a:p>
            <a:r>
              <a:rPr lang="pt-PT" dirty="0">
                <a:solidFill>
                  <a:srgbClr val="002060"/>
                </a:solidFill>
              </a:rPr>
              <a:t>Adota procedimentos do foro da relação médico/doente que valorizam e incluem: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a transparência na informação clínica e terapêutica (direito a saber </a:t>
            </a:r>
            <a:r>
              <a:rPr lang="pt-PT" dirty="0" err="1">
                <a:solidFill>
                  <a:srgbClr val="002060"/>
                </a:solidFill>
              </a:rPr>
              <a:t>vs</a:t>
            </a:r>
            <a:r>
              <a:rPr lang="pt-PT" dirty="0">
                <a:solidFill>
                  <a:srgbClr val="002060"/>
                </a:solidFill>
              </a:rPr>
              <a:t> direito a não saber)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a autonomia, a participação dos utentes/doentes nas decisões que lhes dizem respeito, o consentimento informado (esclarecido) </a:t>
            </a:r>
          </a:p>
          <a:p>
            <a:pPr lvl="1"/>
            <a:r>
              <a:rPr lang="pt-PT" dirty="0">
                <a:solidFill>
                  <a:srgbClr val="002060"/>
                </a:solidFill>
              </a:rPr>
              <a:t>as preferências dos utentes/doentes (tratamento pelo nome, visita de referência, escolhas alimentares, …)</a:t>
            </a:r>
          </a:p>
          <a:p>
            <a:r>
              <a:rPr lang="pt-PT" dirty="0">
                <a:solidFill>
                  <a:srgbClr val="002060"/>
                </a:solidFill>
              </a:rPr>
              <a:t>Promove a eficácia e a eficiência </a:t>
            </a:r>
          </a:p>
          <a:p>
            <a:r>
              <a:rPr lang="pt-PT" dirty="0">
                <a:solidFill>
                  <a:srgbClr val="002060"/>
                </a:solidFill>
              </a:rPr>
              <a:t>Valoriza a criação de equipas multiprofissionais e multidisciplinares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9569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177B2-D2F5-18EB-979A-909D3874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35" y="393929"/>
            <a:ext cx="11311128" cy="915034"/>
          </a:xfrm>
        </p:spPr>
        <p:txBody>
          <a:bodyPr>
            <a:normAutofit/>
          </a:bodyPr>
          <a:lstStyle/>
          <a:p>
            <a:pPr algn="ctr"/>
            <a:r>
              <a:rPr lang="pt-PT" sz="3800" b="1" dirty="0">
                <a:solidFill>
                  <a:srgbClr val="002060"/>
                </a:solidFill>
              </a:rPr>
              <a:t>Boas práticas de humanização, em cuidados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24C5A85-6A1A-12AD-39D4-BA019AD90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81" y="1781664"/>
            <a:ext cx="11677237" cy="3660669"/>
          </a:xfrm>
        </p:spPr>
        <p:txBody>
          <a:bodyPr>
            <a:noAutofit/>
          </a:bodyPr>
          <a:lstStyle/>
          <a:p>
            <a:pPr marL="0" indent="0">
              <a:lnSpc>
                <a:spcPts val="306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pt-PT" dirty="0">
                <a:solidFill>
                  <a:srgbClr val="002060"/>
                </a:solidFill>
              </a:rPr>
              <a:t>Como se identificam?</a:t>
            </a:r>
          </a:p>
          <a:p>
            <a:pPr>
              <a:lnSpc>
                <a:spcPts val="3060"/>
              </a:lnSpc>
              <a:spcBef>
                <a:spcPts val="0"/>
              </a:spcBef>
              <a:spcAft>
                <a:spcPts val="1100"/>
              </a:spcAft>
            </a:pPr>
            <a:r>
              <a:rPr lang="pt-PT" dirty="0">
                <a:solidFill>
                  <a:srgbClr val="002060"/>
                </a:solidFill>
              </a:rPr>
              <a:t>Incorporam: </a:t>
            </a:r>
            <a:r>
              <a:rPr lang="pt-PT" b="1" dirty="0">
                <a:solidFill>
                  <a:srgbClr val="002060"/>
                </a:solidFill>
              </a:rPr>
              <a:t>respeito pela dignidade da pessoa, empatia e compaixão</a:t>
            </a:r>
          </a:p>
          <a:p>
            <a:pPr>
              <a:lnSpc>
                <a:spcPts val="3060"/>
              </a:lnSpc>
              <a:spcBef>
                <a:spcPts val="0"/>
              </a:spcBef>
              <a:spcAft>
                <a:spcPts val="1100"/>
              </a:spcAft>
            </a:pPr>
            <a:r>
              <a:rPr lang="pt-PT" dirty="0">
                <a:solidFill>
                  <a:srgbClr val="002060"/>
                </a:solidFill>
              </a:rPr>
              <a:t>Têm </a:t>
            </a:r>
            <a:r>
              <a:rPr lang="pt-PT" b="1" dirty="0">
                <a:solidFill>
                  <a:srgbClr val="002060"/>
                </a:solidFill>
              </a:rPr>
              <a:t>impacto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b="1" dirty="0">
                <a:solidFill>
                  <a:srgbClr val="002060"/>
                </a:solidFill>
              </a:rPr>
              <a:t>positivo, duradouro e diferenciador </a:t>
            </a:r>
            <a:r>
              <a:rPr lang="pt-PT" dirty="0">
                <a:solidFill>
                  <a:srgbClr val="002060"/>
                </a:solidFill>
              </a:rPr>
              <a:t>– melhoram a experiência do doente e da família, no contacto e trajeto nas instituições de saúde</a:t>
            </a:r>
          </a:p>
          <a:p>
            <a:pPr>
              <a:lnSpc>
                <a:spcPts val="3060"/>
              </a:lnSpc>
              <a:spcBef>
                <a:spcPts val="0"/>
              </a:spcBef>
              <a:spcAft>
                <a:spcPts val="1100"/>
              </a:spcAft>
            </a:pPr>
            <a:r>
              <a:rPr lang="pt-PT" dirty="0">
                <a:solidFill>
                  <a:srgbClr val="002060"/>
                </a:solidFill>
              </a:rPr>
              <a:t>São </a:t>
            </a:r>
            <a:r>
              <a:rPr lang="pt-PT" b="1" dirty="0">
                <a:solidFill>
                  <a:srgbClr val="002060"/>
                </a:solidFill>
              </a:rPr>
              <a:t>criativas</a:t>
            </a:r>
            <a:r>
              <a:rPr lang="pt-PT" dirty="0">
                <a:solidFill>
                  <a:srgbClr val="002060"/>
                </a:solidFill>
              </a:rPr>
              <a:t> – formas diferentes de fazer, para mais e para melhor </a:t>
            </a:r>
          </a:p>
          <a:p>
            <a:pPr>
              <a:lnSpc>
                <a:spcPts val="3060"/>
              </a:lnSpc>
              <a:spcBef>
                <a:spcPts val="0"/>
              </a:spcBef>
              <a:spcAft>
                <a:spcPts val="1100"/>
              </a:spcAft>
            </a:pPr>
            <a:r>
              <a:rPr lang="pt-PT" b="1" dirty="0">
                <a:solidFill>
                  <a:srgbClr val="002060"/>
                </a:solidFill>
              </a:rPr>
              <a:t>Destacam-se</a:t>
            </a:r>
            <a:r>
              <a:rPr lang="pt-PT" dirty="0">
                <a:solidFill>
                  <a:srgbClr val="002060"/>
                </a:solidFill>
              </a:rPr>
              <a:t> em relação às demais</a:t>
            </a:r>
          </a:p>
        </p:txBody>
      </p:sp>
    </p:spTree>
    <p:extLst>
      <p:ext uri="{BB962C8B-B14F-4D97-AF65-F5344CB8AC3E}">
        <p14:creationId xmlns:p14="http://schemas.microsoft.com/office/powerpoint/2010/main" val="1534524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4BBFE-F7F7-9D21-5A70-F7C014F7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4" y="278041"/>
            <a:ext cx="10531930" cy="832304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Humanização</a:t>
            </a:r>
            <a:r>
              <a:rPr lang="pt-PT" sz="4000" b="1" dirty="0">
                <a:solidFill>
                  <a:srgbClr val="002060"/>
                </a:solidFill>
              </a:rPr>
              <a:t> dos cuidados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5745135-CE38-E7FF-135E-7F8B10B0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64" y="1311275"/>
            <a:ext cx="11185071" cy="51815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t-PT" b="1" dirty="0">
                <a:solidFill>
                  <a:srgbClr val="002060"/>
                </a:solidFill>
              </a:rPr>
              <a:t>A humanização, para ser efetiva, deve estar presente: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</a:rPr>
              <a:t>Como </a:t>
            </a:r>
            <a:r>
              <a:rPr lang="en-US" dirty="0" err="1">
                <a:solidFill>
                  <a:srgbClr val="002060"/>
                </a:solidFill>
              </a:rPr>
              <a:t>eixo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orientador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definição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políticas</a:t>
            </a:r>
            <a:r>
              <a:rPr lang="en-US" dirty="0">
                <a:solidFill>
                  <a:srgbClr val="002060"/>
                </a:solidFill>
              </a:rPr>
              <a:t> que </a:t>
            </a:r>
            <a:r>
              <a:rPr lang="en-US" dirty="0" err="1">
                <a:solidFill>
                  <a:srgbClr val="002060"/>
                </a:solidFill>
              </a:rPr>
              <a:t>melhorem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qualidade</a:t>
            </a:r>
            <a:r>
              <a:rPr lang="en-US" dirty="0">
                <a:solidFill>
                  <a:srgbClr val="002060"/>
                </a:solidFill>
              </a:rPr>
              <a:t> dos </a:t>
            </a:r>
            <a:r>
              <a:rPr lang="en-US" dirty="0" err="1">
                <a:solidFill>
                  <a:srgbClr val="002060"/>
                </a:solidFill>
              </a:rPr>
              <a:t>cuidados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</a:rPr>
              <a:t>Na </a:t>
            </a:r>
            <a:r>
              <a:rPr lang="en-US" dirty="0" err="1">
                <a:solidFill>
                  <a:srgbClr val="002060"/>
                </a:solidFill>
              </a:rPr>
              <a:t>educação</a:t>
            </a:r>
            <a:r>
              <a:rPr lang="en-US" dirty="0">
                <a:solidFill>
                  <a:srgbClr val="002060"/>
                </a:solidFill>
              </a:rPr>
              <a:t> dos </a:t>
            </a:r>
            <a:r>
              <a:rPr lang="en-US" dirty="0" err="1">
                <a:solidFill>
                  <a:srgbClr val="002060"/>
                </a:solidFill>
              </a:rPr>
              <a:t>profissionais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saúde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</a:rPr>
              <a:t>Na </a:t>
            </a:r>
            <a:r>
              <a:rPr lang="en-US" dirty="0" err="1">
                <a:solidFill>
                  <a:srgbClr val="002060"/>
                </a:solidFill>
              </a:rPr>
              <a:t>prática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clínica</a:t>
            </a:r>
            <a:r>
              <a:rPr lang="en-US" dirty="0">
                <a:solidFill>
                  <a:srgbClr val="002060"/>
                </a:solidFill>
              </a:rPr>
              <a:t> – com as </a:t>
            </a:r>
            <a:r>
              <a:rPr lang="en-US" dirty="0" err="1">
                <a:solidFill>
                  <a:srgbClr val="002060"/>
                </a:solidFill>
              </a:rPr>
              <a:t>pessoas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serem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tratadas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como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seres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humanos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colocadas</a:t>
            </a:r>
            <a:r>
              <a:rPr lang="en-US" dirty="0">
                <a:solidFill>
                  <a:srgbClr val="002060"/>
                </a:solidFill>
              </a:rPr>
              <a:t> no </a:t>
            </a:r>
            <a:r>
              <a:rPr lang="en-US" dirty="0" err="1">
                <a:solidFill>
                  <a:srgbClr val="002060"/>
                </a:solidFill>
              </a:rPr>
              <a:t>centro</a:t>
            </a:r>
            <a:r>
              <a:rPr lang="en-US" dirty="0">
                <a:solidFill>
                  <a:srgbClr val="002060"/>
                </a:solidFill>
              </a:rPr>
              <a:t> dos </a:t>
            </a:r>
            <a:r>
              <a:rPr lang="en-US" dirty="0" err="1">
                <a:solidFill>
                  <a:srgbClr val="002060"/>
                </a:solidFill>
              </a:rPr>
              <a:t>processos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prestação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cuidados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saúde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</a:rPr>
              <a:t>Na </a:t>
            </a:r>
            <a:r>
              <a:rPr lang="en-US" dirty="0" err="1">
                <a:solidFill>
                  <a:srgbClr val="002060"/>
                </a:solidFill>
              </a:rPr>
              <a:t>prática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clínica</a:t>
            </a:r>
            <a:r>
              <a:rPr lang="en-US" dirty="0">
                <a:solidFill>
                  <a:srgbClr val="002060"/>
                </a:solidFill>
              </a:rPr>
              <a:t> – com </a:t>
            </a:r>
            <a:r>
              <a:rPr lang="en-US" dirty="0" err="1">
                <a:solidFill>
                  <a:srgbClr val="002060"/>
                </a:solidFill>
              </a:rPr>
              <a:t>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profissionais</a:t>
            </a:r>
            <a:r>
              <a:rPr lang="en-US" dirty="0">
                <a:solidFill>
                  <a:srgbClr val="002060"/>
                </a:solidFill>
              </a:rPr>
              <a:t> no </a:t>
            </a:r>
            <a:r>
              <a:rPr lang="en-US" dirty="0" err="1">
                <a:solidFill>
                  <a:srgbClr val="002060"/>
                </a:solidFill>
              </a:rPr>
              <a:t>centro</a:t>
            </a:r>
            <a:r>
              <a:rPr lang="en-US" dirty="0">
                <a:solidFill>
                  <a:srgbClr val="002060"/>
                </a:solidFill>
              </a:rPr>
              <a:t> das </a:t>
            </a:r>
            <a:r>
              <a:rPr lang="en-US" dirty="0" err="1">
                <a:solidFill>
                  <a:srgbClr val="002060"/>
                </a:solidFill>
              </a:rPr>
              <a:t>mudanças</a:t>
            </a:r>
            <a:r>
              <a:rPr lang="en-US" dirty="0">
                <a:solidFill>
                  <a:srgbClr val="002060"/>
                </a:solidFill>
              </a:rPr>
              <a:t>, com </a:t>
            </a:r>
            <a:r>
              <a:rPr lang="en-US" dirty="0" err="1">
                <a:solidFill>
                  <a:srgbClr val="002060"/>
                </a:solidFill>
              </a:rPr>
              <a:t>fomento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trabalho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colaborativo</a:t>
            </a:r>
            <a:r>
              <a:rPr lang="en-US" dirty="0">
                <a:solidFill>
                  <a:srgbClr val="002060"/>
                </a:solidFill>
              </a:rPr>
              <a:t>, com </a:t>
            </a:r>
            <a:r>
              <a:rPr lang="en-US" dirty="0" err="1">
                <a:solidFill>
                  <a:srgbClr val="002060"/>
                </a:solidFill>
              </a:rPr>
              <a:t>comunicação</a:t>
            </a:r>
            <a:r>
              <a:rPr lang="en-US" dirty="0">
                <a:solidFill>
                  <a:srgbClr val="002060"/>
                </a:solidFill>
              </a:rPr>
              <a:t> e </a:t>
            </a:r>
            <a:r>
              <a:rPr lang="en-US" dirty="0" err="1">
                <a:solidFill>
                  <a:srgbClr val="002060"/>
                </a:solidFill>
              </a:rPr>
              <a:t>desenvolvimento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humano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05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D3FFF-3E24-B310-BEC8-FA96F89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70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6700" b="1" dirty="0">
                <a:solidFill>
                  <a:srgbClr val="002060"/>
                </a:solidFill>
              </a:rPr>
              <a:t>Impacto das boas práticas em  Humanização dos CSP</a:t>
            </a:r>
          </a:p>
        </p:txBody>
      </p:sp>
    </p:spTree>
    <p:extLst>
      <p:ext uri="{BB962C8B-B14F-4D97-AF65-F5344CB8AC3E}">
        <p14:creationId xmlns:p14="http://schemas.microsoft.com/office/powerpoint/2010/main" val="3598295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A7ED1-C5FB-A5E9-2AC8-D1695AD3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17" y="418913"/>
            <a:ext cx="8009965" cy="1105087"/>
          </a:xfrm>
        </p:spPr>
        <p:txBody>
          <a:bodyPr/>
          <a:lstStyle/>
          <a:p>
            <a:r>
              <a:rPr lang="pt-PT" dirty="0">
                <a:solidFill>
                  <a:srgbClr val="002060"/>
                </a:solidFill>
              </a:rPr>
              <a:t>Impacto da humanização dos CSP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9A16263-1D44-3DD8-6BC8-AF5CF681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90" y="1690688"/>
            <a:ext cx="10092017" cy="450345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6000" dirty="0">
                <a:solidFill>
                  <a:srgbClr val="002060"/>
                </a:solidFill>
              </a:rPr>
              <a:t>Melhora a capacidade das estruturas de saúde para responder à procura, seja individual, seja da população que serve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6000" dirty="0">
                <a:solidFill>
                  <a:srgbClr val="002060"/>
                </a:solidFill>
              </a:rPr>
              <a:t>Valoriza os diferentes profissionais envolvidos na prestação de cuidados de saúde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6000" dirty="0">
                <a:solidFill>
                  <a:srgbClr val="002060"/>
                </a:solidFill>
              </a:rPr>
              <a:t>Fomenta a autonomia dos profissionais envolvidos e corresponsabiliza-os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6000" dirty="0">
                <a:solidFill>
                  <a:srgbClr val="002060"/>
                </a:solidFill>
              </a:rPr>
              <a:t>Estabelece vínculos solidários e de participação coletiva no processo de gestão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6000" dirty="0">
                <a:solidFill>
                  <a:srgbClr val="002060"/>
                </a:solidFill>
              </a:rPr>
              <a:t>Identifica as necessidades em saúde da população alvo e adequa a organização e gestão da resposta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6000" dirty="0">
                <a:solidFill>
                  <a:srgbClr val="002060"/>
                </a:solidFill>
              </a:rPr>
              <a:t>Coloca o doente no centro dos processos e trata-o de forma personalizada, com respeito pela sua dignidade e preferências</a:t>
            </a:r>
            <a:endParaRPr lang="pt-PT" sz="6400" dirty="0">
              <a:solidFill>
                <a:srgbClr val="002060"/>
              </a:solidFill>
            </a:endParaRP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9A832F-8452-2490-5804-E5040F4C328C}"/>
              </a:ext>
            </a:extLst>
          </p:cNvPr>
          <p:cNvSpPr txBox="1"/>
          <p:nvPr/>
        </p:nvSpPr>
        <p:spPr>
          <a:xfrm>
            <a:off x="1049990" y="6194146"/>
            <a:ext cx="8866094" cy="3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Ramos </a:t>
            </a:r>
            <a:r>
              <a:rPr lang="pt-PT" sz="1400" kern="0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EA, </a:t>
            </a:r>
            <a:r>
              <a:rPr lang="pt-PT" sz="1400" kern="0" dirty="0" err="1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pt-PT" sz="1400" kern="0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al. </a:t>
            </a:r>
            <a:r>
              <a:rPr lang="pt-PT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Humanização na Atenção Primária à Saúde. </a:t>
            </a:r>
            <a:r>
              <a:rPr lang="pt-PT" sz="1400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t-PT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400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pt-PT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Minas Gerais 2018;28 (</a:t>
            </a:r>
            <a:r>
              <a:rPr lang="pt-PT" sz="1400" kern="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Supl</a:t>
            </a:r>
            <a:r>
              <a:rPr lang="pt-PT" sz="1400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5):177-181</a:t>
            </a:r>
            <a:r>
              <a:rPr lang="pt-PT" sz="14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3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ADDEB-8DA7-358B-6E26-FAA65FC3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369" y="400874"/>
            <a:ext cx="5903260" cy="69271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500" b="1" dirty="0">
                <a:solidFill>
                  <a:srgbClr val="002060"/>
                </a:solidFill>
              </a:rPr>
              <a:t>Indicadores de satisfação</a:t>
            </a:r>
            <a:endParaRPr lang="pt-PT" sz="4500" dirty="0">
              <a:solidFill>
                <a:srgbClr val="00206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9BD5945-3DA0-C817-D32B-B648AB154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28" y="1461580"/>
            <a:ext cx="11092543" cy="3934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 err="1">
                <a:solidFill>
                  <a:srgbClr val="002060"/>
                </a:solidFill>
              </a:rPr>
              <a:t>Vertentes</a:t>
            </a:r>
            <a:r>
              <a:rPr lang="es-E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s-ES" dirty="0">
                <a:solidFill>
                  <a:srgbClr val="002060"/>
                </a:solidFill>
              </a:rPr>
              <a:t>Tempos de espera (do pedido à consulta + espera no </a:t>
            </a:r>
            <a:r>
              <a:rPr lang="es-ES" dirty="0" err="1">
                <a:solidFill>
                  <a:srgbClr val="002060"/>
                </a:solidFill>
              </a:rPr>
              <a:t>dia</a:t>
            </a:r>
            <a:r>
              <a:rPr lang="es-ES" dirty="0">
                <a:solidFill>
                  <a:srgbClr val="002060"/>
                </a:solidFill>
              </a:rPr>
              <a:t> da consulta)</a:t>
            </a:r>
          </a:p>
          <a:p>
            <a:r>
              <a:rPr lang="es-ES" dirty="0" err="1">
                <a:solidFill>
                  <a:srgbClr val="002060"/>
                </a:solidFill>
              </a:rPr>
              <a:t>Dedicação</a:t>
            </a:r>
            <a:r>
              <a:rPr lang="es-ES" dirty="0">
                <a:solidFill>
                  <a:srgbClr val="002060"/>
                </a:solidFill>
              </a:rPr>
              <a:t> do médico</a:t>
            </a:r>
          </a:p>
          <a:p>
            <a:r>
              <a:rPr lang="es-ES" dirty="0">
                <a:solidFill>
                  <a:srgbClr val="002060"/>
                </a:solidFill>
              </a:rPr>
              <a:t>Trato + </a:t>
            </a:r>
            <a:r>
              <a:rPr lang="es-ES" dirty="0" err="1">
                <a:solidFill>
                  <a:srgbClr val="002060"/>
                </a:solidFill>
              </a:rPr>
              <a:t>amabilidade</a:t>
            </a:r>
            <a:r>
              <a:rPr lang="es-ES" dirty="0">
                <a:solidFill>
                  <a:srgbClr val="002060"/>
                </a:solidFill>
              </a:rPr>
              <a:t> dos </a:t>
            </a:r>
            <a:r>
              <a:rPr lang="es-ES" dirty="0" err="1">
                <a:solidFill>
                  <a:srgbClr val="002060"/>
                </a:solidFill>
              </a:rPr>
              <a:t>profissionais</a:t>
            </a:r>
            <a:r>
              <a:rPr lang="es-ES" dirty="0">
                <a:solidFill>
                  <a:srgbClr val="002060"/>
                </a:solidFill>
              </a:rPr>
              <a:t> de </a:t>
            </a:r>
            <a:r>
              <a:rPr lang="es-ES" dirty="0" err="1">
                <a:solidFill>
                  <a:srgbClr val="002060"/>
                </a:solidFill>
              </a:rPr>
              <a:t>saúde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dirty="0" err="1">
                <a:solidFill>
                  <a:srgbClr val="002060"/>
                </a:solidFill>
              </a:rPr>
              <a:t>Informação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recebida</a:t>
            </a:r>
            <a:r>
              <a:rPr lang="es-ES" dirty="0">
                <a:solidFill>
                  <a:srgbClr val="002060"/>
                </a:solidFill>
              </a:rPr>
              <a:t> (</a:t>
            </a:r>
            <a:r>
              <a:rPr lang="es-ES" dirty="0" err="1">
                <a:solidFill>
                  <a:srgbClr val="002060"/>
                </a:solidFill>
              </a:rPr>
              <a:t>doença</a:t>
            </a:r>
            <a:r>
              <a:rPr lang="es-ES" dirty="0">
                <a:solidFill>
                  <a:srgbClr val="002060"/>
                </a:solidFill>
              </a:rPr>
              <a:t> + toma de medicamentos)</a:t>
            </a:r>
          </a:p>
          <a:p>
            <a:r>
              <a:rPr lang="es-ES" dirty="0" err="1">
                <a:solidFill>
                  <a:srgbClr val="002060"/>
                </a:solidFill>
              </a:rPr>
              <a:t>Participação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nas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decisões</a:t>
            </a:r>
            <a:r>
              <a:rPr lang="es-ES" dirty="0">
                <a:solidFill>
                  <a:srgbClr val="002060"/>
                </a:solidFill>
              </a:rPr>
              <a:t> </a:t>
            </a:r>
          </a:p>
          <a:p>
            <a:r>
              <a:rPr lang="es-ES" dirty="0" err="1">
                <a:solidFill>
                  <a:srgbClr val="002060"/>
                </a:solidFill>
              </a:rPr>
              <a:t>Tratamento</a:t>
            </a:r>
            <a:r>
              <a:rPr lang="es-ES" dirty="0">
                <a:solidFill>
                  <a:srgbClr val="002060"/>
                </a:solidFill>
              </a:rPr>
              <a:t> da </a:t>
            </a:r>
            <a:r>
              <a:rPr lang="es-ES" dirty="0" err="1">
                <a:solidFill>
                  <a:srgbClr val="002060"/>
                </a:solidFill>
              </a:rPr>
              <a:t>dor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E12FA3-2789-1F6A-A99F-0634C906E8DB}"/>
              </a:ext>
            </a:extLst>
          </p:cNvPr>
          <p:cNvSpPr txBox="1"/>
          <p:nvPr/>
        </p:nvSpPr>
        <p:spPr>
          <a:xfrm>
            <a:off x="2435357" y="5256583"/>
            <a:ext cx="7321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000" dirty="0">
                <a:solidFill>
                  <a:srgbClr val="002060"/>
                </a:solidFill>
                <a:latin typeface="Aptos Display" panose="02110004020202020204"/>
                <a:ea typeface="+mj-ea"/>
                <a:cs typeface="+mj-cs"/>
              </a:rPr>
              <a:t>Resultado de estudo da humanização dos CSP na Comunidade de Madrid (2016): </a:t>
            </a:r>
            <a:r>
              <a:rPr kumimoji="0" lang="pt-PT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84,6% </a:t>
            </a:r>
            <a:endParaRPr lang="pt-PT" sz="3000" b="1" dirty="0"/>
          </a:p>
        </p:txBody>
      </p:sp>
    </p:spTree>
    <p:extLst>
      <p:ext uri="{BB962C8B-B14F-4D97-AF65-F5344CB8AC3E}">
        <p14:creationId xmlns:p14="http://schemas.microsoft.com/office/powerpoint/2010/main" val="1222468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97E1C-C267-3304-B2D1-BB9B387B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848" y="291616"/>
            <a:ext cx="7828301" cy="862784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002060"/>
                </a:solidFill>
                <a:latin typeface="+mn-lt"/>
              </a:rPr>
              <a:t>CSP/MGF e sustentabilidade do SNS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3E69F6-A038-C04A-FD20-561D1FF5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88" y="1423853"/>
            <a:ext cx="10218422" cy="5434147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Relação de confiança e proximidade com os utentes</a:t>
            </a:r>
          </a:p>
          <a:p>
            <a:r>
              <a:rPr lang="pt-PT" b="1" dirty="0">
                <a:solidFill>
                  <a:srgbClr val="002060"/>
                </a:solidFill>
              </a:rPr>
              <a:t>Agilidade adaptativa da resposta a problemas concretos vs. inércias da centralização</a:t>
            </a:r>
          </a:p>
          <a:p>
            <a:r>
              <a:rPr lang="pt-PT" b="1" dirty="0">
                <a:solidFill>
                  <a:srgbClr val="002060"/>
                </a:solidFill>
              </a:rPr>
              <a:t>Integração da informação de saúde vs. fragmentação da oferta </a:t>
            </a:r>
          </a:p>
          <a:p>
            <a:r>
              <a:rPr lang="pt-PT" b="1" dirty="0">
                <a:solidFill>
                  <a:srgbClr val="002060"/>
                </a:solidFill>
              </a:rPr>
              <a:t>Intervenção precoce nos episódios de doença</a:t>
            </a:r>
          </a:p>
          <a:p>
            <a:r>
              <a:rPr lang="pt-PT" b="1" dirty="0">
                <a:solidFill>
                  <a:srgbClr val="002060"/>
                </a:solidFill>
              </a:rPr>
              <a:t>Orientação dos doentes no SNS, de forma adequada e atempada</a:t>
            </a:r>
          </a:p>
          <a:p>
            <a:r>
              <a:rPr lang="pt-PT" b="1" dirty="0">
                <a:solidFill>
                  <a:srgbClr val="002060"/>
                </a:solidFill>
              </a:rPr>
              <a:t>Seguimento domiciliário dos utentes;</a:t>
            </a:r>
          </a:p>
          <a:p>
            <a:r>
              <a:rPr lang="pt-PT" b="1" dirty="0">
                <a:solidFill>
                  <a:srgbClr val="002060"/>
                </a:solidFill>
              </a:rPr>
              <a:t>Prevenção</a:t>
            </a:r>
          </a:p>
          <a:p>
            <a:r>
              <a:rPr lang="pt-PT" b="1" dirty="0">
                <a:solidFill>
                  <a:srgbClr val="002060"/>
                </a:solidFill>
              </a:rPr>
              <a:t>Educação para a saúde </a:t>
            </a:r>
          </a:p>
          <a:p>
            <a:r>
              <a:rPr lang="pt-PT" b="1" dirty="0">
                <a:solidFill>
                  <a:srgbClr val="002060"/>
                </a:solidFill>
              </a:rPr>
              <a:t>Promoção da literacia em saúde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9765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E5B8C-2504-5DC6-3EDD-BCCE0AEE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075" y="445808"/>
            <a:ext cx="7785847" cy="1023837"/>
          </a:xfrm>
        </p:spPr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Humanização na prática médica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20CF23B-A074-A1DD-3374-7BF84679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84" y="1731575"/>
            <a:ext cx="10878031" cy="440028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002060"/>
                </a:solidFill>
              </a:rPr>
              <a:t>Vai além do cuidar e do tratar, ainda que estes sigam o melhor da técnica, da ciência e da “arte médica”. </a:t>
            </a:r>
          </a:p>
          <a:p>
            <a:r>
              <a:rPr lang="pt-PT" dirty="0">
                <a:solidFill>
                  <a:srgbClr val="002060"/>
                </a:solidFill>
              </a:rPr>
              <a:t>O tratar e o cuidar humanizados contrapõem-se ao reducionismo que pode exorbitar no cuidado com a doença e passar ao lado da pessoa doente</a:t>
            </a:r>
          </a:p>
          <a:p>
            <a:r>
              <a:rPr lang="pt-PT" dirty="0">
                <a:solidFill>
                  <a:srgbClr val="002060"/>
                </a:solidFill>
              </a:rPr>
              <a:t>A humanização do cuidar e do tratar:</a:t>
            </a:r>
          </a:p>
          <a:p>
            <a:pPr lvl="1"/>
            <a:r>
              <a:rPr lang="pt-PT" b="1" dirty="0">
                <a:solidFill>
                  <a:srgbClr val="002060"/>
                </a:solidFill>
              </a:rPr>
              <a:t>está associada a menos complicações e a uma recuperação mais rápida</a:t>
            </a:r>
          </a:p>
          <a:p>
            <a:pPr lvl="1"/>
            <a:r>
              <a:rPr lang="pt-PT" b="1" dirty="0">
                <a:solidFill>
                  <a:srgbClr val="002060"/>
                </a:solidFill>
              </a:rPr>
              <a:t>influencia a eficiência e a qualidade</a:t>
            </a:r>
          </a:p>
          <a:p>
            <a:pPr lvl="1"/>
            <a:r>
              <a:rPr lang="pt-PT" b="1" dirty="0">
                <a:solidFill>
                  <a:srgbClr val="002060"/>
                </a:solidFill>
              </a:rPr>
              <a:t>tem valor em saúde - ponderar na avaliação dos resultados em saúde e na contratualização para financiamento. </a:t>
            </a:r>
          </a:p>
        </p:txBody>
      </p:sp>
    </p:spTree>
    <p:extLst>
      <p:ext uri="{BB962C8B-B14F-4D97-AF65-F5344CB8AC3E}">
        <p14:creationId xmlns:p14="http://schemas.microsoft.com/office/powerpoint/2010/main" val="2754487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5523" y="2773497"/>
            <a:ext cx="8460954" cy="1311005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r>
              <a:rPr lang="pt-PT" sz="40000" b="1" i="1" dirty="0">
                <a:solidFill>
                  <a:srgbClr val="FFFF00"/>
                </a:solidFill>
              </a:rPr>
              <a:t>Muito obrigado</a:t>
            </a:r>
          </a:p>
          <a:p>
            <a:pPr>
              <a:buFontTx/>
              <a:buNone/>
            </a:pPr>
            <a:endParaRPr lang="pt-PT" sz="3600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PT" sz="3600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PT" sz="7400" b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pt-PT" sz="7400" b="1" dirty="0">
                <a:solidFill>
                  <a:srgbClr val="FFFF00"/>
                </a:solidFill>
              </a:rPr>
              <a:t>		</a:t>
            </a:r>
            <a:endParaRPr lang="pt-PT" sz="28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PT" sz="28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PT" sz="28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pt-PT" sz="28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8" y="260648"/>
            <a:ext cx="1487462" cy="19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1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E0039FD-6530-88F7-F035-59E70F964C32}"/>
              </a:ext>
            </a:extLst>
          </p:cNvPr>
          <p:cNvSpPr txBox="1"/>
          <p:nvPr/>
        </p:nvSpPr>
        <p:spPr>
          <a:xfrm>
            <a:off x="1102657" y="645365"/>
            <a:ext cx="998668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1" dirty="0">
                <a:solidFill>
                  <a:srgbClr val="002060"/>
                </a:solidFill>
              </a:rPr>
              <a:t>CPLP</a:t>
            </a:r>
          </a:p>
          <a:p>
            <a:r>
              <a:rPr lang="pt-PT" sz="2400" b="1" dirty="0">
                <a:solidFill>
                  <a:srgbClr val="002060"/>
                </a:solidFill>
              </a:rPr>
              <a:t>Estados membros: </a:t>
            </a:r>
            <a:r>
              <a:rPr lang="pt-PT" sz="2200" dirty="0">
                <a:solidFill>
                  <a:srgbClr val="002060"/>
                </a:solidFill>
              </a:rPr>
              <a:t>Angola, Brasil, Cabo Verde, Guiné-Bissau, Moçambique, Portugal, São Tomé e Príncipe, Timor-Leste </a:t>
            </a:r>
          </a:p>
          <a:p>
            <a:r>
              <a:rPr lang="pt-PT" sz="2500" b="1" dirty="0">
                <a:solidFill>
                  <a:srgbClr val="002060"/>
                </a:solidFill>
              </a:rPr>
              <a:t>Compromisso da CPLP para reforço dos CSP </a:t>
            </a:r>
            <a:r>
              <a:rPr lang="pt-PT" sz="2500" dirty="0">
                <a:solidFill>
                  <a:srgbClr val="002060"/>
                </a:solidFill>
              </a:rPr>
              <a:t>(</a:t>
            </a:r>
            <a:r>
              <a:rPr lang="pt-PT" sz="2500" b="1" dirty="0">
                <a:solidFill>
                  <a:srgbClr val="002060"/>
                </a:solidFill>
              </a:rPr>
              <a:t>PECS</a:t>
            </a:r>
            <a:r>
              <a:rPr lang="pt-PT" sz="2500" dirty="0">
                <a:solidFill>
                  <a:srgbClr val="002060"/>
                </a:solidFill>
              </a:rPr>
              <a:t> - Plano Estratégico de Cooperação em Saúde, 2018-2021):</a:t>
            </a:r>
            <a:endParaRPr lang="en-US" sz="25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rgbClr val="002060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rgbClr val="002060"/>
                </a:solidFill>
              </a:rPr>
              <a:t>a importância de não perder de vista que a saúde é um direito humano fundamental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rgbClr val="002060"/>
                </a:solidFill>
              </a:rPr>
              <a:t>as claras vantagens de considerar a </a:t>
            </a:r>
            <a:r>
              <a:rPr lang="pt-PT" sz="2500" b="1" dirty="0">
                <a:solidFill>
                  <a:srgbClr val="002060"/>
                </a:solidFill>
              </a:rPr>
              <a:t>família como base dos CSP </a:t>
            </a:r>
            <a:r>
              <a:rPr lang="pt-PT" sz="2500" dirty="0">
                <a:solidFill>
                  <a:srgbClr val="002060"/>
                </a:solidFill>
              </a:rPr>
              <a:t>em termos de prevenção de doenças, promoção da saúde e melhoria 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rgbClr val="002060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rgbClr val="002060"/>
                </a:solidFill>
              </a:rPr>
              <a:t>a necessidade de cooperação </a:t>
            </a:r>
            <a:r>
              <a:rPr lang="pt-PT" sz="2500" dirty="0" err="1">
                <a:solidFill>
                  <a:srgbClr val="002060"/>
                </a:solidFill>
              </a:rPr>
              <a:t>bi</a:t>
            </a:r>
            <a:r>
              <a:rPr lang="pt-PT" sz="2500" dirty="0">
                <a:solidFill>
                  <a:srgbClr val="002060"/>
                </a:solidFill>
              </a:rPr>
              <a:t> e/ou multilateral para reforçar os modelos de CSP e garantir o seu carácter universal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0643A3-996D-18A1-34CD-8F10DA354B01}"/>
              </a:ext>
            </a:extLst>
          </p:cNvPr>
          <p:cNvSpPr txBox="1"/>
          <p:nvPr/>
        </p:nvSpPr>
        <p:spPr>
          <a:xfrm>
            <a:off x="1151962" y="6056968"/>
            <a:ext cx="988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solidFill>
                  <a:srgbClr val="002060"/>
                </a:solidFill>
              </a:rPr>
              <a:t>Barros FPC, Pereira F, Correia T, Ferrinho P. </a:t>
            </a:r>
            <a:r>
              <a:rPr lang="en-US" sz="1400" dirty="0">
                <a:solidFill>
                  <a:srgbClr val="002060"/>
                </a:solidFill>
              </a:rPr>
              <a:t>Editorial: Primary health care ‘From Alma-Ata to Astana’: Fostering the international debate through the experiences of Portuguese-speaking countries. Int J Health </a:t>
            </a:r>
            <a:r>
              <a:rPr lang="en-US" sz="1400" dirty="0" err="1">
                <a:solidFill>
                  <a:srgbClr val="002060"/>
                </a:solidFill>
              </a:rPr>
              <a:t>Plann</a:t>
            </a:r>
            <a:r>
              <a:rPr lang="en-US" sz="1400" dirty="0">
                <a:solidFill>
                  <a:srgbClr val="002060"/>
                </a:solidFill>
              </a:rPr>
              <a:t> Mgmt. 2022;37:2528-2533. DOI: 10.1002/hpm.3511 </a:t>
            </a:r>
            <a:endParaRPr lang="pt-P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3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9630F67-C6C1-3DCF-1913-325F2C29DD68}"/>
              </a:ext>
            </a:extLst>
          </p:cNvPr>
          <p:cNvSpPr txBox="1"/>
          <p:nvPr/>
        </p:nvSpPr>
        <p:spPr>
          <a:xfrm>
            <a:off x="1013009" y="528824"/>
            <a:ext cx="95025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2800" b="1" dirty="0">
                <a:solidFill>
                  <a:srgbClr val="002060"/>
                </a:solidFill>
              </a:rPr>
              <a:t>Fatores condicionantes do modo como os Estados asseguram a prestação de cuidados de saúde e o bem-estar das populações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Regime político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Capacidade económica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Nível de coesão social 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Confiança da população nos seus serviços de saúde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Capacidade instalada: recursos humanos, infraestruturas e tecnologias dedicadas à prestação de cuidados, formação, gestão e investigação</a:t>
            </a:r>
          </a:p>
          <a:p>
            <a:pPr marL="914400" lvl="1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Capacidade de mobilização social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9556D6-DED4-3D13-0D50-A8D573B3C227}"/>
              </a:ext>
            </a:extLst>
          </p:cNvPr>
          <p:cNvSpPr txBox="1"/>
          <p:nvPr/>
        </p:nvSpPr>
        <p:spPr>
          <a:xfrm>
            <a:off x="1151961" y="6067566"/>
            <a:ext cx="988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solidFill>
                  <a:srgbClr val="002060"/>
                </a:solidFill>
              </a:rPr>
              <a:t>Barros FPC, Pereira F, Correia T, Ferrinho P. </a:t>
            </a:r>
            <a:r>
              <a:rPr lang="en-US" sz="1400" dirty="0">
                <a:solidFill>
                  <a:srgbClr val="002060"/>
                </a:solidFill>
              </a:rPr>
              <a:t>Editorial: Primary health care ‘From Alma-Ata to Astana’: Fostering the international debate through the experiences of Portuguese-speaking countries. Int J Health </a:t>
            </a:r>
            <a:r>
              <a:rPr lang="en-US" sz="1400" dirty="0" err="1">
                <a:solidFill>
                  <a:srgbClr val="002060"/>
                </a:solidFill>
              </a:rPr>
              <a:t>Plann</a:t>
            </a:r>
            <a:r>
              <a:rPr lang="en-US" sz="1400" dirty="0">
                <a:solidFill>
                  <a:srgbClr val="002060"/>
                </a:solidFill>
              </a:rPr>
              <a:t> Mgmt. 2022;37:2528-2533. DOI: 10.1002/hpm.3511 </a:t>
            </a:r>
            <a:endParaRPr lang="pt-PT" sz="1400" dirty="0">
              <a:solidFill>
                <a:srgbClr val="00206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9CED4C-64FA-7DFE-F6C8-C5FB67679786}"/>
              </a:ext>
            </a:extLst>
          </p:cNvPr>
          <p:cNvSpPr txBox="1"/>
          <p:nvPr/>
        </p:nvSpPr>
        <p:spPr>
          <a:xfrm>
            <a:off x="1013009" y="4206900"/>
            <a:ext cx="943983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200" b="1" dirty="0">
                <a:solidFill>
                  <a:srgbClr val="002060"/>
                </a:solidFill>
              </a:rPr>
              <a:t>O que diferencia os CSP nos diferentes países é a forma como: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A </a:t>
            </a:r>
            <a:r>
              <a:rPr lang="pt-PT" sz="2200" b="1" dirty="0">
                <a:solidFill>
                  <a:srgbClr val="002060"/>
                </a:solidFill>
              </a:rPr>
              <a:t>universalidade</a:t>
            </a:r>
            <a:r>
              <a:rPr lang="pt-PT" sz="2200" dirty="0">
                <a:solidFill>
                  <a:srgbClr val="002060"/>
                </a:solidFill>
              </a:rPr>
              <a:t> é definida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São assegurados os </a:t>
            </a:r>
            <a:r>
              <a:rPr lang="pt-PT" sz="2200" b="1" dirty="0">
                <a:solidFill>
                  <a:srgbClr val="002060"/>
                </a:solidFill>
              </a:rPr>
              <a:t>direitos e prerrogativas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As anteriores </a:t>
            </a:r>
            <a:r>
              <a:rPr lang="pt-PT" sz="2200" b="1" dirty="0">
                <a:solidFill>
                  <a:srgbClr val="002060"/>
                </a:solidFill>
              </a:rPr>
              <a:t>opções impactam </a:t>
            </a:r>
            <a:r>
              <a:rPr lang="pt-PT" sz="2200" dirty="0">
                <a:solidFill>
                  <a:srgbClr val="002060"/>
                </a:solidFill>
              </a:rPr>
              <a:t>nas desigualdades sociais e nos resultados em saúde</a:t>
            </a:r>
          </a:p>
        </p:txBody>
      </p:sp>
    </p:spTree>
    <p:extLst>
      <p:ext uri="{BB962C8B-B14F-4D97-AF65-F5344CB8AC3E}">
        <p14:creationId xmlns:p14="http://schemas.microsoft.com/office/powerpoint/2010/main" val="420676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1C21D17-5329-3AEB-0347-C6032D1BCD3E}"/>
              </a:ext>
            </a:extLst>
          </p:cNvPr>
          <p:cNvSpPr txBox="1"/>
          <p:nvPr/>
        </p:nvSpPr>
        <p:spPr>
          <a:xfrm>
            <a:off x="712694" y="302359"/>
            <a:ext cx="1076661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rgbClr val="002060"/>
                </a:solidFill>
              </a:rPr>
              <a:t>Carta de Liubliana* (OMS, 1996)</a:t>
            </a:r>
          </a:p>
          <a:p>
            <a:endParaRPr lang="pt-PT" sz="3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500" dirty="0">
                <a:solidFill>
                  <a:srgbClr val="002060"/>
                </a:solidFill>
              </a:rPr>
              <a:t>Reafirma Alma-Ata (</a:t>
            </a:r>
            <a:r>
              <a:rPr lang="en-US" sz="2500" dirty="0">
                <a:solidFill>
                  <a:srgbClr val="002060"/>
                </a:solidFill>
              </a:rPr>
              <a:t>OMS e UNICEF, set 1978) e o </a:t>
            </a:r>
            <a:r>
              <a:rPr lang="en-US" sz="2500" dirty="0" err="1">
                <a:solidFill>
                  <a:srgbClr val="002060"/>
                </a:solidFill>
              </a:rPr>
              <a:t>seu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desafio</a:t>
            </a:r>
            <a:r>
              <a:rPr lang="en-US" sz="2500" dirty="0">
                <a:solidFill>
                  <a:srgbClr val="002060"/>
                </a:solidFill>
              </a:rPr>
              <a:t> e </a:t>
            </a:r>
            <a:r>
              <a:rPr lang="en-US" sz="2500" dirty="0" err="1">
                <a:solidFill>
                  <a:srgbClr val="002060"/>
                </a:solidFill>
              </a:rPr>
              <a:t>objetivo“</a:t>
            </a:r>
            <a:r>
              <a:rPr lang="en-US" sz="2500" i="1" dirty="0" err="1">
                <a:solidFill>
                  <a:srgbClr val="002060"/>
                </a:solidFill>
              </a:rPr>
              <a:t>Health</a:t>
            </a:r>
            <a:r>
              <a:rPr lang="en-US" sz="2500" i="1" dirty="0">
                <a:solidFill>
                  <a:srgbClr val="002060"/>
                </a:solidFill>
              </a:rPr>
              <a:t> for All by the Year 2000</a:t>
            </a:r>
            <a:r>
              <a:rPr lang="en-US" sz="2500" dirty="0">
                <a:solidFill>
                  <a:srgbClr val="002060"/>
                </a:solidFill>
              </a:rPr>
              <a:t>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</a:rPr>
              <a:t>D</a:t>
            </a:r>
            <a:r>
              <a:rPr lang="pt-PT" sz="2500" dirty="0" err="1">
                <a:solidFill>
                  <a:srgbClr val="002060"/>
                </a:solidFill>
              </a:rPr>
              <a:t>efine</a:t>
            </a:r>
            <a:r>
              <a:rPr lang="pt-PT" sz="2500" dirty="0">
                <a:solidFill>
                  <a:srgbClr val="002060"/>
                </a:solidFill>
              </a:rPr>
              <a:t> os princípios/bases dos CSP: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Respeito pelos valores da dignidade humana e da diversidade étnica, cultural, religiosa e de género;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Equidade, solidariedade e ética profissional;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Direito à proteção contra a doença e à promoção da saúde em todas as fases da vida e para todos os tipos de doença;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Centralidade da pessoa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Qualidade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Financiamento adequado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200" dirty="0">
                <a:solidFill>
                  <a:srgbClr val="002060"/>
                </a:solidFill>
              </a:rPr>
              <a:t>Universalidade no acesso a todos os cuidados necessários. </a:t>
            </a:r>
          </a:p>
          <a:p>
            <a:endParaRPr lang="pt-PT" sz="2500" dirty="0">
              <a:solidFill>
                <a:srgbClr val="002060"/>
              </a:solidFill>
            </a:endParaRPr>
          </a:p>
          <a:p>
            <a:r>
              <a:rPr lang="pt-PT" sz="2500" dirty="0">
                <a:solidFill>
                  <a:srgbClr val="002060"/>
                </a:solidFill>
              </a:rPr>
              <a:t>*Problema: custo-efetividade </a:t>
            </a:r>
          </a:p>
          <a:p>
            <a:r>
              <a:rPr lang="pt-PT" sz="1600" dirty="0">
                <a:solidFill>
                  <a:srgbClr val="002060"/>
                </a:solidFill>
              </a:rPr>
              <a:t>   (efetividade = eficaz + eficiente)</a:t>
            </a:r>
          </a:p>
        </p:txBody>
      </p:sp>
    </p:spTree>
    <p:extLst>
      <p:ext uri="{BB962C8B-B14F-4D97-AF65-F5344CB8AC3E}">
        <p14:creationId xmlns:p14="http://schemas.microsoft.com/office/powerpoint/2010/main" val="330488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ing for Self and Others Circle">
            <a:extLst>
              <a:ext uri="{FF2B5EF4-FFF2-40B4-BE49-F238E27FC236}">
                <a16:creationId xmlns:a16="http://schemas.microsoft.com/office/drawing/2014/main" id="{E95CEB15-4673-8752-2096-97837ED65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3" y="519447"/>
            <a:ext cx="6464734" cy="60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823155A-8658-8F9F-E88F-6CC82C7C6E74}"/>
              </a:ext>
            </a:extLst>
          </p:cNvPr>
          <p:cNvSpPr txBox="1"/>
          <p:nvPr/>
        </p:nvSpPr>
        <p:spPr>
          <a:xfrm>
            <a:off x="1086644" y="68082"/>
            <a:ext cx="581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Representação  </a:t>
            </a:r>
            <a:r>
              <a:rPr kumimoji="0" lang="pt-P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hol</a:t>
            </a:r>
            <a:r>
              <a:rPr lang="pt-PT" sz="2400" b="1" dirty="0">
                <a:solidFill>
                  <a:srgbClr val="002060"/>
                </a:solidFill>
                <a:latin typeface="Aptos" panose="02110004020202020204"/>
              </a:rPr>
              <a:t>í</a:t>
            </a:r>
            <a:r>
              <a:rPr kumimoji="0" lang="pt-P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stica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 pessoa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44566C-7E0E-CAAF-95DB-2BDCDCA105F3}"/>
              </a:ext>
            </a:extLst>
          </p:cNvPr>
          <p:cNvSpPr txBox="1"/>
          <p:nvPr/>
        </p:nvSpPr>
        <p:spPr>
          <a:xfrm>
            <a:off x="995084" y="6581001"/>
            <a:ext cx="5997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Caring for Self and Others. Circle from Re-humanizing Medicine, David R. Kopacz (2014).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FB6D70-FFE6-DFB8-9329-30661190D4C9}"/>
              </a:ext>
            </a:extLst>
          </p:cNvPr>
          <p:cNvSpPr txBox="1"/>
          <p:nvPr/>
        </p:nvSpPr>
        <p:spPr>
          <a:xfrm>
            <a:off x="7606154" y="704231"/>
            <a:ext cx="40610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Corpo</a:t>
            </a:r>
            <a:r>
              <a:rPr lang="pt-PT" sz="1400" dirty="0">
                <a:solidFill>
                  <a:srgbClr val="ACA3FF"/>
                </a:solidFill>
              </a:rPr>
              <a:t>: dar um passeio, ir ao ginásio, fazer um exame corporal, frequentar uma aula de ioga ou tai chi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Emoções</a:t>
            </a:r>
            <a:r>
              <a:rPr lang="pt-PT" sz="1400" dirty="0">
                <a:solidFill>
                  <a:srgbClr val="ACA3FF"/>
                </a:solidFill>
              </a:rPr>
              <a:t>: escrever ou escrever um diário reflexivo, falar com um amigo, dar espaço para sentir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Mente</a:t>
            </a:r>
            <a:r>
              <a:rPr lang="pt-PT" sz="1400" dirty="0">
                <a:solidFill>
                  <a:srgbClr val="ACA3FF"/>
                </a:solidFill>
              </a:rPr>
              <a:t>: meditação (observar, não se prender aos pensamentos), estar presente, examinar as ideias pessoais sobre a vida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Coração</a:t>
            </a:r>
            <a:r>
              <a:rPr lang="pt-PT" sz="1400" dirty="0">
                <a:solidFill>
                  <a:srgbClr val="ACA3FF"/>
                </a:solidFill>
              </a:rPr>
              <a:t>: praticar a gratidão, fazer meditação sobre a bondade do amor, brincar com animais de estimação ou crianças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Criatividade</a:t>
            </a:r>
            <a:r>
              <a:rPr lang="pt-PT" sz="1400" dirty="0">
                <a:solidFill>
                  <a:srgbClr val="ACA3FF"/>
                </a:solidFill>
              </a:rPr>
              <a:t>: escrever, pintar, cantar, dançar, comprometer-se com uma prática ou aula semanal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Intuição</a:t>
            </a:r>
            <a:r>
              <a:rPr lang="pt-PT" sz="1400" dirty="0">
                <a:solidFill>
                  <a:srgbClr val="ACA3FF"/>
                </a:solidFill>
              </a:rPr>
              <a:t>: reservar tempo para sonhar acordado, começar um diário de sonhos, relaxar a mente para deixar a intuição florescer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Espírito</a:t>
            </a:r>
            <a:r>
              <a:rPr lang="pt-PT" sz="1400" dirty="0">
                <a:solidFill>
                  <a:srgbClr val="ACA3FF"/>
                </a:solidFill>
              </a:rPr>
              <a:t>: assistir a um culto formal, envolver-se numa prática informal, ligar-se a algo maior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Contexto</a:t>
            </a:r>
            <a:r>
              <a:rPr lang="pt-PT" sz="1400" dirty="0">
                <a:solidFill>
                  <a:srgbClr val="ACA3FF"/>
                </a:solidFill>
              </a:rPr>
              <a:t>: construir relações, criar um espaço de vida saudável, estar na natureza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pt-PT" sz="1400" b="1" dirty="0">
                <a:solidFill>
                  <a:srgbClr val="ACA3FF"/>
                </a:solidFill>
              </a:rPr>
              <a:t>Tempo</a:t>
            </a:r>
            <a:r>
              <a:rPr lang="pt-PT" sz="1400" dirty="0">
                <a:solidFill>
                  <a:srgbClr val="ACA3FF"/>
                </a:solidFill>
              </a:rPr>
              <a:t>: refletir sobre a vida pessoal, objetivos, sonhos, fase da vida, para onde vai, onde esteve?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D1D90D-3450-CF81-6AE7-1CD37365DF54}"/>
              </a:ext>
            </a:extLst>
          </p:cNvPr>
          <p:cNvSpPr txBox="1"/>
          <p:nvPr/>
        </p:nvSpPr>
        <p:spPr>
          <a:xfrm>
            <a:off x="3545623" y="6066856"/>
            <a:ext cx="62454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Corpo</a:t>
            </a:r>
            <a:endParaRPr lang="pt-PT" sz="1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3FC38B-8BF6-B657-1AE8-5C951DCE46CB}"/>
              </a:ext>
            </a:extLst>
          </p:cNvPr>
          <p:cNvSpPr txBox="1"/>
          <p:nvPr/>
        </p:nvSpPr>
        <p:spPr>
          <a:xfrm>
            <a:off x="3434310" y="5449099"/>
            <a:ext cx="8471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Emoções</a:t>
            </a:r>
            <a:endParaRPr lang="pt-PT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682277-B3F3-E087-D812-5BAC8FF32625}"/>
              </a:ext>
            </a:extLst>
          </p:cNvPr>
          <p:cNvSpPr txBox="1"/>
          <p:nvPr/>
        </p:nvSpPr>
        <p:spPr>
          <a:xfrm>
            <a:off x="3545623" y="4770382"/>
            <a:ext cx="62454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Mente</a:t>
            </a:r>
            <a:endParaRPr lang="pt-PT" sz="1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03FD48-132D-19A5-4B35-C37171B551F0}"/>
              </a:ext>
            </a:extLst>
          </p:cNvPr>
          <p:cNvSpPr txBox="1"/>
          <p:nvPr/>
        </p:nvSpPr>
        <p:spPr>
          <a:xfrm>
            <a:off x="3461204" y="4094659"/>
            <a:ext cx="79338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Coração</a:t>
            </a:r>
            <a:endParaRPr lang="pt-PT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04811F-A959-D896-2C9C-4D4596E03B0B}"/>
              </a:ext>
            </a:extLst>
          </p:cNvPr>
          <p:cNvSpPr txBox="1"/>
          <p:nvPr/>
        </p:nvSpPr>
        <p:spPr>
          <a:xfrm>
            <a:off x="3330773" y="3439986"/>
            <a:ext cx="10542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Criatividade</a:t>
            </a:r>
            <a:endParaRPr lang="pt-PT" sz="1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F2D086-20C6-62A8-C45F-0091B1C60466}"/>
              </a:ext>
            </a:extLst>
          </p:cNvPr>
          <p:cNvSpPr txBox="1"/>
          <p:nvPr/>
        </p:nvSpPr>
        <p:spPr>
          <a:xfrm>
            <a:off x="3434310" y="2746468"/>
            <a:ext cx="84717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Intuição</a:t>
            </a:r>
            <a:endParaRPr lang="pt-PT" sz="1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682A985-F970-0272-0AE9-07595870EFEC}"/>
              </a:ext>
            </a:extLst>
          </p:cNvPr>
          <p:cNvSpPr txBox="1"/>
          <p:nvPr/>
        </p:nvSpPr>
        <p:spPr>
          <a:xfrm>
            <a:off x="3525007" y="705133"/>
            <a:ext cx="66577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Tempo</a:t>
            </a:r>
            <a:endParaRPr lang="pt-PT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295E3D-87A9-8DB6-0879-6EB1380AE129}"/>
              </a:ext>
            </a:extLst>
          </p:cNvPr>
          <p:cNvSpPr txBox="1"/>
          <p:nvPr/>
        </p:nvSpPr>
        <p:spPr>
          <a:xfrm>
            <a:off x="3447757" y="1458916"/>
            <a:ext cx="82027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Contexto</a:t>
            </a:r>
            <a:endParaRPr lang="pt-PT" sz="12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C962F66-1712-0B49-B3E2-81DADF9EE713}"/>
              </a:ext>
            </a:extLst>
          </p:cNvPr>
          <p:cNvSpPr txBox="1"/>
          <p:nvPr/>
        </p:nvSpPr>
        <p:spPr>
          <a:xfrm>
            <a:off x="3488895" y="2063251"/>
            <a:ext cx="73800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1200" b="1" dirty="0">
                <a:solidFill>
                  <a:srgbClr val="002060"/>
                </a:solidFill>
              </a:rPr>
              <a:t>Espírito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26885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574E8-1BB0-7E31-6D83-9E009E013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13670-57B5-A0D6-4BED-B5F6C25B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15" y="283579"/>
            <a:ext cx="10908768" cy="1325563"/>
          </a:xfrm>
        </p:spPr>
        <p:txBody>
          <a:bodyPr/>
          <a:lstStyle/>
          <a:p>
            <a:r>
              <a:rPr lang="pt-PT" sz="4000" b="1" dirty="0">
                <a:solidFill>
                  <a:srgbClr val="002060"/>
                </a:solidFill>
              </a:rPr>
              <a:t>Medicina moderna </a:t>
            </a:r>
            <a:r>
              <a:rPr lang="pt-PT" sz="2800" b="1" dirty="0">
                <a:solidFill>
                  <a:srgbClr val="002060"/>
                </a:solidFill>
              </a:rPr>
              <a:t>– ausência relativa de compaixão e empatia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294AD81-8FB9-4617-5C05-FAF2B051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94" y="1609142"/>
            <a:ext cx="10609410" cy="449705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3200" i="1" dirty="0">
                <a:solidFill>
                  <a:srgbClr val="002060"/>
                </a:solidFill>
              </a:rPr>
              <a:t>“A medicina moderna continua a tratar os </a:t>
            </a:r>
            <a:r>
              <a:rPr lang="pt-PT" sz="3200" b="1" i="1" dirty="0">
                <a:solidFill>
                  <a:srgbClr val="002060"/>
                </a:solidFill>
              </a:rPr>
              <a:t>pacientes como máquinas biológicas complexas</a:t>
            </a:r>
            <a:r>
              <a:rPr lang="pt-PT" sz="3200" i="1" dirty="0">
                <a:solidFill>
                  <a:srgbClr val="002060"/>
                </a:solidFill>
              </a:rPr>
              <a:t>, com uma </a:t>
            </a:r>
            <a:r>
              <a:rPr lang="pt-PT" sz="3200" b="1" i="1" dirty="0">
                <a:solidFill>
                  <a:srgbClr val="002060"/>
                </a:solidFill>
              </a:rPr>
              <a:t>ausência relativa de compaixão e empatia</a:t>
            </a:r>
            <a:r>
              <a:rPr lang="pt-PT" sz="3200" i="1" dirty="0">
                <a:solidFill>
                  <a:srgbClr val="002060"/>
                </a:solidFill>
              </a:rPr>
              <a:t>, e um </a:t>
            </a:r>
            <a:r>
              <a:rPr lang="pt-PT" sz="3200" b="1" i="1" dirty="0">
                <a:solidFill>
                  <a:srgbClr val="002060"/>
                </a:solidFill>
              </a:rPr>
              <a:t>foco implacável na produtividade</a:t>
            </a:r>
            <a:r>
              <a:rPr lang="pt-PT" sz="3200" i="1" dirty="0">
                <a:solidFill>
                  <a:srgbClr val="002060"/>
                </a:solidFill>
              </a:rPr>
              <a:t> (número de pacientes) como a maior prioridade” </a:t>
            </a:r>
            <a:r>
              <a:rPr lang="pt-PT" sz="3200" dirty="0">
                <a:solidFill>
                  <a:srgbClr val="002060"/>
                </a:solidFill>
              </a:rPr>
              <a:t>(*)</a:t>
            </a:r>
            <a:endParaRPr lang="pt-PT" sz="3200" i="1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t-PT" sz="3200" dirty="0">
                <a:solidFill>
                  <a:srgbClr val="002060"/>
                </a:solidFill>
              </a:rPr>
              <a:t>Frequentemente, a relação dos profissionais de saúde com o utente/doente e familiares é impessoal, impositiva e fragmentada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1B4CDE-1E7D-2C25-D109-BC126841C6D2}"/>
              </a:ext>
            </a:extLst>
          </p:cNvPr>
          <p:cNvSpPr txBox="1"/>
          <p:nvPr/>
        </p:nvSpPr>
        <p:spPr>
          <a:xfrm>
            <a:off x="789213" y="6420532"/>
            <a:ext cx="10537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(*) Miles A, et al. The NHS Long Term Plan (2019) - is it person-centered?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 Person Centered Healthcare 2019, 7(1)1-11. </a:t>
            </a:r>
          </a:p>
        </p:txBody>
      </p:sp>
    </p:spTree>
    <p:extLst>
      <p:ext uri="{BB962C8B-B14F-4D97-AF65-F5344CB8AC3E}">
        <p14:creationId xmlns:p14="http://schemas.microsoft.com/office/powerpoint/2010/main" val="129779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C6D86-49A5-1A6F-0B45-1CD78F69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4431E-3B8B-466E-3A7F-A7F60F84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95" y="1262813"/>
            <a:ext cx="10639810" cy="3264363"/>
          </a:xfrm>
        </p:spPr>
        <p:txBody>
          <a:bodyPr>
            <a:normAutofit fontScale="90000"/>
          </a:bodyPr>
          <a:lstStyle/>
          <a:p>
            <a:r>
              <a:rPr lang="pt-PT" sz="3900" dirty="0">
                <a:solidFill>
                  <a:srgbClr val="002060"/>
                </a:solidFill>
              </a:rPr>
              <a:t>Desabafo frequente:</a:t>
            </a:r>
            <a:br>
              <a:rPr lang="pt-PT" sz="4800" b="1" dirty="0">
                <a:solidFill>
                  <a:srgbClr val="002060"/>
                </a:solidFill>
              </a:rPr>
            </a:br>
            <a:br>
              <a:rPr lang="pt-PT" sz="4800" b="1" dirty="0">
                <a:solidFill>
                  <a:srgbClr val="002060"/>
                </a:solidFill>
              </a:rPr>
            </a:br>
            <a:r>
              <a:rPr lang="pt-PT" sz="5600" b="1" dirty="0">
                <a:solidFill>
                  <a:srgbClr val="002060"/>
                </a:solidFill>
              </a:rPr>
              <a:t>“</a:t>
            </a:r>
            <a:r>
              <a:rPr lang="pt-PT" sz="5600" b="1" i="1" dirty="0">
                <a:solidFill>
                  <a:srgbClr val="002060"/>
                </a:solidFill>
              </a:rPr>
              <a:t>Tratado, eu fui, </a:t>
            </a:r>
            <a:br>
              <a:rPr lang="pt-PT" sz="5600" b="1" i="1" dirty="0">
                <a:solidFill>
                  <a:srgbClr val="002060"/>
                </a:solidFill>
              </a:rPr>
            </a:br>
            <a:r>
              <a:rPr lang="pt-PT" sz="5600" b="1" i="1" dirty="0">
                <a:solidFill>
                  <a:srgbClr val="002060"/>
                </a:solidFill>
              </a:rPr>
              <a:t>		mas ninguém olhou para mim!” </a:t>
            </a:r>
            <a:endParaRPr lang="pt-PT" sz="5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52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definiç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3556</Words>
  <Application>Microsoft Office PowerPoint</Application>
  <PresentationFormat>Ecrã Panorâmico</PresentationFormat>
  <Paragraphs>317</Paragraphs>
  <Slides>38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dos diapositivos</vt:lpstr>
      </vt:variant>
      <vt:variant>
        <vt:i4>38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Calibri Light</vt:lpstr>
      <vt:lpstr>Segoe UI</vt:lpstr>
      <vt:lpstr>Times New Roman</vt:lpstr>
      <vt:lpstr>Tema do Office</vt:lpstr>
      <vt:lpstr>2_Tema do Office</vt:lpstr>
      <vt:lpstr>3_Tema do Office</vt:lpstr>
      <vt:lpstr>4_Tema do Office</vt:lpstr>
      <vt:lpstr>Predefinição 1</vt:lpstr>
      <vt:lpstr>6_Tema do Office</vt:lpstr>
      <vt:lpstr>7_Tema do Office</vt:lpstr>
      <vt:lpstr>9_Tema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Medicina moderna – ausência relativa de compaixão e empatia</vt:lpstr>
      <vt:lpstr>Desabafo frequente:  “Tratado, eu fui,    mas ninguém olhou para mim!” </vt:lpstr>
      <vt:lpstr>Apresentação do PowerPoint</vt:lpstr>
      <vt:lpstr>Humanização / desumanização</vt:lpstr>
      <vt:lpstr>Humanização</vt:lpstr>
      <vt:lpstr>Humanização dos cuidados de saúde</vt:lpstr>
      <vt:lpstr>Presença de familiar / acompanhante do doente</vt:lpstr>
      <vt:lpstr>Passos da humanização dos CSP</vt:lpstr>
      <vt:lpstr>CSP – princípios para a excelência</vt:lpstr>
      <vt:lpstr>CSP – alcance da humanização</vt:lpstr>
      <vt:lpstr>Cuidados de saúde centrados no doente</vt:lpstr>
      <vt:lpstr>Apresentação do PowerPoint</vt:lpstr>
      <vt:lpstr>CSP – revolução da compaixão </vt:lpstr>
      <vt:lpstr>Apresentação do PowerPoint</vt:lpstr>
      <vt:lpstr>Apresentação do PowerPoint</vt:lpstr>
      <vt:lpstr>CSP/MGF - praxis do Médico de Família (MF)</vt:lpstr>
      <vt:lpstr>Apresentação do PowerPoint</vt:lpstr>
      <vt:lpstr>CSP/MGF com elevada resolutividade* Ir ao encontro do interesse das pessoas é HUMANIZAÇÃO</vt:lpstr>
      <vt:lpstr>Humanização – princípio da continuidade </vt:lpstr>
      <vt:lpstr>CSP/MGF - combate à cultura hospitalocêntrica As idas aos hospitais devem acontecimentos fortuitos no trajeto de vida dos cidadãos</vt:lpstr>
      <vt:lpstr>Défice de humanização nos CSP?</vt:lpstr>
      <vt:lpstr>Dimensão humana da humanização dos sistemas de saúde</vt:lpstr>
      <vt:lpstr>Quando a gestão favorece a humanização</vt:lpstr>
      <vt:lpstr>Boas práticas de humanização, em cuidados de saúde</vt:lpstr>
      <vt:lpstr>Humanização dos cuidados de saúde</vt:lpstr>
      <vt:lpstr>Impacto das boas práticas em  Humanização dos CSP</vt:lpstr>
      <vt:lpstr>Impacto da humanização dos CSP</vt:lpstr>
      <vt:lpstr>Indicadores de satisfação</vt:lpstr>
      <vt:lpstr>CSP/MGF e sustentabilidade do SNS</vt:lpstr>
      <vt:lpstr>Humanização na prática médica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Regateiro</dc:creator>
  <cp:lastModifiedBy>Fernando Regateiro</cp:lastModifiedBy>
  <cp:revision>58</cp:revision>
  <dcterms:created xsi:type="dcterms:W3CDTF">2024-11-14T14:37:14Z</dcterms:created>
  <dcterms:modified xsi:type="dcterms:W3CDTF">2024-11-20T13:36:22Z</dcterms:modified>
</cp:coreProperties>
</file>