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609" r:id="rId3"/>
    <p:sldId id="688" r:id="rId4"/>
    <p:sldId id="693" r:id="rId5"/>
    <p:sldId id="647" r:id="rId6"/>
    <p:sldId id="544" r:id="rId7"/>
    <p:sldId id="590" r:id="rId8"/>
    <p:sldId id="613" r:id="rId9"/>
    <p:sldId id="589" r:id="rId10"/>
    <p:sldId id="407" r:id="rId11"/>
    <p:sldId id="310" r:id="rId12"/>
    <p:sldId id="571" r:id="rId13"/>
    <p:sldId id="605" r:id="rId14"/>
    <p:sldId id="686" r:id="rId15"/>
    <p:sldId id="714" r:id="rId16"/>
    <p:sldId id="699" r:id="rId17"/>
    <p:sldId id="591" r:id="rId18"/>
    <p:sldId id="585" r:id="rId19"/>
    <p:sldId id="592" r:id="rId20"/>
    <p:sldId id="593" r:id="rId21"/>
    <p:sldId id="594" r:id="rId22"/>
    <p:sldId id="595" r:id="rId23"/>
    <p:sldId id="596" r:id="rId24"/>
    <p:sldId id="597" r:id="rId25"/>
    <p:sldId id="598" r:id="rId26"/>
    <p:sldId id="599" r:id="rId27"/>
    <p:sldId id="600" r:id="rId28"/>
    <p:sldId id="601" r:id="rId29"/>
    <p:sldId id="602" r:id="rId30"/>
    <p:sldId id="715" r:id="rId31"/>
    <p:sldId id="606" r:id="rId32"/>
    <p:sldId id="607" r:id="rId33"/>
    <p:sldId id="608" r:id="rId34"/>
    <p:sldId id="716" r:id="rId35"/>
    <p:sldId id="610" r:id="rId36"/>
    <p:sldId id="611" r:id="rId37"/>
    <p:sldId id="612" r:id="rId38"/>
    <p:sldId id="717" r:id="rId39"/>
    <p:sldId id="614" r:id="rId40"/>
    <p:sldId id="603" r:id="rId41"/>
    <p:sldId id="335" r:id="rId4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A51"/>
    <a:srgbClr val="338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13" autoAdjust="0"/>
    <p:restoredTop sz="86925" autoAdjust="0"/>
  </p:normalViewPr>
  <p:slideViewPr>
    <p:cSldViewPr snapToGrid="0" snapToObjects="1">
      <p:cViewPr varScale="1">
        <p:scale>
          <a:sx n="92" d="100"/>
          <a:sy n="92" d="100"/>
        </p:scale>
        <p:origin x="16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C5919-9712-4C39-9B5E-6A38AEEFDA6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D36A46D-F478-4754-BC64-89A3241A617B}">
      <dgm:prSet phldrT="[Texto]" custT="1"/>
      <dgm:spPr/>
      <dgm:t>
        <a:bodyPr/>
        <a:lstStyle/>
        <a:p>
          <a:r>
            <a:rPr lang="pt-PT" sz="2000" dirty="0"/>
            <a:t>Planos Estratégicos de Cooperação da CPLP por Áreas Setoriais </a:t>
          </a:r>
        </a:p>
      </dgm:t>
    </dgm:pt>
    <dgm:pt modelId="{F6725926-C40F-476B-86D4-396EC6C4B84D}" type="parTrans" cxnId="{7A2517B7-FCED-4B70-B1E7-B82049DCB170}">
      <dgm:prSet/>
      <dgm:spPr/>
      <dgm:t>
        <a:bodyPr/>
        <a:lstStyle/>
        <a:p>
          <a:endParaRPr lang="pt-PT"/>
        </a:p>
      </dgm:t>
    </dgm:pt>
    <dgm:pt modelId="{755DF06B-003C-47B5-B46F-D54D3C1910EB}" type="sibTrans" cxnId="{7A2517B7-FCED-4B70-B1E7-B82049DCB170}">
      <dgm:prSet/>
      <dgm:spPr/>
      <dgm:t>
        <a:bodyPr/>
        <a:lstStyle/>
        <a:p>
          <a:endParaRPr lang="pt-PT"/>
        </a:p>
      </dgm:t>
    </dgm:pt>
    <dgm:pt modelId="{AF570E4B-439E-477C-8E2D-09DC8727EC42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PT" sz="900" dirty="0"/>
            <a:t>Plano Estratégico de Cooperação em Saúde (PECS-CPLP)</a:t>
          </a:r>
          <a:endParaRPr lang="pt-PT" sz="900" b="1" dirty="0"/>
        </a:p>
      </dgm:t>
    </dgm:pt>
    <dgm:pt modelId="{DC0F4F00-4D25-4948-8EDC-524FD4F6834C}" type="parTrans" cxnId="{6CA6821B-8EED-470A-8CD0-20742004084C}">
      <dgm:prSet/>
      <dgm:spPr/>
      <dgm:t>
        <a:bodyPr/>
        <a:lstStyle/>
        <a:p>
          <a:endParaRPr lang="pt-PT"/>
        </a:p>
      </dgm:t>
    </dgm:pt>
    <dgm:pt modelId="{61B0FAD5-57E1-4CA7-A275-31383780A909}" type="sibTrans" cxnId="{6CA6821B-8EED-470A-8CD0-20742004084C}">
      <dgm:prSet/>
      <dgm:spPr/>
      <dgm:t>
        <a:bodyPr/>
        <a:lstStyle/>
        <a:p>
          <a:endParaRPr lang="pt-PT"/>
        </a:p>
      </dgm:t>
    </dgm:pt>
    <dgm:pt modelId="{BA5EBB97-D208-4FE1-BCFA-835B2C5A66A8}">
      <dgm:prSet custT="1"/>
      <dgm:spPr>
        <a:solidFill>
          <a:schemeClr val="accent3"/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t-PT" sz="9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Estratégia de Segurança Alimentar e Nutricional da CPLP (ESAN-CPLP</a:t>
          </a:r>
          <a:r>
            <a:rPr lang="pt-PT" sz="700" kern="1200" dirty="0"/>
            <a:t>)</a:t>
          </a:r>
        </a:p>
      </dgm:t>
    </dgm:pt>
    <dgm:pt modelId="{AA67F698-89E7-44A7-8AD3-E2529BC54C5D}" type="parTrans" cxnId="{9A50EBCC-C231-4B1B-BE08-4EA5B7A0339E}">
      <dgm:prSet/>
      <dgm:spPr/>
      <dgm:t>
        <a:bodyPr/>
        <a:lstStyle/>
        <a:p>
          <a:endParaRPr lang="pt-PT"/>
        </a:p>
      </dgm:t>
    </dgm:pt>
    <dgm:pt modelId="{3A99FE2B-59ED-446C-A945-08C59F12BAE6}" type="sibTrans" cxnId="{9A50EBCC-C231-4B1B-BE08-4EA5B7A0339E}">
      <dgm:prSet/>
      <dgm:spPr/>
      <dgm:t>
        <a:bodyPr/>
        <a:lstStyle/>
        <a:p>
          <a:endParaRPr lang="pt-PT"/>
        </a:p>
      </dgm:t>
    </dgm:pt>
    <dgm:pt modelId="{AA6C6684-7C14-4220-8097-4CF2F749F8FC}">
      <dgm:prSet custT="1"/>
      <dgm:spPr>
        <a:solidFill>
          <a:schemeClr val="accent4"/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t-PT" sz="900" dirty="0"/>
            <a:t>Plano Estratégico de Cooperação em Ambiente (PECA</a:t>
          </a:r>
          <a:r>
            <a:rPr lang="pt-PT" sz="1000" dirty="0"/>
            <a:t>)</a:t>
          </a:r>
        </a:p>
      </dgm:t>
    </dgm:pt>
    <dgm:pt modelId="{BB4FE75F-A43E-46CB-A197-4E0D9BA39CA7}" type="parTrans" cxnId="{522D5D67-8941-48EB-9BD0-46A6C9F63183}">
      <dgm:prSet/>
      <dgm:spPr/>
      <dgm:t>
        <a:bodyPr/>
        <a:lstStyle/>
        <a:p>
          <a:endParaRPr lang="pt-PT"/>
        </a:p>
      </dgm:t>
    </dgm:pt>
    <dgm:pt modelId="{0869B364-D8AB-4B77-BFB4-D857FE7A5C9F}" type="sibTrans" cxnId="{522D5D67-8941-48EB-9BD0-46A6C9F63183}">
      <dgm:prSet/>
      <dgm:spPr/>
      <dgm:t>
        <a:bodyPr/>
        <a:lstStyle/>
        <a:p>
          <a:endParaRPr lang="pt-PT"/>
        </a:p>
      </dgm:t>
    </dgm:pt>
    <dgm:pt modelId="{58A12C38-26FA-40E3-A1C5-82B3CA833A86}">
      <dgm:prSet custT="1"/>
      <dgm:spPr>
        <a:solidFill>
          <a:schemeClr val="accent5"/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t-PT" sz="900" dirty="0"/>
            <a:t>Estratégia dos Mares da CPLP</a:t>
          </a:r>
        </a:p>
      </dgm:t>
    </dgm:pt>
    <dgm:pt modelId="{CB484205-727C-4D1C-B9AB-354C7CDA55B8}" type="parTrans" cxnId="{6BD5812D-0495-465B-9A1E-D2A06961575E}">
      <dgm:prSet/>
      <dgm:spPr/>
      <dgm:t>
        <a:bodyPr/>
        <a:lstStyle/>
        <a:p>
          <a:endParaRPr lang="pt-PT"/>
        </a:p>
      </dgm:t>
    </dgm:pt>
    <dgm:pt modelId="{BD334C07-9BA8-4A87-B404-6C93D10A65C9}" type="sibTrans" cxnId="{6BD5812D-0495-465B-9A1E-D2A06961575E}">
      <dgm:prSet/>
      <dgm:spPr/>
      <dgm:t>
        <a:bodyPr/>
        <a:lstStyle/>
        <a:p>
          <a:endParaRPr lang="pt-PT"/>
        </a:p>
      </dgm:t>
    </dgm:pt>
    <dgm:pt modelId="{1F285E9B-1D8D-4862-BFFD-F0EBDEFEF74E}">
      <dgm:prSet custT="1"/>
      <dgm:spPr>
        <a:solidFill>
          <a:schemeClr val="accent6"/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t-PT" sz="900" dirty="0"/>
            <a:t>Plano Estratégico de Cooperação para a Igualdade de Género e Empoderamento da Mulher (PECIGEM)</a:t>
          </a:r>
        </a:p>
      </dgm:t>
    </dgm:pt>
    <dgm:pt modelId="{162495D0-54BE-460C-8B65-8693D0B6CC18}" type="parTrans" cxnId="{E91238B2-B0E6-4088-BE13-6EFBC81AE386}">
      <dgm:prSet/>
      <dgm:spPr/>
      <dgm:t>
        <a:bodyPr/>
        <a:lstStyle/>
        <a:p>
          <a:endParaRPr lang="pt-PT"/>
        </a:p>
      </dgm:t>
    </dgm:pt>
    <dgm:pt modelId="{47EB5595-FF0B-4025-8210-90436D709DEE}" type="sibTrans" cxnId="{E91238B2-B0E6-4088-BE13-6EFBC81AE386}">
      <dgm:prSet/>
      <dgm:spPr/>
      <dgm:t>
        <a:bodyPr/>
        <a:lstStyle/>
        <a:p>
          <a:endParaRPr lang="pt-PT"/>
        </a:p>
      </dgm:t>
    </dgm:pt>
    <dgm:pt modelId="{DCEB6621-F7B5-425E-BE62-2F891510DFD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t-PT" sz="900" dirty="0">
              <a:solidFill>
                <a:srgbClr val="002060"/>
              </a:solidFill>
            </a:rPr>
            <a:t>Plano Estratégico de Cooperação Juventude – Carta da Juventude da CPLP</a:t>
          </a:r>
        </a:p>
      </dgm:t>
    </dgm:pt>
    <dgm:pt modelId="{250FB452-54CB-4931-B982-2FA28BF6CB52}" type="parTrans" cxnId="{F5B17650-ECA2-4458-ABA1-0B3337FD82F3}">
      <dgm:prSet/>
      <dgm:spPr/>
      <dgm:t>
        <a:bodyPr/>
        <a:lstStyle/>
        <a:p>
          <a:endParaRPr lang="pt-PT"/>
        </a:p>
      </dgm:t>
    </dgm:pt>
    <dgm:pt modelId="{59DE81A2-DF78-4BE3-B4F3-282FDEFD36BA}" type="sibTrans" cxnId="{F5B17650-ECA2-4458-ABA1-0B3337FD82F3}">
      <dgm:prSet/>
      <dgm:spPr/>
      <dgm:t>
        <a:bodyPr/>
        <a:lstStyle/>
        <a:p>
          <a:endParaRPr lang="pt-PT"/>
        </a:p>
      </dgm:t>
    </dgm:pt>
    <dgm:pt modelId="{85ECF707-08AA-4BE8-BA8A-FA4859606C3A}">
      <dgm:prSet custT="1"/>
      <dgm:spPr>
        <a:solidFill>
          <a:srgbClr val="00B0F0"/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t-PT" sz="900" dirty="0"/>
            <a:t>Plano Estratégico de Cooperação em Turismo (PECTUR)</a:t>
          </a:r>
        </a:p>
      </dgm:t>
    </dgm:pt>
    <dgm:pt modelId="{FA8C61EE-9080-49EC-98E8-FBB45C987742}" type="parTrans" cxnId="{5EEC5747-07BD-4E70-A8C4-C2BCF8856016}">
      <dgm:prSet/>
      <dgm:spPr/>
      <dgm:t>
        <a:bodyPr/>
        <a:lstStyle/>
        <a:p>
          <a:endParaRPr lang="pt-PT"/>
        </a:p>
      </dgm:t>
    </dgm:pt>
    <dgm:pt modelId="{84D727B6-20D6-4F67-81E4-5448B11B6E27}" type="sibTrans" cxnId="{5EEC5747-07BD-4E70-A8C4-C2BCF8856016}">
      <dgm:prSet/>
      <dgm:spPr/>
      <dgm:t>
        <a:bodyPr/>
        <a:lstStyle/>
        <a:p>
          <a:endParaRPr lang="pt-PT"/>
        </a:p>
      </dgm:t>
    </dgm:pt>
    <dgm:pt modelId="{48306F23-268E-4127-B113-B079B306EA14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t-PT" sz="900" dirty="0"/>
            <a:t>Plano Estratégico de Cooperação Multilateral no Domínio da Ciência, Tecnologia e Ensino Superior da CPLP</a:t>
          </a:r>
        </a:p>
      </dgm:t>
    </dgm:pt>
    <dgm:pt modelId="{95C8257D-BDED-4C6C-BDC9-6CE4408F5193}" type="parTrans" cxnId="{50688455-859F-4604-B356-F378B4CD3E3D}">
      <dgm:prSet/>
      <dgm:spPr/>
      <dgm:t>
        <a:bodyPr/>
        <a:lstStyle/>
        <a:p>
          <a:endParaRPr lang="pt-PT"/>
        </a:p>
      </dgm:t>
    </dgm:pt>
    <dgm:pt modelId="{CA52AC0C-7852-4F5E-8C24-3E84011CC45B}" type="sibTrans" cxnId="{50688455-859F-4604-B356-F378B4CD3E3D}">
      <dgm:prSet/>
      <dgm:spPr/>
      <dgm:t>
        <a:bodyPr/>
        <a:lstStyle/>
        <a:p>
          <a:endParaRPr lang="pt-PT"/>
        </a:p>
      </dgm:t>
    </dgm:pt>
    <dgm:pt modelId="{3C0D4F4F-A0B2-4DFA-92A4-FA1973E47770}">
      <dgm:prSet custT="1"/>
      <dgm:spPr>
        <a:solidFill>
          <a:srgbClr val="FFFF00"/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t-PT" sz="900" dirty="0">
              <a:solidFill>
                <a:srgbClr val="002060"/>
              </a:solidFill>
            </a:rPr>
            <a:t>Plano Estratégico de Cooperação Multilateral no Domínio da Educação</a:t>
          </a:r>
        </a:p>
      </dgm:t>
    </dgm:pt>
    <dgm:pt modelId="{BE4487AA-7E6D-4981-893C-0DF879F0DB1E}" type="parTrans" cxnId="{9C0BDADA-741F-4E08-9BE7-F8C34C2B9386}">
      <dgm:prSet/>
      <dgm:spPr/>
      <dgm:t>
        <a:bodyPr/>
        <a:lstStyle/>
        <a:p>
          <a:endParaRPr lang="pt-PT"/>
        </a:p>
      </dgm:t>
    </dgm:pt>
    <dgm:pt modelId="{65B1C5AD-EF02-496C-8CBB-17B3C2BA9E69}" type="sibTrans" cxnId="{9C0BDADA-741F-4E08-9BE7-F8C34C2B9386}">
      <dgm:prSet/>
      <dgm:spPr/>
      <dgm:t>
        <a:bodyPr/>
        <a:lstStyle/>
        <a:p>
          <a:endParaRPr lang="pt-PT"/>
        </a:p>
      </dgm:t>
    </dgm:pt>
    <dgm:pt modelId="{11A6ECD1-1EC9-4D57-A53E-248691F4F54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t-PT" dirty="0"/>
            <a:t>Plano Estratégico de Cooperação Cultural Multilateral da CPLP</a:t>
          </a:r>
        </a:p>
      </dgm:t>
    </dgm:pt>
    <dgm:pt modelId="{B01C6171-7F00-4F36-B1A8-1A0F7C50BDEA}" type="parTrans" cxnId="{6D7E2A6E-BA68-43DC-A6EA-C155A587D42A}">
      <dgm:prSet/>
      <dgm:spPr/>
      <dgm:t>
        <a:bodyPr/>
        <a:lstStyle/>
        <a:p>
          <a:endParaRPr lang="pt-PT"/>
        </a:p>
      </dgm:t>
    </dgm:pt>
    <dgm:pt modelId="{F13EF024-9008-4077-A8EF-F9CA5C977E89}" type="sibTrans" cxnId="{6D7E2A6E-BA68-43DC-A6EA-C155A587D42A}">
      <dgm:prSet/>
      <dgm:spPr/>
      <dgm:t>
        <a:bodyPr/>
        <a:lstStyle/>
        <a:p>
          <a:endParaRPr lang="pt-PT"/>
        </a:p>
      </dgm:t>
    </dgm:pt>
    <dgm:pt modelId="{673113A7-402C-4F5E-9F8A-803C157E7BBA}">
      <dgm:prSet custT="1"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t-PT" sz="900" dirty="0">
              <a:solidFill>
                <a:schemeClr val="tx1"/>
              </a:solidFill>
            </a:rPr>
            <a:t>Plano de Ação de Combate ao Trabalho Infantil na CPLP</a:t>
          </a:r>
        </a:p>
      </dgm:t>
    </dgm:pt>
    <dgm:pt modelId="{75807632-2516-4E07-AD45-961FF4BA25A4}" type="parTrans" cxnId="{5009D12D-C4C8-4CE9-A24D-D9C71A4A10B2}">
      <dgm:prSet/>
      <dgm:spPr/>
      <dgm:t>
        <a:bodyPr/>
        <a:lstStyle/>
        <a:p>
          <a:endParaRPr lang="pt-PT"/>
        </a:p>
      </dgm:t>
    </dgm:pt>
    <dgm:pt modelId="{3B9FE874-7C35-4482-894C-D16CC9071C42}" type="sibTrans" cxnId="{5009D12D-C4C8-4CE9-A24D-D9C71A4A10B2}">
      <dgm:prSet/>
      <dgm:spPr/>
      <dgm:t>
        <a:bodyPr/>
        <a:lstStyle/>
        <a:p>
          <a:endParaRPr lang="pt-PT"/>
        </a:p>
      </dgm:t>
    </dgm:pt>
    <dgm:pt modelId="{33BD30D6-E65C-4B15-AD80-6A75AB61CE94}">
      <dgm:prSet custT="1"/>
      <dgm:spPr>
        <a:solidFill>
          <a:srgbClr val="00B050"/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t-PT" sz="900" dirty="0"/>
            <a:t>Plano Estratégico de Cooperação em Energia</a:t>
          </a:r>
        </a:p>
      </dgm:t>
    </dgm:pt>
    <dgm:pt modelId="{9774DB64-B0FB-4B62-AC69-81F5C455E35D}" type="sibTrans" cxnId="{4F902C62-CC78-4250-A034-9C31D4DBE2D6}">
      <dgm:prSet/>
      <dgm:spPr/>
      <dgm:t>
        <a:bodyPr/>
        <a:lstStyle/>
        <a:p>
          <a:endParaRPr lang="pt-PT"/>
        </a:p>
      </dgm:t>
    </dgm:pt>
    <dgm:pt modelId="{A054F177-E291-49EE-B40A-38D2AB5D4FEA}" type="parTrans" cxnId="{4F902C62-CC78-4250-A034-9C31D4DBE2D6}">
      <dgm:prSet/>
      <dgm:spPr/>
      <dgm:t>
        <a:bodyPr/>
        <a:lstStyle/>
        <a:p>
          <a:endParaRPr lang="pt-PT"/>
        </a:p>
      </dgm:t>
    </dgm:pt>
    <dgm:pt modelId="{D59BE9FF-B645-43DE-895E-4A017E5E9449}" type="pres">
      <dgm:prSet presAssocID="{651C5919-9712-4C39-9B5E-6A38AEEFDA68}" presName="composite" presStyleCnt="0">
        <dgm:presLayoutVars>
          <dgm:chMax val="1"/>
          <dgm:dir/>
          <dgm:resizeHandles val="exact"/>
        </dgm:presLayoutVars>
      </dgm:prSet>
      <dgm:spPr/>
    </dgm:pt>
    <dgm:pt modelId="{6B52A467-6A46-4670-B20B-B3539865BC2B}" type="pres">
      <dgm:prSet presAssocID="{DD36A46D-F478-4754-BC64-89A3241A617B}" presName="roof" presStyleLbl="dkBgShp" presStyleIdx="0" presStyleCnt="2" custLinFactY="-100000" custLinFactNeighborX="-2064" custLinFactNeighborY="-140217"/>
      <dgm:spPr/>
    </dgm:pt>
    <dgm:pt modelId="{1951EE41-B944-4090-A8E1-4B3FDD2C9152}" type="pres">
      <dgm:prSet presAssocID="{DD36A46D-F478-4754-BC64-89A3241A617B}" presName="pillars" presStyleCnt="0"/>
      <dgm:spPr/>
    </dgm:pt>
    <dgm:pt modelId="{82265E26-FC99-4624-9734-A81E627451F4}" type="pres">
      <dgm:prSet presAssocID="{DD36A46D-F478-4754-BC64-89A3241A617B}" presName="pillar1" presStyleLbl="node1" presStyleIdx="0" presStyleCnt="12" custScaleY="102053">
        <dgm:presLayoutVars>
          <dgm:bulletEnabled val="1"/>
        </dgm:presLayoutVars>
      </dgm:prSet>
      <dgm:spPr/>
    </dgm:pt>
    <dgm:pt modelId="{5FF416FB-85A9-49EE-A0E8-A367CFA3CD81}" type="pres">
      <dgm:prSet presAssocID="{BA5EBB97-D208-4FE1-BCFA-835B2C5A66A8}" presName="pillarX" presStyleLbl="node1" presStyleIdx="1" presStyleCnt="12" custLinFactNeighborX="3478" custLinFactNeighborY="-570">
        <dgm:presLayoutVars>
          <dgm:bulletEnabled val="1"/>
        </dgm:presLayoutVars>
      </dgm:prSet>
      <dgm:spPr/>
    </dgm:pt>
    <dgm:pt modelId="{6B92C958-FEC5-43A6-B4EE-3B3C6C47D4D6}" type="pres">
      <dgm:prSet presAssocID="{AA6C6684-7C14-4220-8097-4CF2F749F8FC}" presName="pillarX" presStyleLbl="node1" presStyleIdx="2" presStyleCnt="12" custLinFactNeighborX="2251" custLinFactNeighborY="-528">
        <dgm:presLayoutVars>
          <dgm:bulletEnabled val="1"/>
        </dgm:presLayoutVars>
      </dgm:prSet>
      <dgm:spPr/>
    </dgm:pt>
    <dgm:pt modelId="{E79509E8-7D65-412A-82F4-D08A391FFBED}" type="pres">
      <dgm:prSet presAssocID="{58A12C38-26FA-40E3-A1C5-82B3CA833A86}" presName="pillarX" presStyleLbl="node1" presStyleIdx="3" presStyleCnt="12">
        <dgm:presLayoutVars>
          <dgm:bulletEnabled val="1"/>
        </dgm:presLayoutVars>
      </dgm:prSet>
      <dgm:spPr/>
    </dgm:pt>
    <dgm:pt modelId="{750A06BB-B882-4D81-B314-93F0E4A8C438}" type="pres">
      <dgm:prSet presAssocID="{1F285E9B-1D8D-4862-BFFD-F0EBDEFEF74E}" presName="pillarX" presStyleLbl="node1" presStyleIdx="4" presStyleCnt="12">
        <dgm:presLayoutVars>
          <dgm:bulletEnabled val="1"/>
        </dgm:presLayoutVars>
      </dgm:prSet>
      <dgm:spPr/>
    </dgm:pt>
    <dgm:pt modelId="{EBDB0ADA-050E-4A1F-A67F-291A45700029}" type="pres">
      <dgm:prSet presAssocID="{DCEB6621-F7B5-425E-BE62-2F891510DFD3}" presName="pillarX" presStyleLbl="node1" presStyleIdx="5" presStyleCnt="12">
        <dgm:presLayoutVars>
          <dgm:bulletEnabled val="1"/>
        </dgm:presLayoutVars>
      </dgm:prSet>
      <dgm:spPr/>
    </dgm:pt>
    <dgm:pt modelId="{0442E721-0556-46DA-AE13-0D5159D750EF}" type="pres">
      <dgm:prSet presAssocID="{33BD30D6-E65C-4B15-AD80-6A75AB61CE94}" presName="pillarX" presStyleLbl="node1" presStyleIdx="6" presStyleCnt="12">
        <dgm:presLayoutVars>
          <dgm:bulletEnabled val="1"/>
        </dgm:presLayoutVars>
      </dgm:prSet>
      <dgm:spPr/>
    </dgm:pt>
    <dgm:pt modelId="{B9B1CE48-D0B2-4AA6-9424-7728DC28780E}" type="pres">
      <dgm:prSet presAssocID="{85ECF707-08AA-4BE8-BA8A-FA4859606C3A}" presName="pillarX" presStyleLbl="node1" presStyleIdx="7" presStyleCnt="12">
        <dgm:presLayoutVars>
          <dgm:bulletEnabled val="1"/>
        </dgm:presLayoutVars>
      </dgm:prSet>
      <dgm:spPr/>
    </dgm:pt>
    <dgm:pt modelId="{3AEC951C-510C-4509-88C0-1563AFE95225}" type="pres">
      <dgm:prSet presAssocID="{48306F23-268E-4127-B113-B079B306EA14}" presName="pillarX" presStyleLbl="node1" presStyleIdx="8" presStyleCnt="12" custScaleY="96843">
        <dgm:presLayoutVars>
          <dgm:bulletEnabled val="1"/>
        </dgm:presLayoutVars>
      </dgm:prSet>
      <dgm:spPr/>
    </dgm:pt>
    <dgm:pt modelId="{0B05FDF4-27A3-4170-8BE2-DB7292F60D7A}" type="pres">
      <dgm:prSet presAssocID="{3C0D4F4F-A0B2-4DFA-92A4-FA1973E47770}" presName="pillarX" presStyleLbl="node1" presStyleIdx="9" presStyleCnt="12">
        <dgm:presLayoutVars>
          <dgm:bulletEnabled val="1"/>
        </dgm:presLayoutVars>
      </dgm:prSet>
      <dgm:spPr/>
    </dgm:pt>
    <dgm:pt modelId="{BC38CB56-E4DD-4842-9455-9188664BCC70}" type="pres">
      <dgm:prSet presAssocID="{11A6ECD1-1EC9-4D57-A53E-248691F4F54B}" presName="pillarX" presStyleLbl="node1" presStyleIdx="10" presStyleCnt="12">
        <dgm:presLayoutVars>
          <dgm:bulletEnabled val="1"/>
        </dgm:presLayoutVars>
      </dgm:prSet>
      <dgm:spPr/>
    </dgm:pt>
    <dgm:pt modelId="{C676AA75-D64E-4A16-BC46-51AEAAC7E750}" type="pres">
      <dgm:prSet presAssocID="{673113A7-402C-4F5E-9F8A-803C157E7BBA}" presName="pillarX" presStyleLbl="node1" presStyleIdx="11" presStyleCnt="12">
        <dgm:presLayoutVars>
          <dgm:bulletEnabled val="1"/>
        </dgm:presLayoutVars>
      </dgm:prSet>
      <dgm:spPr/>
    </dgm:pt>
    <dgm:pt modelId="{02A13460-2BDE-4960-B7AF-BF4161BE36D1}" type="pres">
      <dgm:prSet presAssocID="{DD36A46D-F478-4754-BC64-89A3241A617B}" presName="base" presStyleLbl="dkBgShp" presStyleIdx="1" presStyleCnt="2"/>
      <dgm:spPr/>
    </dgm:pt>
  </dgm:ptLst>
  <dgm:cxnLst>
    <dgm:cxn modelId="{E307DB07-8255-4A26-88FA-0C30A284F9CC}" type="presOf" srcId="{DD36A46D-F478-4754-BC64-89A3241A617B}" destId="{6B52A467-6A46-4670-B20B-B3539865BC2B}" srcOrd="0" destOrd="0" presId="urn:microsoft.com/office/officeart/2005/8/layout/hList3"/>
    <dgm:cxn modelId="{6CA6821B-8EED-470A-8CD0-20742004084C}" srcId="{DD36A46D-F478-4754-BC64-89A3241A617B}" destId="{AF570E4B-439E-477C-8E2D-09DC8727EC42}" srcOrd="0" destOrd="0" parTransId="{DC0F4F00-4D25-4948-8EDC-524FD4F6834C}" sibTransId="{61B0FAD5-57E1-4CA7-A275-31383780A909}"/>
    <dgm:cxn modelId="{C05FD61F-3C0E-444D-B81B-D156C7B939A9}" type="presOf" srcId="{85ECF707-08AA-4BE8-BA8A-FA4859606C3A}" destId="{B9B1CE48-D0B2-4AA6-9424-7728DC28780E}" srcOrd="0" destOrd="0" presId="urn:microsoft.com/office/officeart/2005/8/layout/hList3"/>
    <dgm:cxn modelId="{6BD5812D-0495-465B-9A1E-D2A06961575E}" srcId="{DD36A46D-F478-4754-BC64-89A3241A617B}" destId="{58A12C38-26FA-40E3-A1C5-82B3CA833A86}" srcOrd="3" destOrd="0" parTransId="{CB484205-727C-4D1C-B9AB-354C7CDA55B8}" sibTransId="{BD334C07-9BA8-4A87-B404-6C93D10A65C9}"/>
    <dgm:cxn modelId="{5009D12D-C4C8-4CE9-A24D-D9C71A4A10B2}" srcId="{DD36A46D-F478-4754-BC64-89A3241A617B}" destId="{673113A7-402C-4F5E-9F8A-803C157E7BBA}" srcOrd="11" destOrd="0" parTransId="{75807632-2516-4E07-AD45-961FF4BA25A4}" sibTransId="{3B9FE874-7C35-4482-894C-D16CC9071C42}"/>
    <dgm:cxn modelId="{444B2B41-9B5B-42C3-A68F-4AC5DD1B84DB}" type="presOf" srcId="{33BD30D6-E65C-4B15-AD80-6A75AB61CE94}" destId="{0442E721-0556-46DA-AE13-0D5159D750EF}" srcOrd="0" destOrd="0" presId="urn:microsoft.com/office/officeart/2005/8/layout/hList3"/>
    <dgm:cxn modelId="{E8745161-B958-4A92-8C27-E68A24A1B3E4}" type="presOf" srcId="{1F285E9B-1D8D-4862-BFFD-F0EBDEFEF74E}" destId="{750A06BB-B882-4D81-B314-93F0E4A8C438}" srcOrd="0" destOrd="0" presId="urn:microsoft.com/office/officeart/2005/8/layout/hList3"/>
    <dgm:cxn modelId="{4F902C62-CC78-4250-A034-9C31D4DBE2D6}" srcId="{DD36A46D-F478-4754-BC64-89A3241A617B}" destId="{33BD30D6-E65C-4B15-AD80-6A75AB61CE94}" srcOrd="6" destOrd="0" parTransId="{A054F177-E291-49EE-B40A-38D2AB5D4FEA}" sibTransId="{9774DB64-B0FB-4B62-AC69-81F5C455E35D}"/>
    <dgm:cxn modelId="{28134065-DE76-4249-8F9D-C3D6F9D18FAC}" type="presOf" srcId="{DCEB6621-F7B5-425E-BE62-2F891510DFD3}" destId="{EBDB0ADA-050E-4A1F-A67F-291A45700029}" srcOrd="0" destOrd="0" presId="urn:microsoft.com/office/officeart/2005/8/layout/hList3"/>
    <dgm:cxn modelId="{522D5D67-8941-48EB-9BD0-46A6C9F63183}" srcId="{DD36A46D-F478-4754-BC64-89A3241A617B}" destId="{AA6C6684-7C14-4220-8097-4CF2F749F8FC}" srcOrd="2" destOrd="0" parTransId="{BB4FE75F-A43E-46CB-A197-4E0D9BA39CA7}" sibTransId="{0869B364-D8AB-4B77-BFB4-D857FE7A5C9F}"/>
    <dgm:cxn modelId="{5EEC5747-07BD-4E70-A8C4-C2BCF8856016}" srcId="{DD36A46D-F478-4754-BC64-89A3241A617B}" destId="{85ECF707-08AA-4BE8-BA8A-FA4859606C3A}" srcOrd="7" destOrd="0" parTransId="{FA8C61EE-9080-49EC-98E8-FBB45C987742}" sibTransId="{84D727B6-20D6-4F67-81E4-5448B11B6E27}"/>
    <dgm:cxn modelId="{1397A84A-0926-48A5-8C5C-EBD7295150A1}" type="presOf" srcId="{AA6C6684-7C14-4220-8097-4CF2F749F8FC}" destId="{6B92C958-FEC5-43A6-B4EE-3B3C6C47D4D6}" srcOrd="0" destOrd="0" presId="urn:microsoft.com/office/officeart/2005/8/layout/hList3"/>
    <dgm:cxn modelId="{2E84FF4C-1B9A-4A96-AE5E-B9B829FB70DC}" type="presOf" srcId="{48306F23-268E-4127-B113-B079B306EA14}" destId="{3AEC951C-510C-4509-88C0-1563AFE95225}" srcOrd="0" destOrd="0" presId="urn:microsoft.com/office/officeart/2005/8/layout/hList3"/>
    <dgm:cxn modelId="{6D7E2A6E-BA68-43DC-A6EA-C155A587D42A}" srcId="{DD36A46D-F478-4754-BC64-89A3241A617B}" destId="{11A6ECD1-1EC9-4D57-A53E-248691F4F54B}" srcOrd="10" destOrd="0" parTransId="{B01C6171-7F00-4F36-B1A8-1A0F7C50BDEA}" sibTransId="{F13EF024-9008-4077-A8EF-F9CA5C977E89}"/>
    <dgm:cxn modelId="{A27AB86E-F9A1-4559-ADA1-3ABE8A95F25D}" type="presOf" srcId="{58A12C38-26FA-40E3-A1C5-82B3CA833A86}" destId="{E79509E8-7D65-412A-82F4-D08A391FFBED}" srcOrd="0" destOrd="0" presId="urn:microsoft.com/office/officeart/2005/8/layout/hList3"/>
    <dgm:cxn modelId="{F5B17650-ECA2-4458-ABA1-0B3337FD82F3}" srcId="{DD36A46D-F478-4754-BC64-89A3241A617B}" destId="{DCEB6621-F7B5-425E-BE62-2F891510DFD3}" srcOrd="5" destOrd="0" parTransId="{250FB452-54CB-4931-B982-2FA28BF6CB52}" sibTransId="{59DE81A2-DF78-4BE3-B4F3-282FDEFD36BA}"/>
    <dgm:cxn modelId="{50688455-859F-4604-B356-F378B4CD3E3D}" srcId="{DD36A46D-F478-4754-BC64-89A3241A617B}" destId="{48306F23-268E-4127-B113-B079B306EA14}" srcOrd="8" destOrd="0" parTransId="{95C8257D-BDED-4C6C-BDC9-6CE4408F5193}" sibTransId="{CA52AC0C-7852-4F5E-8C24-3E84011CC45B}"/>
    <dgm:cxn modelId="{AA130B9B-98FA-4635-B16F-50517A2149CC}" type="presOf" srcId="{AF570E4B-439E-477C-8E2D-09DC8727EC42}" destId="{82265E26-FC99-4624-9734-A81E627451F4}" srcOrd="0" destOrd="0" presId="urn:microsoft.com/office/officeart/2005/8/layout/hList3"/>
    <dgm:cxn modelId="{DEF4DAA1-AC38-402A-8ABC-CD0A48185C31}" type="presOf" srcId="{11A6ECD1-1EC9-4D57-A53E-248691F4F54B}" destId="{BC38CB56-E4DD-4842-9455-9188664BCC70}" srcOrd="0" destOrd="0" presId="urn:microsoft.com/office/officeart/2005/8/layout/hList3"/>
    <dgm:cxn modelId="{CDCD3BA5-E3B5-4FA3-8B68-8B790F07F4A7}" type="presOf" srcId="{BA5EBB97-D208-4FE1-BCFA-835B2C5A66A8}" destId="{5FF416FB-85A9-49EE-A0E8-A367CFA3CD81}" srcOrd="0" destOrd="0" presId="urn:microsoft.com/office/officeart/2005/8/layout/hList3"/>
    <dgm:cxn modelId="{E91238B2-B0E6-4088-BE13-6EFBC81AE386}" srcId="{DD36A46D-F478-4754-BC64-89A3241A617B}" destId="{1F285E9B-1D8D-4862-BFFD-F0EBDEFEF74E}" srcOrd="4" destOrd="0" parTransId="{162495D0-54BE-460C-8B65-8693D0B6CC18}" sibTransId="{47EB5595-FF0B-4025-8210-90436D709DEE}"/>
    <dgm:cxn modelId="{7A2517B7-FCED-4B70-B1E7-B82049DCB170}" srcId="{651C5919-9712-4C39-9B5E-6A38AEEFDA68}" destId="{DD36A46D-F478-4754-BC64-89A3241A617B}" srcOrd="0" destOrd="0" parTransId="{F6725926-C40F-476B-86D4-396EC6C4B84D}" sibTransId="{755DF06B-003C-47B5-B46F-D54D3C1910EB}"/>
    <dgm:cxn modelId="{9A50EBCC-C231-4B1B-BE08-4EA5B7A0339E}" srcId="{DD36A46D-F478-4754-BC64-89A3241A617B}" destId="{BA5EBB97-D208-4FE1-BCFA-835B2C5A66A8}" srcOrd="1" destOrd="0" parTransId="{AA67F698-89E7-44A7-8AD3-E2529BC54C5D}" sibTransId="{3A99FE2B-59ED-446C-A945-08C59F12BAE6}"/>
    <dgm:cxn modelId="{4DAA6CD1-82E6-4044-AD0B-027A729AC692}" type="presOf" srcId="{651C5919-9712-4C39-9B5E-6A38AEEFDA68}" destId="{D59BE9FF-B645-43DE-895E-4A017E5E9449}" srcOrd="0" destOrd="0" presId="urn:microsoft.com/office/officeart/2005/8/layout/hList3"/>
    <dgm:cxn modelId="{9C0BDADA-741F-4E08-9BE7-F8C34C2B9386}" srcId="{DD36A46D-F478-4754-BC64-89A3241A617B}" destId="{3C0D4F4F-A0B2-4DFA-92A4-FA1973E47770}" srcOrd="9" destOrd="0" parTransId="{BE4487AA-7E6D-4981-893C-0DF879F0DB1E}" sibTransId="{65B1C5AD-EF02-496C-8CBB-17B3C2BA9E69}"/>
    <dgm:cxn modelId="{98F0A0EE-74E5-467B-8201-7E44B89152D7}" type="presOf" srcId="{3C0D4F4F-A0B2-4DFA-92A4-FA1973E47770}" destId="{0B05FDF4-27A3-4170-8BE2-DB7292F60D7A}" srcOrd="0" destOrd="0" presId="urn:microsoft.com/office/officeart/2005/8/layout/hList3"/>
    <dgm:cxn modelId="{6CAEFEF5-6B86-42AE-AB4B-4A521F8EB012}" type="presOf" srcId="{673113A7-402C-4F5E-9F8A-803C157E7BBA}" destId="{C676AA75-D64E-4A16-BC46-51AEAAC7E750}" srcOrd="0" destOrd="0" presId="urn:microsoft.com/office/officeart/2005/8/layout/hList3"/>
    <dgm:cxn modelId="{A3015CCE-DF10-4610-8E59-C15EE081832B}" type="presParOf" srcId="{D59BE9FF-B645-43DE-895E-4A017E5E9449}" destId="{6B52A467-6A46-4670-B20B-B3539865BC2B}" srcOrd="0" destOrd="0" presId="urn:microsoft.com/office/officeart/2005/8/layout/hList3"/>
    <dgm:cxn modelId="{48C2D3CF-E7F6-403F-ACAE-CCC6B6CD2A98}" type="presParOf" srcId="{D59BE9FF-B645-43DE-895E-4A017E5E9449}" destId="{1951EE41-B944-4090-A8E1-4B3FDD2C9152}" srcOrd="1" destOrd="0" presId="urn:microsoft.com/office/officeart/2005/8/layout/hList3"/>
    <dgm:cxn modelId="{4EAE03B7-4916-4EEB-8F1C-B9DF4C80D0E4}" type="presParOf" srcId="{1951EE41-B944-4090-A8E1-4B3FDD2C9152}" destId="{82265E26-FC99-4624-9734-A81E627451F4}" srcOrd="0" destOrd="0" presId="urn:microsoft.com/office/officeart/2005/8/layout/hList3"/>
    <dgm:cxn modelId="{6B0603C8-5E19-4A47-BA94-FE3E104DC285}" type="presParOf" srcId="{1951EE41-B944-4090-A8E1-4B3FDD2C9152}" destId="{5FF416FB-85A9-49EE-A0E8-A367CFA3CD81}" srcOrd="1" destOrd="0" presId="urn:microsoft.com/office/officeart/2005/8/layout/hList3"/>
    <dgm:cxn modelId="{D8C4F018-345F-4458-8E73-5D9E5E667138}" type="presParOf" srcId="{1951EE41-B944-4090-A8E1-4B3FDD2C9152}" destId="{6B92C958-FEC5-43A6-B4EE-3B3C6C47D4D6}" srcOrd="2" destOrd="0" presId="urn:microsoft.com/office/officeart/2005/8/layout/hList3"/>
    <dgm:cxn modelId="{93CD0B81-296B-4DF4-9908-D132ED6F9C9F}" type="presParOf" srcId="{1951EE41-B944-4090-A8E1-4B3FDD2C9152}" destId="{E79509E8-7D65-412A-82F4-D08A391FFBED}" srcOrd="3" destOrd="0" presId="urn:microsoft.com/office/officeart/2005/8/layout/hList3"/>
    <dgm:cxn modelId="{09E26E44-0AFC-48CF-A33D-6762B59031D1}" type="presParOf" srcId="{1951EE41-B944-4090-A8E1-4B3FDD2C9152}" destId="{750A06BB-B882-4D81-B314-93F0E4A8C438}" srcOrd="4" destOrd="0" presId="urn:microsoft.com/office/officeart/2005/8/layout/hList3"/>
    <dgm:cxn modelId="{5DD3F626-2F4F-4A71-BA05-D3C2B4D24BBB}" type="presParOf" srcId="{1951EE41-B944-4090-A8E1-4B3FDD2C9152}" destId="{EBDB0ADA-050E-4A1F-A67F-291A45700029}" srcOrd="5" destOrd="0" presId="urn:microsoft.com/office/officeart/2005/8/layout/hList3"/>
    <dgm:cxn modelId="{682B9EAD-AF21-4655-B24C-4C9EBD5F77E0}" type="presParOf" srcId="{1951EE41-B944-4090-A8E1-4B3FDD2C9152}" destId="{0442E721-0556-46DA-AE13-0D5159D750EF}" srcOrd="6" destOrd="0" presId="urn:microsoft.com/office/officeart/2005/8/layout/hList3"/>
    <dgm:cxn modelId="{2B588562-5A1A-4CC7-A9DD-20D8C4C607AA}" type="presParOf" srcId="{1951EE41-B944-4090-A8E1-4B3FDD2C9152}" destId="{B9B1CE48-D0B2-4AA6-9424-7728DC28780E}" srcOrd="7" destOrd="0" presId="urn:microsoft.com/office/officeart/2005/8/layout/hList3"/>
    <dgm:cxn modelId="{5B337E84-A110-45E5-A22F-8E34BDFB9F9C}" type="presParOf" srcId="{1951EE41-B944-4090-A8E1-4B3FDD2C9152}" destId="{3AEC951C-510C-4509-88C0-1563AFE95225}" srcOrd="8" destOrd="0" presId="urn:microsoft.com/office/officeart/2005/8/layout/hList3"/>
    <dgm:cxn modelId="{668EBDB1-FECC-4446-8A65-FCA987CF64DC}" type="presParOf" srcId="{1951EE41-B944-4090-A8E1-4B3FDD2C9152}" destId="{0B05FDF4-27A3-4170-8BE2-DB7292F60D7A}" srcOrd="9" destOrd="0" presId="urn:microsoft.com/office/officeart/2005/8/layout/hList3"/>
    <dgm:cxn modelId="{DD4B5EED-7CCD-466C-BC73-2C5A4B0E2488}" type="presParOf" srcId="{1951EE41-B944-4090-A8E1-4B3FDD2C9152}" destId="{BC38CB56-E4DD-4842-9455-9188664BCC70}" srcOrd="10" destOrd="0" presId="urn:microsoft.com/office/officeart/2005/8/layout/hList3"/>
    <dgm:cxn modelId="{3E7C0EB4-CAEC-4E25-AD74-7022C74D8211}" type="presParOf" srcId="{1951EE41-B944-4090-A8E1-4B3FDD2C9152}" destId="{C676AA75-D64E-4A16-BC46-51AEAAC7E750}" srcOrd="11" destOrd="0" presId="urn:microsoft.com/office/officeart/2005/8/layout/hList3"/>
    <dgm:cxn modelId="{7A22CD7A-169D-4D9C-B6A9-3BA3DA4F5664}" type="presParOf" srcId="{D59BE9FF-B645-43DE-895E-4A017E5E9449}" destId="{02A13460-2BDE-4960-B7AF-BF4161BE36D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9D98A-929E-474F-B2F3-C7E46285B49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0867DC7-F31B-44AF-B878-828A988E74E0}">
      <dgm:prSet phldrT="[Texto]"/>
      <dgm:spPr/>
      <dgm:t>
        <a:bodyPr/>
        <a:lstStyle/>
        <a:p>
          <a:r>
            <a:rPr lang="pt-PT" dirty="0"/>
            <a:t>Visão Estratégica da CPLP (2016-2026)</a:t>
          </a:r>
        </a:p>
      </dgm:t>
    </dgm:pt>
    <dgm:pt modelId="{BF608350-BD90-4D40-A00E-8A1BA2FDD753}" type="parTrans" cxnId="{F496B968-2DDF-4766-8920-9E42CF03EA05}">
      <dgm:prSet/>
      <dgm:spPr/>
      <dgm:t>
        <a:bodyPr/>
        <a:lstStyle/>
        <a:p>
          <a:endParaRPr lang="pt-PT"/>
        </a:p>
      </dgm:t>
    </dgm:pt>
    <dgm:pt modelId="{6D4F5488-2EDB-428B-AE9A-AD7BAD5A09CF}" type="sibTrans" cxnId="{F496B968-2DDF-4766-8920-9E42CF03EA05}">
      <dgm:prSet/>
      <dgm:spPr/>
      <dgm:t>
        <a:bodyPr/>
        <a:lstStyle/>
        <a:p>
          <a:endParaRPr lang="pt-PT"/>
        </a:p>
      </dgm:t>
    </dgm:pt>
    <dgm:pt modelId="{5032768F-9807-486D-85C3-5CE4668AFED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 sz="1100" dirty="0"/>
            <a:t>Documento Estratégico de Cooperação da CPLP </a:t>
          </a:r>
        </a:p>
        <a:p>
          <a:r>
            <a:rPr lang="pt-PT" sz="1100" dirty="0"/>
            <a:t>2020 - 2026</a:t>
          </a:r>
        </a:p>
        <a:p>
          <a:endParaRPr lang="pt-PT" sz="900" dirty="0"/>
        </a:p>
      </dgm:t>
    </dgm:pt>
    <dgm:pt modelId="{66995431-C51A-43EE-8B2F-528F41CF0CE5}" type="parTrans" cxnId="{C6B4F950-06C1-4E19-B511-114924CFBFAD}">
      <dgm:prSet/>
      <dgm:spPr/>
      <dgm:t>
        <a:bodyPr/>
        <a:lstStyle/>
        <a:p>
          <a:endParaRPr lang="pt-PT"/>
        </a:p>
      </dgm:t>
    </dgm:pt>
    <dgm:pt modelId="{32D2EECB-737C-4D24-A8EA-B29D9A0F9C97}" type="sibTrans" cxnId="{C6B4F950-06C1-4E19-B511-114924CFBFAD}">
      <dgm:prSet/>
      <dgm:spPr/>
      <dgm:t>
        <a:bodyPr/>
        <a:lstStyle/>
        <a:p>
          <a:endParaRPr lang="pt-PT"/>
        </a:p>
      </dgm:t>
    </dgm:pt>
    <dgm:pt modelId="{E6A32F7F-E29A-408C-A2AF-CE363F3C7B75}">
      <dgm:prSet phldrT="[Texto]" phldr="1"/>
      <dgm:spPr/>
      <dgm:t>
        <a:bodyPr/>
        <a:lstStyle/>
        <a:p>
          <a:endParaRPr lang="pt-PT"/>
        </a:p>
      </dgm:t>
    </dgm:pt>
    <dgm:pt modelId="{931EB733-6C71-4251-B534-05A5FF21AAB1}" type="parTrans" cxnId="{23E3DEF0-FC65-443D-9ABB-F78B37CF3241}">
      <dgm:prSet/>
      <dgm:spPr/>
      <dgm:t>
        <a:bodyPr/>
        <a:lstStyle/>
        <a:p>
          <a:endParaRPr lang="pt-PT"/>
        </a:p>
      </dgm:t>
    </dgm:pt>
    <dgm:pt modelId="{EC1F20D3-525C-4865-B9CD-FB41B6C7A945}" type="sibTrans" cxnId="{23E3DEF0-FC65-443D-9ABB-F78B37CF3241}">
      <dgm:prSet/>
      <dgm:spPr/>
      <dgm:t>
        <a:bodyPr/>
        <a:lstStyle/>
        <a:p>
          <a:endParaRPr lang="pt-PT"/>
        </a:p>
      </dgm:t>
    </dgm:pt>
    <dgm:pt modelId="{7C015B44-5CB0-4F3F-A37A-1E64DE287E7D}">
      <dgm:prSet/>
      <dgm:spPr>
        <a:solidFill>
          <a:srgbClr val="00B050"/>
        </a:solidFill>
      </dgm:spPr>
      <dgm:t>
        <a:bodyPr/>
        <a:lstStyle/>
        <a:p>
          <a:r>
            <a:rPr lang="pt-PT" dirty="0"/>
            <a:t>Quadro Bienal de Cooperação</a:t>
          </a:r>
        </a:p>
      </dgm:t>
    </dgm:pt>
    <dgm:pt modelId="{584B4A85-5272-4243-AB8B-727CF7919499}" type="parTrans" cxnId="{3C1F6125-51E8-45C9-B8ED-1F87B966AFB8}">
      <dgm:prSet/>
      <dgm:spPr/>
      <dgm:t>
        <a:bodyPr/>
        <a:lstStyle/>
        <a:p>
          <a:endParaRPr lang="pt-PT"/>
        </a:p>
      </dgm:t>
    </dgm:pt>
    <dgm:pt modelId="{5748537D-5902-4D4F-9107-D2C3C7C3D5A4}" type="sibTrans" cxnId="{3C1F6125-51E8-45C9-B8ED-1F87B966AFB8}">
      <dgm:prSet/>
      <dgm:spPr/>
      <dgm:t>
        <a:bodyPr/>
        <a:lstStyle/>
        <a:p>
          <a:endParaRPr lang="pt-PT"/>
        </a:p>
      </dgm:t>
    </dgm:pt>
    <dgm:pt modelId="{A5801422-0554-478E-A8E8-0FCF4F214DDF}" type="pres">
      <dgm:prSet presAssocID="{6F29D98A-929E-474F-B2F3-C7E46285B49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AB54DBF-CEDC-4A3F-A8D7-819169BDB3F7}" type="pres">
      <dgm:prSet presAssocID="{40867DC7-F31B-44AF-B878-828A988E74E0}" presName="gear1" presStyleLbl="node1" presStyleIdx="0" presStyleCnt="3" custLinFactNeighborX="7642" custLinFactNeighborY="0">
        <dgm:presLayoutVars>
          <dgm:chMax val="1"/>
          <dgm:bulletEnabled val="1"/>
        </dgm:presLayoutVars>
      </dgm:prSet>
      <dgm:spPr/>
    </dgm:pt>
    <dgm:pt modelId="{2094C180-AE93-479D-80C7-414155B44120}" type="pres">
      <dgm:prSet presAssocID="{40867DC7-F31B-44AF-B878-828A988E74E0}" presName="gear1srcNode" presStyleLbl="node1" presStyleIdx="0" presStyleCnt="3"/>
      <dgm:spPr/>
    </dgm:pt>
    <dgm:pt modelId="{0EBA4ECA-3B2D-4781-96B7-6CA340EBF6D0}" type="pres">
      <dgm:prSet presAssocID="{40867DC7-F31B-44AF-B878-828A988E74E0}" presName="gear1dstNode" presStyleLbl="node1" presStyleIdx="0" presStyleCnt="3"/>
      <dgm:spPr/>
    </dgm:pt>
    <dgm:pt modelId="{623B6BFB-4898-495F-87CA-26FCBD202170}" type="pres">
      <dgm:prSet presAssocID="{5032768F-9807-486D-85C3-5CE4668AFED3}" presName="gear2" presStyleLbl="node1" presStyleIdx="1" presStyleCnt="3" custAng="21436671" custScaleX="128414" custScaleY="112862" custLinFactNeighborX="4156" custLinFactNeighborY="-413">
        <dgm:presLayoutVars>
          <dgm:chMax val="1"/>
          <dgm:bulletEnabled val="1"/>
        </dgm:presLayoutVars>
      </dgm:prSet>
      <dgm:spPr/>
    </dgm:pt>
    <dgm:pt modelId="{806E77E7-EF11-48D8-A07B-8C5E6F9106B5}" type="pres">
      <dgm:prSet presAssocID="{5032768F-9807-486D-85C3-5CE4668AFED3}" presName="gear2srcNode" presStyleLbl="node1" presStyleIdx="1" presStyleCnt="3"/>
      <dgm:spPr/>
    </dgm:pt>
    <dgm:pt modelId="{9CA22487-691D-4CC0-BE98-67BBEFC7ABF1}" type="pres">
      <dgm:prSet presAssocID="{5032768F-9807-486D-85C3-5CE4668AFED3}" presName="gear2dstNode" presStyleLbl="node1" presStyleIdx="1" presStyleCnt="3"/>
      <dgm:spPr/>
    </dgm:pt>
    <dgm:pt modelId="{B7DAB7E4-89D6-4479-8E63-3AF3834F6BC1}" type="pres">
      <dgm:prSet presAssocID="{7C015B44-5CB0-4F3F-A37A-1E64DE287E7D}" presName="gear3" presStyleLbl="node1" presStyleIdx="2" presStyleCnt="3" custAng="21436671" custLinFactNeighborX="3990" custLinFactNeighborY="-7336"/>
      <dgm:spPr/>
    </dgm:pt>
    <dgm:pt modelId="{497E8AF9-CB4D-48D4-9F61-3695E10D5068}" type="pres">
      <dgm:prSet presAssocID="{7C015B44-5CB0-4F3F-A37A-1E64DE287E7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6D6E672-697C-4822-9619-BEB82C6F61AD}" type="pres">
      <dgm:prSet presAssocID="{7C015B44-5CB0-4F3F-A37A-1E64DE287E7D}" presName="gear3srcNode" presStyleLbl="node1" presStyleIdx="2" presStyleCnt="3"/>
      <dgm:spPr/>
    </dgm:pt>
    <dgm:pt modelId="{1E9B9E19-A5A7-4A89-BB8E-790022D4B7FA}" type="pres">
      <dgm:prSet presAssocID="{7C015B44-5CB0-4F3F-A37A-1E64DE287E7D}" presName="gear3dstNode" presStyleLbl="node1" presStyleIdx="2" presStyleCnt="3"/>
      <dgm:spPr/>
    </dgm:pt>
    <dgm:pt modelId="{2F3D8D10-BA94-4D86-BF6D-94FE6C36D099}" type="pres">
      <dgm:prSet presAssocID="{6D4F5488-2EDB-428B-AE9A-AD7BAD5A09CF}" presName="connector1" presStyleLbl="sibTrans2D1" presStyleIdx="0" presStyleCnt="3" custAng="21436671"/>
      <dgm:spPr/>
    </dgm:pt>
    <dgm:pt modelId="{7728AA2A-52E5-4B4D-A43D-907C904161DD}" type="pres">
      <dgm:prSet presAssocID="{32D2EECB-737C-4D24-A8EA-B29D9A0F9C97}" presName="connector2" presStyleLbl="sibTrans2D1" presStyleIdx="1" presStyleCnt="3" custAng="21436671" custLinFactNeighborX="-6291" custLinFactNeighborY="200"/>
      <dgm:spPr/>
    </dgm:pt>
    <dgm:pt modelId="{5ADE0850-20F2-40F8-B614-BA99C7523B7C}" type="pres">
      <dgm:prSet presAssocID="{5748537D-5902-4D4F-9107-D2C3C7C3D5A4}" presName="connector3" presStyleLbl="sibTrans2D1" presStyleIdx="2" presStyleCnt="3" custAng="21436671"/>
      <dgm:spPr/>
    </dgm:pt>
  </dgm:ptLst>
  <dgm:cxnLst>
    <dgm:cxn modelId="{D3BD7416-4CB1-492B-AAD5-2AEF2BBECC6B}" type="presOf" srcId="{6F29D98A-929E-474F-B2F3-C7E46285B49B}" destId="{A5801422-0554-478E-A8E8-0FCF4F214DDF}" srcOrd="0" destOrd="0" presId="urn:microsoft.com/office/officeart/2005/8/layout/gear1"/>
    <dgm:cxn modelId="{3C1F6125-51E8-45C9-B8ED-1F87B966AFB8}" srcId="{6F29D98A-929E-474F-B2F3-C7E46285B49B}" destId="{7C015B44-5CB0-4F3F-A37A-1E64DE287E7D}" srcOrd="2" destOrd="0" parTransId="{584B4A85-5272-4243-AB8B-727CF7919499}" sibTransId="{5748537D-5902-4D4F-9107-D2C3C7C3D5A4}"/>
    <dgm:cxn modelId="{8D744E27-3E13-425C-BE16-422E99E30703}" type="presOf" srcId="{6D4F5488-2EDB-428B-AE9A-AD7BAD5A09CF}" destId="{2F3D8D10-BA94-4D86-BF6D-94FE6C36D099}" srcOrd="0" destOrd="0" presId="urn:microsoft.com/office/officeart/2005/8/layout/gear1"/>
    <dgm:cxn modelId="{A3C3573D-D48C-461E-8BEF-996436309097}" type="presOf" srcId="{7C015B44-5CB0-4F3F-A37A-1E64DE287E7D}" destId="{B7DAB7E4-89D6-4479-8E63-3AF3834F6BC1}" srcOrd="0" destOrd="0" presId="urn:microsoft.com/office/officeart/2005/8/layout/gear1"/>
    <dgm:cxn modelId="{5776AD5C-BEC0-488B-A12D-9E7E7D089C87}" type="presOf" srcId="{5748537D-5902-4D4F-9107-D2C3C7C3D5A4}" destId="{5ADE0850-20F2-40F8-B614-BA99C7523B7C}" srcOrd="0" destOrd="0" presId="urn:microsoft.com/office/officeart/2005/8/layout/gear1"/>
    <dgm:cxn modelId="{F496B968-2DDF-4766-8920-9E42CF03EA05}" srcId="{6F29D98A-929E-474F-B2F3-C7E46285B49B}" destId="{40867DC7-F31B-44AF-B878-828A988E74E0}" srcOrd="0" destOrd="0" parTransId="{BF608350-BD90-4D40-A00E-8A1BA2FDD753}" sibTransId="{6D4F5488-2EDB-428B-AE9A-AD7BAD5A09CF}"/>
    <dgm:cxn modelId="{F3E1C94B-19CE-4BAE-8B1A-6B95AD27B03F}" type="presOf" srcId="{5032768F-9807-486D-85C3-5CE4668AFED3}" destId="{9CA22487-691D-4CC0-BE98-67BBEFC7ABF1}" srcOrd="2" destOrd="0" presId="urn:microsoft.com/office/officeart/2005/8/layout/gear1"/>
    <dgm:cxn modelId="{C6B4F950-06C1-4E19-B511-114924CFBFAD}" srcId="{6F29D98A-929E-474F-B2F3-C7E46285B49B}" destId="{5032768F-9807-486D-85C3-5CE4668AFED3}" srcOrd="1" destOrd="0" parTransId="{66995431-C51A-43EE-8B2F-528F41CF0CE5}" sibTransId="{32D2EECB-737C-4D24-A8EA-B29D9A0F9C97}"/>
    <dgm:cxn modelId="{C2384375-31E3-466E-98A9-902368ED6749}" type="presOf" srcId="{7C015B44-5CB0-4F3F-A37A-1E64DE287E7D}" destId="{06D6E672-697C-4822-9619-BEB82C6F61AD}" srcOrd="2" destOrd="0" presId="urn:microsoft.com/office/officeart/2005/8/layout/gear1"/>
    <dgm:cxn modelId="{A904DD7B-F24D-4003-B0C3-B0792010231B}" type="presOf" srcId="{7C015B44-5CB0-4F3F-A37A-1E64DE287E7D}" destId="{497E8AF9-CB4D-48D4-9F61-3695E10D5068}" srcOrd="1" destOrd="0" presId="urn:microsoft.com/office/officeart/2005/8/layout/gear1"/>
    <dgm:cxn modelId="{40A80F84-231B-45FA-990E-0FD85D7D5F27}" type="presOf" srcId="{40867DC7-F31B-44AF-B878-828A988E74E0}" destId="{DAB54DBF-CEDC-4A3F-A8D7-819169BDB3F7}" srcOrd="0" destOrd="0" presId="urn:microsoft.com/office/officeart/2005/8/layout/gear1"/>
    <dgm:cxn modelId="{0DC5FC90-D8F8-421C-B255-C98129B63B9F}" type="presOf" srcId="{7C015B44-5CB0-4F3F-A37A-1E64DE287E7D}" destId="{1E9B9E19-A5A7-4A89-BB8E-790022D4B7FA}" srcOrd="3" destOrd="0" presId="urn:microsoft.com/office/officeart/2005/8/layout/gear1"/>
    <dgm:cxn modelId="{AA66BB9B-A33D-4DCB-AD34-AB4575047FF1}" type="presOf" srcId="{5032768F-9807-486D-85C3-5CE4668AFED3}" destId="{806E77E7-EF11-48D8-A07B-8C5E6F9106B5}" srcOrd="1" destOrd="0" presId="urn:microsoft.com/office/officeart/2005/8/layout/gear1"/>
    <dgm:cxn modelId="{12F364B8-4192-4A4B-A255-AAE9B1E18890}" type="presOf" srcId="{32D2EECB-737C-4D24-A8EA-B29D9A0F9C97}" destId="{7728AA2A-52E5-4B4D-A43D-907C904161DD}" srcOrd="0" destOrd="0" presId="urn:microsoft.com/office/officeart/2005/8/layout/gear1"/>
    <dgm:cxn modelId="{F6F9F5BF-08C9-45F0-AA7F-572508893573}" type="presOf" srcId="{40867DC7-F31B-44AF-B878-828A988E74E0}" destId="{0EBA4ECA-3B2D-4781-96B7-6CA340EBF6D0}" srcOrd="2" destOrd="0" presId="urn:microsoft.com/office/officeart/2005/8/layout/gear1"/>
    <dgm:cxn modelId="{A54FBAD3-4FD5-40A3-BC5C-0049234F7828}" type="presOf" srcId="{40867DC7-F31B-44AF-B878-828A988E74E0}" destId="{2094C180-AE93-479D-80C7-414155B44120}" srcOrd="1" destOrd="0" presId="urn:microsoft.com/office/officeart/2005/8/layout/gear1"/>
    <dgm:cxn modelId="{23E3DEF0-FC65-443D-9ABB-F78B37CF3241}" srcId="{6F29D98A-929E-474F-B2F3-C7E46285B49B}" destId="{E6A32F7F-E29A-408C-A2AF-CE363F3C7B75}" srcOrd="3" destOrd="0" parTransId="{931EB733-6C71-4251-B534-05A5FF21AAB1}" sibTransId="{EC1F20D3-525C-4865-B9CD-FB41B6C7A945}"/>
    <dgm:cxn modelId="{B9C8FAF2-F830-40F5-9175-EC9F5B6F6ABC}" type="presOf" srcId="{5032768F-9807-486D-85C3-5CE4668AFED3}" destId="{623B6BFB-4898-495F-87CA-26FCBD202170}" srcOrd="0" destOrd="0" presId="urn:microsoft.com/office/officeart/2005/8/layout/gear1"/>
    <dgm:cxn modelId="{B73046A2-193A-48DD-9F6C-14EF20EC5F68}" type="presParOf" srcId="{A5801422-0554-478E-A8E8-0FCF4F214DDF}" destId="{DAB54DBF-CEDC-4A3F-A8D7-819169BDB3F7}" srcOrd="0" destOrd="0" presId="urn:microsoft.com/office/officeart/2005/8/layout/gear1"/>
    <dgm:cxn modelId="{DDEF1EC8-80BC-4D8B-BA3D-92BE54C80C80}" type="presParOf" srcId="{A5801422-0554-478E-A8E8-0FCF4F214DDF}" destId="{2094C180-AE93-479D-80C7-414155B44120}" srcOrd="1" destOrd="0" presId="urn:microsoft.com/office/officeart/2005/8/layout/gear1"/>
    <dgm:cxn modelId="{FBCB9CF7-9372-4E7D-BF7B-8ED41C8A7B1E}" type="presParOf" srcId="{A5801422-0554-478E-A8E8-0FCF4F214DDF}" destId="{0EBA4ECA-3B2D-4781-96B7-6CA340EBF6D0}" srcOrd="2" destOrd="0" presId="urn:microsoft.com/office/officeart/2005/8/layout/gear1"/>
    <dgm:cxn modelId="{2370C353-30BC-417F-A94E-9AEFEAE6C456}" type="presParOf" srcId="{A5801422-0554-478E-A8E8-0FCF4F214DDF}" destId="{623B6BFB-4898-495F-87CA-26FCBD202170}" srcOrd="3" destOrd="0" presId="urn:microsoft.com/office/officeart/2005/8/layout/gear1"/>
    <dgm:cxn modelId="{C1CE2A59-B227-4F7B-A6C4-C8E5629760D5}" type="presParOf" srcId="{A5801422-0554-478E-A8E8-0FCF4F214DDF}" destId="{806E77E7-EF11-48D8-A07B-8C5E6F9106B5}" srcOrd="4" destOrd="0" presId="urn:microsoft.com/office/officeart/2005/8/layout/gear1"/>
    <dgm:cxn modelId="{D1062B0B-D8AE-49E4-BC10-7ED48310C93B}" type="presParOf" srcId="{A5801422-0554-478E-A8E8-0FCF4F214DDF}" destId="{9CA22487-691D-4CC0-BE98-67BBEFC7ABF1}" srcOrd="5" destOrd="0" presId="urn:microsoft.com/office/officeart/2005/8/layout/gear1"/>
    <dgm:cxn modelId="{0E04420F-0867-44FB-B52D-C2CF8B019F77}" type="presParOf" srcId="{A5801422-0554-478E-A8E8-0FCF4F214DDF}" destId="{B7DAB7E4-89D6-4479-8E63-3AF3834F6BC1}" srcOrd="6" destOrd="0" presId="urn:microsoft.com/office/officeart/2005/8/layout/gear1"/>
    <dgm:cxn modelId="{07DBF85D-3007-4094-813F-E10D2813D117}" type="presParOf" srcId="{A5801422-0554-478E-A8E8-0FCF4F214DDF}" destId="{497E8AF9-CB4D-48D4-9F61-3695E10D5068}" srcOrd="7" destOrd="0" presId="urn:microsoft.com/office/officeart/2005/8/layout/gear1"/>
    <dgm:cxn modelId="{78BD80F7-1911-4842-9C34-34B198315949}" type="presParOf" srcId="{A5801422-0554-478E-A8E8-0FCF4F214DDF}" destId="{06D6E672-697C-4822-9619-BEB82C6F61AD}" srcOrd="8" destOrd="0" presId="urn:microsoft.com/office/officeart/2005/8/layout/gear1"/>
    <dgm:cxn modelId="{DE26955B-E347-47B1-9DAC-5FC4FBBDB313}" type="presParOf" srcId="{A5801422-0554-478E-A8E8-0FCF4F214DDF}" destId="{1E9B9E19-A5A7-4A89-BB8E-790022D4B7FA}" srcOrd="9" destOrd="0" presId="urn:microsoft.com/office/officeart/2005/8/layout/gear1"/>
    <dgm:cxn modelId="{5F5C04D8-1A8A-4390-8255-B8F3085A3CA9}" type="presParOf" srcId="{A5801422-0554-478E-A8E8-0FCF4F214DDF}" destId="{2F3D8D10-BA94-4D86-BF6D-94FE6C36D099}" srcOrd="10" destOrd="0" presId="urn:microsoft.com/office/officeart/2005/8/layout/gear1"/>
    <dgm:cxn modelId="{706DBCF2-F8FB-41F1-B788-615DDE473492}" type="presParOf" srcId="{A5801422-0554-478E-A8E8-0FCF4F214DDF}" destId="{7728AA2A-52E5-4B4D-A43D-907C904161DD}" srcOrd="11" destOrd="0" presId="urn:microsoft.com/office/officeart/2005/8/layout/gear1"/>
    <dgm:cxn modelId="{31F1C7BD-3617-4BFC-93DA-2FD187DBF9F5}" type="presParOf" srcId="{A5801422-0554-478E-A8E8-0FCF4F214DDF}" destId="{5ADE0850-20F2-40F8-B614-BA99C7523B7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9B1A3-A63C-4AED-B3B9-93A9B2B4B5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56C6CEB-9E79-405C-8091-5317F290CE35}">
      <dgm:prSet phldrT="[Texto]"/>
      <dgm:spPr/>
      <dgm:t>
        <a:bodyPr/>
        <a:lstStyle/>
        <a:p>
          <a:r>
            <a:rPr lang="pt-PT" dirty="0"/>
            <a:t>Conferência de Chefes de Estado e de Governo</a:t>
          </a:r>
        </a:p>
      </dgm:t>
    </dgm:pt>
    <dgm:pt modelId="{38613229-EB74-4829-9933-5786120F4921}" type="parTrans" cxnId="{3AAA5EE8-FA5B-4EEC-B82C-3111CC86F645}">
      <dgm:prSet/>
      <dgm:spPr/>
      <dgm:t>
        <a:bodyPr/>
        <a:lstStyle/>
        <a:p>
          <a:endParaRPr lang="pt-PT"/>
        </a:p>
      </dgm:t>
    </dgm:pt>
    <dgm:pt modelId="{DE863FB7-619A-4594-BF7C-1CE351C2E377}" type="sibTrans" cxnId="{3AAA5EE8-FA5B-4EEC-B82C-3111CC86F645}">
      <dgm:prSet/>
      <dgm:spPr/>
      <dgm:t>
        <a:bodyPr/>
        <a:lstStyle/>
        <a:p>
          <a:endParaRPr lang="pt-PT"/>
        </a:p>
      </dgm:t>
    </dgm:pt>
    <dgm:pt modelId="{29ABEBC0-23BD-4E27-984A-151156078940}" type="asst">
      <dgm:prSet phldrT="[Texto]"/>
      <dgm:spPr/>
      <dgm:t>
        <a:bodyPr/>
        <a:lstStyle/>
        <a:p>
          <a:r>
            <a:rPr lang="pt-PT" dirty="0"/>
            <a:t>Conselho de Ministros</a:t>
          </a:r>
        </a:p>
      </dgm:t>
    </dgm:pt>
    <dgm:pt modelId="{6CD7BFB8-00D9-4090-A05F-2A4EBB7E7816}" type="parTrans" cxnId="{1B285E50-F26C-4886-9A03-DA1643FD14E3}">
      <dgm:prSet/>
      <dgm:spPr/>
      <dgm:t>
        <a:bodyPr/>
        <a:lstStyle/>
        <a:p>
          <a:endParaRPr lang="pt-PT"/>
        </a:p>
      </dgm:t>
    </dgm:pt>
    <dgm:pt modelId="{1161A970-AEA4-4768-9527-96E2AD17A63F}" type="sibTrans" cxnId="{1B285E50-F26C-4886-9A03-DA1643FD14E3}">
      <dgm:prSet/>
      <dgm:spPr/>
      <dgm:t>
        <a:bodyPr/>
        <a:lstStyle/>
        <a:p>
          <a:endParaRPr lang="pt-PT"/>
        </a:p>
      </dgm:t>
    </dgm:pt>
    <dgm:pt modelId="{C25498FD-2684-4E1B-99AE-2FFEF91602E3}">
      <dgm:prSet phldrT="[Texto]"/>
      <dgm:spPr/>
      <dgm:t>
        <a:bodyPr/>
        <a:lstStyle/>
        <a:p>
          <a:r>
            <a:rPr lang="pt-PT" dirty="0"/>
            <a:t>Reuniões Ministeriais Setoriais</a:t>
          </a:r>
        </a:p>
      </dgm:t>
    </dgm:pt>
    <dgm:pt modelId="{6CB6CE42-44A6-4A6F-AB9F-15C0C102C2A7}" type="parTrans" cxnId="{557DF555-44C2-477E-AF4A-902A6022972A}">
      <dgm:prSet/>
      <dgm:spPr/>
      <dgm:t>
        <a:bodyPr/>
        <a:lstStyle/>
        <a:p>
          <a:endParaRPr lang="pt-PT"/>
        </a:p>
      </dgm:t>
    </dgm:pt>
    <dgm:pt modelId="{9F2664AB-5309-4EAD-917F-F086C96DD555}" type="sibTrans" cxnId="{557DF555-44C2-477E-AF4A-902A6022972A}">
      <dgm:prSet/>
      <dgm:spPr/>
      <dgm:t>
        <a:bodyPr/>
        <a:lstStyle/>
        <a:p>
          <a:endParaRPr lang="pt-PT"/>
        </a:p>
      </dgm:t>
    </dgm:pt>
    <dgm:pt modelId="{E1DAEA46-71AE-44C2-98BC-87E221C38266}">
      <dgm:prSet/>
      <dgm:spPr/>
      <dgm:t>
        <a:bodyPr/>
        <a:lstStyle/>
        <a:p>
          <a:r>
            <a:rPr lang="pt-PT" dirty="0"/>
            <a:t>Comité de Concertação Permanente</a:t>
          </a:r>
        </a:p>
      </dgm:t>
    </dgm:pt>
    <dgm:pt modelId="{D7D8EBC5-41F6-43AE-BD12-D9DFDFFC6F21}" type="parTrans" cxnId="{00D870BE-5D22-423A-96BD-FC66D758CAA3}">
      <dgm:prSet/>
      <dgm:spPr/>
      <dgm:t>
        <a:bodyPr/>
        <a:lstStyle/>
        <a:p>
          <a:endParaRPr lang="pt-PT"/>
        </a:p>
      </dgm:t>
    </dgm:pt>
    <dgm:pt modelId="{782D9763-46DE-4B99-91CB-1917F836A00A}" type="sibTrans" cxnId="{00D870BE-5D22-423A-96BD-FC66D758CAA3}">
      <dgm:prSet/>
      <dgm:spPr/>
      <dgm:t>
        <a:bodyPr/>
        <a:lstStyle/>
        <a:p>
          <a:endParaRPr lang="pt-PT"/>
        </a:p>
      </dgm:t>
    </dgm:pt>
    <dgm:pt modelId="{59A19740-8BAB-478D-ADB7-7095DA38C984}">
      <dgm:prSet/>
      <dgm:spPr/>
      <dgm:t>
        <a:bodyPr/>
        <a:lstStyle/>
        <a:p>
          <a:r>
            <a:rPr lang="pt-PT"/>
            <a:t>Reunião Pontos Focais de Cooperação</a:t>
          </a:r>
          <a:endParaRPr lang="pt-PT" dirty="0"/>
        </a:p>
      </dgm:t>
    </dgm:pt>
    <dgm:pt modelId="{4AD4A5A0-B8B5-499C-81DB-7BB13BF728D0}" type="parTrans" cxnId="{535DDB95-46FB-4931-BAE9-F3CE9AB97322}">
      <dgm:prSet/>
      <dgm:spPr/>
      <dgm:t>
        <a:bodyPr/>
        <a:lstStyle/>
        <a:p>
          <a:endParaRPr lang="pt-PT"/>
        </a:p>
      </dgm:t>
    </dgm:pt>
    <dgm:pt modelId="{C364798C-3FA4-45D8-9AB3-E998B1895B8B}" type="sibTrans" cxnId="{535DDB95-46FB-4931-BAE9-F3CE9AB97322}">
      <dgm:prSet/>
      <dgm:spPr/>
      <dgm:t>
        <a:bodyPr/>
        <a:lstStyle/>
        <a:p>
          <a:endParaRPr lang="pt-PT"/>
        </a:p>
      </dgm:t>
    </dgm:pt>
    <dgm:pt modelId="{1F83A7A9-DBBE-4051-9AA4-72EDE8C0E874}">
      <dgm:prSet/>
      <dgm:spPr/>
      <dgm:t>
        <a:bodyPr/>
        <a:lstStyle/>
        <a:p>
          <a:r>
            <a:rPr lang="pt-PT" dirty="0"/>
            <a:t>Secretariado Executivo</a:t>
          </a:r>
        </a:p>
      </dgm:t>
    </dgm:pt>
    <dgm:pt modelId="{7B8B9B45-41BD-44C9-B3A5-CACA0DC130CA}" type="parTrans" cxnId="{2475A929-FE17-424E-9BD1-B9E8CA97D80B}">
      <dgm:prSet/>
      <dgm:spPr/>
      <dgm:t>
        <a:bodyPr/>
        <a:lstStyle/>
        <a:p>
          <a:endParaRPr lang="pt-PT"/>
        </a:p>
      </dgm:t>
    </dgm:pt>
    <dgm:pt modelId="{0F0520DD-2267-4F3A-8CBB-E3F1AC7388E2}" type="sibTrans" cxnId="{2475A929-FE17-424E-9BD1-B9E8CA97D80B}">
      <dgm:prSet/>
      <dgm:spPr/>
      <dgm:t>
        <a:bodyPr/>
        <a:lstStyle/>
        <a:p>
          <a:endParaRPr lang="pt-PT"/>
        </a:p>
      </dgm:t>
    </dgm:pt>
    <dgm:pt modelId="{15A0C3C2-B7D0-4B15-8259-01293A362620}" type="pres">
      <dgm:prSet presAssocID="{5B89B1A3-A63C-4AED-B3B9-93A9B2B4B5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12C3D2D-D70A-42FF-BE65-538CD2DEE9F3}" type="pres">
      <dgm:prSet presAssocID="{D56C6CEB-9E79-405C-8091-5317F290CE35}" presName="hierRoot1" presStyleCnt="0">
        <dgm:presLayoutVars>
          <dgm:hierBranch val="init"/>
        </dgm:presLayoutVars>
      </dgm:prSet>
      <dgm:spPr/>
    </dgm:pt>
    <dgm:pt modelId="{A90B89C1-EAE9-4E88-9CA7-93E9B4F1584D}" type="pres">
      <dgm:prSet presAssocID="{D56C6CEB-9E79-405C-8091-5317F290CE35}" presName="rootComposite1" presStyleCnt="0"/>
      <dgm:spPr/>
    </dgm:pt>
    <dgm:pt modelId="{1D0781F3-2540-4EB5-AC82-5267F8711B33}" type="pres">
      <dgm:prSet presAssocID="{D56C6CEB-9E79-405C-8091-5317F290CE35}" presName="rootText1" presStyleLbl="node0" presStyleIdx="0" presStyleCnt="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4A0A2BAD-78AD-4376-A6D6-0A0A0F90162A}" type="pres">
      <dgm:prSet presAssocID="{D56C6CEB-9E79-405C-8091-5317F290CE35}" presName="rootConnector1" presStyleLbl="node1" presStyleIdx="0" presStyleCnt="0"/>
      <dgm:spPr/>
    </dgm:pt>
    <dgm:pt modelId="{5CDEF74E-AC65-457D-BD11-73CE1E490476}" type="pres">
      <dgm:prSet presAssocID="{D56C6CEB-9E79-405C-8091-5317F290CE35}" presName="hierChild2" presStyleCnt="0"/>
      <dgm:spPr/>
    </dgm:pt>
    <dgm:pt modelId="{E6537B68-4629-432A-8A44-A676E2525567}" type="pres">
      <dgm:prSet presAssocID="{6CB6CE42-44A6-4A6F-AB9F-15C0C102C2A7}" presName="Name37" presStyleLbl="parChTrans1D2" presStyleIdx="0" presStyleCnt="2"/>
      <dgm:spPr/>
    </dgm:pt>
    <dgm:pt modelId="{F56AC2D0-1BA7-45F6-A0CF-92E6B90ACC5A}" type="pres">
      <dgm:prSet presAssocID="{C25498FD-2684-4E1B-99AE-2FFEF91602E3}" presName="hierRoot2" presStyleCnt="0">
        <dgm:presLayoutVars>
          <dgm:hierBranch val="init"/>
        </dgm:presLayoutVars>
      </dgm:prSet>
      <dgm:spPr/>
    </dgm:pt>
    <dgm:pt modelId="{5D363645-CCD2-4196-A7AC-88586A379A2F}" type="pres">
      <dgm:prSet presAssocID="{C25498FD-2684-4E1B-99AE-2FFEF91602E3}" presName="rootComposite" presStyleCnt="0"/>
      <dgm:spPr/>
    </dgm:pt>
    <dgm:pt modelId="{2BA01825-B3C0-44C8-B992-504997EB3546}" type="pres">
      <dgm:prSet presAssocID="{C25498FD-2684-4E1B-99AE-2FFEF91602E3}" presName="rootText" presStyleLbl="node2" presStyleIdx="0" presStyleCnt="1" custLinFactY="-140650" custLinFactNeighborX="82032" custLinFactNeighborY="-20000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BF85DAF3-5C50-4D41-A5F3-E32728363A8A}" type="pres">
      <dgm:prSet presAssocID="{C25498FD-2684-4E1B-99AE-2FFEF91602E3}" presName="rootConnector" presStyleLbl="node2" presStyleIdx="0" presStyleCnt="1"/>
      <dgm:spPr/>
    </dgm:pt>
    <dgm:pt modelId="{AC082855-A144-4188-908B-466F0D038799}" type="pres">
      <dgm:prSet presAssocID="{C25498FD-2684-4E1B-99AE-2FFEF91602E3}" presName="hierChild4" presStyleCnt="0"/>
      <dgm:spPr/>
    </dgm:pt>
    <dgm:pt modelId="{9E8C4868-8FA3-4DE4-B0AB-F7495E7DBDFC}" type="pres">
      <dgm:prSet presAssocID="{C25498FD-2684-4E1B-99AE-2FFEF91602E3}" presName="hierChild5" presStyleCnt="0"/>
      <dgm:spPr/>
    </dgm:pt>
    <dgm:pt modelId="{2B8F5B04-1025-4513-931D-ACCC0476A1C2}" type="pres">
      <dgm:prSet presAssocID="{D56C6CEB-9E79-405C-8091-5317F290CE35}" presName="hierChild3" presStyleCnt="0"/>
      <dgm:spPr/>
    </dgm:pt>
    <dgm:pt modelId="{E590739B-3B0C-4958-89D2-B0C974D0A83C}" type="pres">
      <dgm:prSet presAssocID="{6CD7BFB8-00D9-4090-A05F-2A4EBB7E7816}" presName="Name111" presStyleLbl="parChTrans1D2" presStyleIdx="1" presStyleCnt="2"/>
      <dgm:spPr/>
    </dgm:pt>
    <dgm:pt modelId="{6AEE0180-A7F5-41F5-923E-2A66666F842F}" type="pres">
      <dgm:prSet presAssocID="{29ABEBC0-23BD-4E27-984A-151156078940}" presName="hierRoot3" presStyleCnt="0">
        <dgm:presLayoutVars>
          <dgm:hierBranch val="hang"/>
        </dgm:presLayoutVars>
      </dgm:prSet>
      <dgm:spPr/>
    </dgm:pt>
    <dgm:pt modelId="{8BF0A75E-2EC9-4DBA-BB8D-69A868B452B5}" type="pres">
      <dgm:prSet presAssocID="{29ABEBC0-23BD-4E27-984A-151156078940}" presName="rootComposite3" presStyleCnt="0"/>
      <dgm:spPr/>
    </dgm:pt>
    <dgm:pt modelId="{6EAC9356-B25E-4EA1-A20B-BE2782DF1218}" type="pres">
      <dgm:prSet presAssocID="{29ABEBC0-23BD-4E27-984A-151156078940}" presName="rootText3" presStyleLbl="asst1" presStyleIdx="0" presStyleCnt="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FE4B0DC8-7B30-448E-B178-CDEC3DE5025A}" type="pres">
      <dgm:prSet presAssocID="{29ABEBC0-23BD-4E27-984A-151156078940}" presName="rootConnector3" presStyleLbl="asst1" presStyleIdx="0" presStyleCnt="1"/>
      <dgm:spPr/>
    </dgm:pt>
    <dgm:pt modelId="{C0D5DDAF-85AA-44CD-9CFB-67968F6F8037}" type="pres">
      <dgm:prSet presAssocID="{29ABEBC0-23BD-4E27-984A-151156078940}" presName="hierChild6" presStyleCnt="0"/>
      <dgm:spPr/>
    </dgm:pt>
    <dgm:pt modelId="{837ED343-4091-449B-A31E-63843B072E0C}" type="pres">
      <dgm:prSet presAssocID="{4AD4A5A0-B8B5-499C-81DB-7BB13BF728D0}" presName="Name48" presStyleLbl="parChTrans1D3" presStyleIdx="0" presStyleCnt="3"/>
      <dgm:spPr/>
    </dgm:pt>
    <dgm:pt modelId="{A7D552D5-CCD3-41C0-AA2E-38C1F048DE30}" type="pres">
      <dgm:prSet presAssocID="{59A19740-8BAB-478D-ADB7-7095DA38C984}" presName="hierRoot2" presStyleCnt="0">
        <dgm:presLayoutVars>
          <dgm:hierBranch val="init"/>
        </dgm:presLayoutVars>
      </dgm:prSet>
      <dgm:spPr/>
    </dgm:pt>
    <dgm:pt modelId="{287493AD-F5E8-442D-BB54-6F3E894E4DD8}" type="pres">
      <dgm:prSet presAssocID="{59A19740-8BAB-478D-ADB7-7095DA38C984}" presName="rootComposite" presStyleCnt="0"/>
      <dgm:spPr/>
    </dgm:pt>
    <dgm:pt modelId="{BDB91060-4AA6-4A47-9052-8B901B5A49C5}" type="pres">
      <dgm:prSet presAssocID="{59A19740-8BAB-478D-ADB7-7095DA38C984}" presName="rootText" presStyleLbl="node3" presStyleIdx="0" presStyleCnt="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B4CCF64A-529A-48C7-9B3E-B457ADC63498}" type="pres">
      <dgm:prSet presAssocID="{59A19740-8BAB-478D-ADB7-7095DA38C984}" presName="rootConnector" presStyleLbl="node3" presStyleIdx="0" presStyleCnt="3"/>
      <dgm:spPr/>
    </dgm:pt>
    <dgm:pt modelId="{64AAA51E-1F76-4851-85BE-0B3DB3202D28}" type="pres">
      <dgm:prSet presAssocID="{59A19740-8BAB-478D-ADB7-7095DA38C984}" presName="hierChild4" presStyleCnt="0"/>
      <dgm:spPr/>
    </dgm:pt>
    <dgm:pt modelId="{87B708E4-6077-4642-939F-52E1785C670D}" type="pres">
      <dgm:prSet presAssocID="{59A19740-8BAB-478D-ADB7-7095DA38C984}" presName="hierChild5" presStyleCnt="0"/>
      <dgm:spPr/>
    </dgm:pt>
    <dgm:pt modelId="{27E7234A-EBB6-426F-BE58-6A5954AD67CC}" type="pres">
      <dgm:prSet presAssocID="{D7D8EBC5-41F6-43AE-BD12-D9DFDFFC6F21}" presName="Name48" presStyleLbl="parChTrans1D3" presStyleIdx="1" presStyleCnt="3"/>
      <dgm:spPr/>
    </dgm:pt>
    <dgm:pt modelId="{56DCA7B5-64AB-44F8-A7ED-5D072F1A09B2}" type="pres">
      <dgm:prSet presAssocID="{E1DAEA46-71AE-44C2-98BC-87E221C38266}" presName="hierRoot2" presStyleCnt="0">
        <dgm:presLayoutVars>
          <dgm:hierBranch val="init"/>
        </dgm:presLayoutVars>
      </dgm:prSet>
      <dgm:spPr/>
    </dgm:pt>
    <dgm:pt modelId="{B3C9A588-3BDE-4B3E-B433-2848EB34E04E}" type="pres">
      <dgm:prSet presAssocID="{E1DAEA46-71AE-44C2-98BC-87E221C38266}" presName="rootComposite" presStyleCnt="0"/>
      <dgm:spPr/>
    </dgm:pt>
    <dgm:pt modelId="{15F1EBB8-D695-4CE2-9261-33331B32905C}" type="pres">
      <dgm:prSet presAssocID="{E1DAEA46-71AE-44C2-98BC-87E221C38266}" presName="rootText" presStyleLbl="node3" presStyleIdx="1" presStyleCnt="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43FAD7C-7847-4D56-8263-5A45C0022F60}" type="pres">
      <dgm:prSet presAssocID="{E1DAEA46-71AE-44C2-98BC-87E221C38266}" presName="rootConnector" presStyleLbl="node3" presStyleIdx="1" presStyleCnt="3"/>
      <dgm:spPr/>
    </dgm:pt>
    <dgm:pt modelId="{7FA3C5FF-759C-47EB-B7CA-6A7858020ADD}" type="pres">
      <dgm:prSet presAssocID="{E1DAEA46-71AE-44C2-98BC-87E221C38266}" presName="hierChild4" presStyleCnt="0"/>
      <dgm:spPr/>
    </dgm:pt>
    <dgm:pt modelId="{F2171633-5DBC-41E5-A6DB-DFD8EC69C1FC}" type="pres">
      <dgm:prSet presAssocID="{E1DAEA46-71AE-44C2-98BC-87E221C38266}" presName="hierChild5" presStyleCnt="0"/>
      <dgm:spPr/>
    </dgm:pt>
    <dgm:pt modelId="{8D1FDBBD-0414-49BF-B433-75FEF372B411}" type="pres">
      <dgm:prSet presAssocID="{7B8B9B45-41BD-44C9-B3A5-CACA0DC130CA}" presName="Name48" presStyleLbl="parChTrans1D3" presStyleIdx="2" presStyleCnt="3"/>
      <dgm:spPr/>
    </dgm:pt>
    <dgm:pt modelId="{01B27C27-394B-4828-B155-425BE01AF522}" type="pres">
      <dgm:prSet presAssocID="{1F83A7A9-DBBE-4051-9AA4-72EDE8C0E874}" presName="hierRoot2" presStyleCnt="0">
        <dgm:presLayoutVars>
          <dgm:hierBranch val="init"/>
        </dgm:presLayoutVars>
      </dgm:prSet>
      <dgm:spPr/>
    </dgm:pt>
    <dgm:pt modelId="{33416583-5CAD-452A-97B5-5BAA2E4F56A3}" type="pres">
      <dgm:prSet presAssocID="{1F83A7A9-DBBE-4051-9AA4-72EDE8C0E874}" presName="rootComposite" presStyleCnt="0"/>
      <dgm:spPr/>
    </dgm:pt>
    <dgm:pt modelId="{54E1180E-AAEF-4D7C-9455-FD34FBFF09BA}" type="pres">
      <dgm:prSet presAssocID="{1F83A7A9-DBBE-4051-9AA4-72EDE8C0E874}" presName="rootText" presStyleLbl="node3" presStyleIdx="2" presStyleCnt="3" custScaleX="106637" custScaleY="84357" custLinFactNeighborX="3577" custLinFactNeighborY="12775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F2063056-404B-44D0-9CEA-112F954D3A39}" type="pres">
      <dgm:prSet presAssocID="{1F83A7A9-DBBE-4051-9AA4-72EDE8C0E874}" presName="rootConnector" presStyleLbl="node3" presStyleIdx="2" presStyleCnt="3"/>
      <dgm:spPr/>
    </dgm:pt>
    <dgm:pt modelId="{787BEBA3-33FC-4767-8C5B-DA0CAF91F73E}" type="pres">
      <dgm:prSet presAssocID="{1F83A7A9-DBBE-4051-9AA4-72EDE8C0E874}" presName="hierChild4" presStyleCnt="0"/>
      <dgm:spPr/>
    </dgm:pt>
    <dgm:pt modelId="{06EE8218-19E2-411D-B56A-140CCAA27D66}" type="pres">
      <dgm:prSet presAssocID="{1F83A7A9-DBBE-4051-9AA4-72EDE8C0E874}" presName="hierChild5" presStyleCnt="0"/>
      <dgm:spPr/>
    </dgm:pt>
    <dgm:pt modelId="{562B0B75-E2ED-4C07-B97A-268855E9DCEB}" type="pres">
      <dgm:prSet presAssocID="{29ABEBC0-23BD-4E27-984A-151156078940}" presName="hierChild7" presStyleCnt="0"/>
      <dgm:spPr/>
    </dgm:pt>
  </dgm:ptLst>
  <dgm:cxnLst>
    <dgm:cxn modelId="{81A35F19-24B1-4073-994C-96292A4326BA}" type="presOf" srcId="{E1DAEA46-71AE-44C2-98BC-87E221C38266}" destId="{943FAD7C-7847-4D56-8263-5A45C0022F60}" srcOrd="1" destOrd="0" presId="urn:microsoft.com/office/officeart/2005/8/layout/orgChart1"/>
    <dgm:cxn modelId="{5894B919-7272-4DA7-A354-420C8AC8D6A2}" type="presOf" srcId="{D7D8EBC5-41F6-43AE-BD12-D9DFDFFC6F21}" destId="{27E7234A-EBB6-426F-BE58-6A5954AD67CC}" srcOrd="0" destOrd="0" presId="urn:microsoft.com/office/officeart/2005/8/layout/orgChart1"/>
    <dgm:cxn modelId="{BEF2881C-2A37-40A0-99DE-A7B1E2E286DC}" type="presOf" srcId="{1F83A7A9-DBBE-4051-9AA4-72EDE8C0E874}" destId="{F2063056-404B-44D0-9CEA-112F954D3A39}" srcOrd="1" destOrd="0" presId="urn:microsoft.com/office/officeart/2005/8/layout/orgChart1"/>
    <dgm:cxn modelId="{2475A929-FE17-424E-9BD1-B9E8CA97D80B}" srcId="{29ABEBC0-23BD-4E27-984A-151156078940}" destId="{1F83A7A9-DBBE-4051-9AA4-72EDE8C0E874}" srcOrd="2" destOrd="0" parTransId="{7B8B9B45-41BD-44C9-B3A5-CACA0DC130CA}" sibTransId="{0F0520DD-2267-4F3A-8CBB-E3F1AC7388E2}"/>
    <dgm:cxn modelId="{A02BF729-5015-4F0B-A1F5-21A8B7FDA721}" type="presOf" srcId="{4AD4A5A0-B8B5-499C-81DB-7BB13BF728D0}" destId="{837ED343-4091-449B-A31E-63843B072E0C}" srcOrd="0" destOrd="0" presId="urn:microsoft.com/office/officeart/2005/8/layout/orgChart1"/>
    <dgm:cxn modelId="{C2C4082D-1FC0-4A8C-9BA4-5929740423DD}" type="presOf" srcId="{29ABEBC0-23BD-4E27-984A-151156078940}" destId="{FE4B0DC8-7B30-448E-B178-CDEC3DE5025A}" srcOrd="1" destOrd="0" presId="urn:microsoft.com/office/officeart/2005/8/layout/orgChart1"/>
    <dgm:cxn modelId="{3C5A5C3D-F8CC-42D3-91A1-FDAC2BE6058F}" type="presOf" srcId="{7B8B9B45-41BD-44C9-B3A5-CACA0DC130CA}" destId="{8D1FDBBD-0414-49BF-B433-75FEF372B411}" srcOrd="0" destOrd="0" presId="urn:microsoft.com/office/officeart/2005/8/layout/orgChart1"/>
    <dgm:cxn modelId="{ABD9795D-F6BC-47DA-9F7D-A2FCE772BAB6}" type="presOf" srcId="{6CD7BFB8-00D9-4090-A05F-2A4EBB7E7816}" destId="{E590739B-3B0C-4958-89D2-B0C974D0A83C}" srcOrd="0" destOrd="0" presId="urn:microsoft.com/office/officeart/2005/8/layout/orgChart1"/>
    <dgm:cxn modelId="{A486835D-09F0-4318-BA26-C2D93E568C6D}" type="presOf" srcId="{D56C6CEB-9E79-405C-8091-5317F290CE35}" destId="{4A0A2BAD-78AD-4376-A6D6-0A0A0F90162A}" srcOrd="1" destOrd="0" presId="urn:microsoft.com/office/officeart/2005/8/layout/orgChart1"/>
    <dgm:cxn modelId="{4ACBAC45-945A-4B22-9681-E9E6E97B4F5B}" type="presOf" srcId="{D56C6CEB-9E79-405C-8091-5317F290CE35}" destId="{1D0781F3-2540-4EB5-AC82-5267F8711B33}" srcOrd="0" destOrd="0" presId="urn:microsoft.com/office/officeart/2005/8/layout/orgChart1"/>
    <dgm:cxn modelId="{1B285E50-F26C-4886-9A03-DA1643FD14E3}" srcId="{D56C6CEB-9E79-405C-8091-5317F290CE35}" destId="{29ABEBC0-23BD-4E27-984A-151156078940}" srcOrd="0" destOrd="0" parTransId="{6CD7BFB8-00D9-4090-A05F-2A4EBB7E7816}" sibTransId="{1161A970-AEA4-4768-9527-96E2AD17A63F}"/>
    <dgm:cxn modelId="{557DF555-44C2-477E-AF4A-902A6022972A}" srcId="{D56C6CEB-9E79-405C-8091-5317F290CE35}" destId="{C25498FD-2684-4E1B-99AE-2FFEF91602E3}" srcOrd="1" destOrd="0" parTransId="{6CB6CE42-44A6-4A6F-AB9F-15C0C102C2A7}" sibTransId="{9F2664AB-5309-4EAD-917F-F086C96DD555}"/>
    <dgm:cxn modelId="{543AAC57-FF7D-4CA9-9CC6-9595B2CBF61A}" type="presOf" srcId="{29ABEBC0-23BD-4E27-984A-151156078940}" destId="{6EAC9356-B25E-4EA1-A20B-BE2782DF1218}" srcOrd="0" destOrd="0" presId="urn:microsoft.com/office/officeart/2005/8/layout/orgChart1"/>
    <dgm:cxn modelId="{794EEE87-7542-400D-9607-C9A685CA4211}" type="presOf" srcId="{C25498FD-2684-4E1B-99AE-2FFEF91602E3}" destId="{BF85DAF3-5C50-4D41-A5F3-E32728363A8A}" srcOrd="1" destOrd="0" presId="urn:microsoft.com/office/officeart/2005/8/layout/orgChart1"/>
    <dgm:cxn modelId="{6B030B91-23A2-4C8D-8F8A-F716D28BE26E}" type="presOf" srcId="{6CB6CE42-44A6-4A6F-AB9F-15C0C102C2A7}" destId="{E6537B68-4629-432A-8A44-A676E2525567}" srcOrd="0" destOrd="0" presId="urn:microsoft.com/office/officeart/2005/8/layout/orgChart1"/>
    <dgm:cxn modelId="{535DDB95-46FB-4931-BAE9-F3CE9AB97322}" srcId="{29ABEBC0-23BD-4E27-984A-151156078940}" destId="{59A19740-8BAB-478D-ADB7-7095DA38C984}" srcOrd="0" destOrd="0" parTransId="{4AD4A5A0-B8B5-499C-81DB-7BB13BF728D0}" sibTransId="{C364798C-3FA4-45D8-9AB3-E998B1895B8B}"/>
    <dgm:cxn modelId="{EC5032A2-DAAB-41C7-A02E-821F419F42D6}" type="presOf" srcId="{5B89B1A3-A63C-4AED-B3B9-93A9B2B4B535}" destId="{15A0C3C2-B7D0-4B15-8259-01293A362620}" srcOrd="0" destOrd="0" presId="urn:microsoft.com/office/officeart/2005/8/layout/orgChart1"/>
    <dgm:cxn modelId="{8E5540A5-46ED-45EC-90E2-8AC8BDEC57C4}" type="presOf" srcId="{C25498FD-2684-4E1B-99AE-2FFEF91602E3}" destId="{2BA01825-B3C0-44C8-B992-504997EB3546}" srcOrd="0" destOrd="0" presId="urn:microsoft.com/office/officeart/2005/8/layout/orgChart1"/>
    <dgm:cxn modelId="{0D2AABB8-9451-42C1-946F-41486F8A1097}" type="presOf" srcId="{1F83A7A9-DBBE-4051-9AA4-72EDE8C0E874}" destId="{54E1180E-AAEF-4D7C-9455-FD34FBFF09BA}" srcOrd="0" destOrd="0" presId="urn:microsoft.com/office/officeart/2005/8/layout/orgChart1"/>
    <dgm:cxn modelId="{00D870BE-5D22-423A-96BD-FC66D758CAA3}" srcId="{29ABEBC0-23BD-4E27-984A-151156078940}" destId="{E1DAEA46-71AE-44C2-98BC-87E221C38266}" srcOrd="1" destOrd="0" parTransId="{D7D8EBC5-41F6-43AE-BD12-D9DFDFFC6F21}" sibTransId="{782D9763-46DE-4B99-91CB-1917F836A00A}"/>
    <dgm:cxn modelId="{E4358EC0-2063-4812-A1B0-9657425B11A8}" type="presOf" srcId="{E1DAEA46-71AE-44C2-98BC-87E221C38266}" destId="{15F1EBB8-D695-4CE2-9261-33331B32905C}" srcOrd="0" destOrd="0" presId="urn:microsoft.com/office/officeart/2005/8/layout/orgChart1"/>
    <dgm:cxn modelId="{47FB1CDF-2638-4FCB-9D79-4F2E06B55A19}" type="presOf" srcId="{59A19740-8BAB-478D-ADB7-7095DA38C984}" destId="{B4CCF64A-529A-48C7-9B3E-B457ADC63498}" srcOrd="1" destOrd="0" presId="urn:microsoft.com/office/officeart/2005/8/layout/orgChart1"/>
    <dgm:cxn modelId="{00E698E1-FCC1-4C6A-B6AD-E9D40E0BD53D}" type="presOf" srcId="{59A19740-8BAB-478D-ADB7-7095DA38C984}" destId="{BDB91060-4AA6-4A47-9052-8B901B5A49C5}" srcOrd="0" destOrd="0" presId="urn:microsoft.com/office/officeart/2005/8/layout/orgChart1"/>
    <dgm:cxn modelId="{3AAA5EE8-FA5B-4EEC-B82C-3111CC86F645}" srcId="{5B89B1A3-A63C-4AED-B3B9-93A9B2B4B535}" destId="{D56C6CEB-9E79-405C-8091-5317F290CE35}" srcOrd="0" destOrd="0" parTransId="{38613229-EB74-4829-9933-5786120F4921}" sibTransId="{DE863FB7-619A-4594-BF7C-1CE351C2E377}"/>
    <dgm:cxn modelId="{86F1806A-D9A4-4299-9B88-DA1A4116826F}" type="presParOf" srcId="{15A0C3C2-B7D0-4B15-8259-01293A362620}" destId="{D12C3D2D-D70A-42FF-BE65-538CD2DEE9F3}" srcOrd="0" destOrd="0" presId="urn:microsoft.com/office/officeart/2005/8/layout/orgChart1"/>
    <dgm:cxn modelId="{5E77A1F1-4BF7-4BC0-A75B-D1986E6A21C7}" type="presParOf" srcId="{D12C3D2D-D70A-42FF-BE65-538CD2DEE9F3}" destId="{A90B89C1-EAE9-4E88-9CA7-93E9B4F1584D}" srcOrd="0" destOrd="0" presId="urn:microsoft.com/office/officeart/2005/8/layout/orgChart1"/>
    <dgm:cxn modelId="{217F4F3C-3A4A-471B-950F-321B84F1B0C1}" type="presParOf" srcId="{A90B89C1-EAE9-4E88-9CA7-93E9B4F1584D}" destId="{1D0781F3-2540-4EB5-AC82-5267F8711B33}" srcOrd="0" destOrd="0" presId="urn:microsoft.com/office/officeart/2005/8/layout/orgChart1"/>
    <dgm:cxn modelId="{23B5099B-5F99-4FFD-9977-4F2E491E94CE}" type="presParOf" srcId="{A90B89C1-EAE9-4E88-9CA7-93E9B4F1584D}" destId="{4A0A2BAD-78AD-4376-A6D6-0A0A0F90162A}" srcOrd="1" destOrd="0" presId="urn:microsoft.com/office/officeart/2005/8/layout/orgChart1"/>
    <dgm:cxn modelId="{01895033-E0C6-4B45-B902-497EBD06AFF5}" type="presParOf" srcId="{D12C3D2D-D70A-42FF-BE65-538CD2DEE9F3}" destId="{5CDEF74E-AC65-457D-BD11-73CE1E490476}" srcOrd="1" destOrd="0" presId="urn:microsoft.com/office/officeart/2005/8/layout/orgChart1"/>
    <dgm:cxn modelId="{1F2148EC-23D4-4366-AC82-B5B77B1317AE}" type="presParOf" srcId="{5CDEF74E-AC65-457D-BD11-73CE1E490476}" destId="{E6537B68-4629-432A-8A44-A676E2525567}" srcOrd="0" destOrd="0" presId="urn:microsoft.com/office/officeart/2005/8/layout/orgChart1"/>
    <dgm:cxn modelId="{5E4CA249-0AA0-4F0F-815C-210DB11DD840}" type="presParOf" srcId="{5CDEF74E-AC65-457D-BD11-73CE1E490476}" destId="{F56AC2D0-1BA7-45F6-A0CF-92E6B90ACC5A}" srcOrd="1" destOrd="0" presId="urn:microsoft.com/office/officeart/2005/8/layout/orgChart1"/>
    <dgm:cxn modelId="{CC339594-B226-4E7C-B037-6CF5B1D7B514}" type="presParOf" srcId="{F56AC2D0-1BA7-45F6-A0CF-92E6B90ACC5A}" destId="{5D363645-CCD2-4196-A7AC-88586A379A2F}" srcOrd="0" destOrd="0" presId="urn:microsoft.com/office/officeart/2005/8/layout/orgChart1"/>
    <dgm:cxn modelId="{206286B4-52A4-4AA7-8F66-C7F7F3F842BB}" type="presParOf" srcId="{5D363645-CCD2-4196-A7AC-88586A379A2F}" destId="{2BA01825-B3C0-44C8-B992-504997EB3546}" srcOrd="0" destOrd="0" presId="urn:microsoft.com/office/officeart/2005/8/layout/orgChart1"/>
    <dgm:cxn modelId="{D6CD1AB9-BF1F-49E2-BE83-00C4B08DFF47}" type="presParOf" srcId="{5D363645-CCD2-4196-A7AC-88586A379A2F}" destId="{BF85DAF3-5C50-4D41-A5F3-E32728363A8A}" srcOrd="1" destOrd="0" presId="urn:microsoft.com/office/officeart/2005/8/layout/orgChart1"/>
    <dgm:cxn modelId="{1AB5D1CF-646E-4544-AE60-35EC73E775A0}" type="presParOf" srcId="{F56AC2D0-1BA7-45F6-A0CF-92E6B90ACC5A}" destId="{AC082855-A144-4188-908B-466F0D038799}" srcOrd="1" destOrd="0" presId="urn:microsoft.com/office/officeart/2005/8/layout/orgChart1"/>
    <dgm:cxn modelId="{8DED7CC8-B902-4C31-8551-B5FBF6CA7890}" type="presParOf" srcId="{F56AC2D0-1BA7-45F6-A0CF-92E6B90ACC5A}" destId="{9E8C4868-8FA3-4DE4-B0AB-F7495E7DBDFC}" srcOrd="2" destOrd="0" presId="urn:microsoft.com/office/officeart/2005/8/layout/orgChart1"/>
    <dgm:cxn modelId="{2BBF3A3F-BCF6-4FAB-98B8-63D5E66F3274}" type="presParOf" srcId="{D12C3D2D-D70A-42FF-BE65-538CD2DEE9F3}" destId="{2B8F5B04-1025-4513-931D-ACCC0476A1C2}" srcOrd="2" destOrd="0" presId="urn:microsoft.com/office/officeart/2005/8/layout/orgChart1"/>
    <dgm:cxn modelId="{C2937041-3449-46F3-B106-A64DDB79CC65}" type="presParOf" srcId="{2B8F5B04-1025-4513-931D-ACCC0476A1C2}" destId="{E590739B-3B0C-4958-89D2-B0C974D0A83C}" srcOrd="0" destOrd="0" presId="urn:microsoft.com/office/officeart/2005/8/layout/orgChart1"/>
    <dgm:cxn modelId="{7B1304A7-7C24-40C1-9C7A-30AE706999F6}" type="presParOf" srcId="{2B8F5B04-1025-4513-931D-ACCC0476A1C2}" destId="{6AEE0180-A7F5-41F5-923E-2A66666F842F}" srcOrd="1" destOrd="0" presId="urn:microsoft.com/office/officeart/2005/8/layout/orgChart1"/>
    <dgm:cxn modelId="{8A974FFE-C97C-4453-BC83-DB5033561220}" type="presParOf" srcId="{6AEE0180-A7F5-41F5-923E-2A66666F842F}" destId="{8BF0A75E-2EC9-4DBA-BB8D-69A868B452B5}" srcOrd="0" destOrd="0" presId="urn:microsoft.com/office/officeart/2005/8/layout/orgChart1"/>
    <dgm:cxn modelId="{3FE1B016-A2AB-4E34-B452-4F245D72C355}" type="presParOf" srcId="{8BF0A75E-2EC9-4DBA-BB8D-69A868B452B5}" destId="{6EAC9356-B25E-4EA1-A20B-BE2782DF1218}" srcOrd="0" destOrd="0" presId="urn:microsoft.com/office/officeart/2005/8/layout/orgChart1"/>
    <dgm:cxn modelId="{7EC66B53-1AD3-49DB-A1BE-801B0A9F330C}" type="presParOf" srcId="{8BF0A75E-2EC9-4DBA-BB8D-69A868B452B5}" destId="{FE4B0DC8-7B30-448E-B178-CDEC3DE5025A}" srcOrd="1" destOrd="0" presId="urn:microsoft.com/office/officeart/2005/8/layout/orgChart1"/>
    <dgm:cxn modelId="{AE86D642-A9AE-4104-AECF-3AA9597052FC}" type="presParOf" srcId="{6AEE0180-A7F5-41F5-923E-2A66666F842F}" destId="{C0D5DDAF-85AA-44CD-9CFB-67968F6F8037}" srcOrd="1" destOrd="0" presId="urn:microsoft.com/office/officeart/2005/8/layout/orgChart1"/>
    <dgm:cxn modelId="{352A664B-1121-4445-BE96-3AFFD86F7CC0}" type="presParOf" srcId="{C0D5DDAF-85AA-44CD-9CFB-67968F6F8037}" destId="{837ED343-4091-449B-A31E-63843B072E0C}" srcOrd="0" destOrd="0" presId="urn:microsoft.com/office/officeart/2005/8/layout/orgChart1"/>
    <dgm:cxn modelId="{BCBF802A-3463-4745-B052-F380999528C8}" type="presParOf" srcId="{C0D5DDAF-85AA-44CD-9CFB-67968F6F8037}" destId="{A7D552D5-CCD3-41C0-AA2E-38C1F048DE30}" srcOrd="1" destOrd="0" presId="urn:microsoft.com/office/officeart/2005/8/layout/orgChart1"/>
    <dgm:cxn modelId="{35871230-EE8C-43C2-980B-65E0AE6213EA}" type="presParOf" srcId="{A7D552D5-CCD3-41C0-AA2E-38C1F048DE30}" destId="{287493AD-F5E8-442D-BB54-6F3E894E4DD8}" srcOrd="0" destOrd="0" presId="urn:microsoft.com/office/officeart/2005/8/layout/orgChart1"/>
    <dgm:cxn modelId="{15DA1246-B993-46F8-9D4B-B132560324D7}" type="presParOf" srcId="{287493AD-F5E8-442D-BB54-6F3E894E4DD8}" destId="{BDB91060-4AA6-4A47-9052-8B901B5A49C5}" srcOrd="0" destOrd="0" presId="urn:microsoft.com/office/officeart/2005/8/layout/orgChart1"/>
    <dgm:cxn modelId="{E80B176D-355D-4F24-8960-1C6F04B94B70}" type="presParOf" srcId="{287493AD-F5E8-442D-BB54-6F3E894E4DD8}" destId="{B4CCF64A-529A-48C7-9B3E-B457ADC63498}" srcOrd="1" destOrd="0" presId="urn:microsoft.com/office/officeart/2005/8/layout/orgChart1"/>
    <dgm:cxn modelId="{ADC428D7-7118-4AEB-8BF6-4A09AE647125}" type="presParOf" srcId="{A7D552D5-CCD3-41C0-AA2E-38C1F048DE30}" destId="{64AAA51E-1F76-4851-85BE-0B3DB3202D28}" srcOrd="1" destOrd="0" presId="urn:microsoft.com/office/officeart/2005/8/layout/orgChart1"/>
    <dgm:cxn modelId="{9458C151-1A48-4026-A94C-A1AB85FC3170}" type="presParOf" srcId="{A7D552D5-CCD3-41C0-AA2E-38C1F048DE30}" destId="{87B708E4-6077-4642-939F-52E1785C670D}" srcOrd="2" destOrd="0" presId="urn:microsoft.com/office/officeart/2005/8/layout/orgChart1"/>
    <dgm:cxn modelId="{79BEAD4C-AAC8-4175-99F2-0926C024926E}" type="presParOf" srcId="{C0D5DDAF-85AA-44CD-9CFB-67968F6F8037}" destId="{27E7234A-EBB6-426F-BE58-6A5954AD67CC}" srcOrd="2" destOrd="0" presId="urn:microsoft.com/office/officeart/2005/8/layout/orgChart1"/>
    <dgm:cxn modelId="{C0DC55B7-8C2B-4801-96F8-AFEAD280C86B}" type="presParOf" srcId="{C0D5DDAF-85AA-44CD-9CFB-67968F6F8037}" destId="{56DCA7B5-64AB-44F8-A7ED-5D072F1A09B2}" srcOrd="3" destOrd="0" presId="urn:microsoft.com/office/officeart/2005/8/layout/orgChart1"/>
    <dgm:cxn modelId="{140A4FCB-F7D5-4C72-B845-53A31B86C7F5}" type="presParOf" srcId="{56DCA7B5-64AB-44F8-A7ED-5D072F1A09B2}" destId="{B3C9A588-3BDE-4B3E-B433-2848EB34E04E}" srcOrd="0" destOrd="0" presId="urn:microsoft.com/office/officeart/2005/8/layout/orgChart1"/>
    <dgm:cxn modelId="{3A9678A8-51A5-4963-A05C-7231AF4F1220}" type="presParOf" srcId="{B3C9A588-3BDE-4B3E-B433-2848EB34E04E}" destId="{15F1EBB8-D695-4CE2-9261-33331B32905C}" srcOrd="0" destOrd="0" presId="urn:microsoft.com/office/officeart/2005/8/layout/orgChart1"/>
    <dgm:cxn modelId="{52833299-7768-4A23-ADC7-F48B9AA6CF37}" type="presParOf" srcId="{B3C9A588-3BDE-4B3E-B433-2848EB34E04E}" destId="{943FAD7C-7847-4D56-8263-5A45C0022F60}" srcOrd="1" destOrd="0" presId="urn:microsoft.com/office/officeart/2005/8/layout/orgChart1"/>
    <dgm:cxn modelId="{73081934-47D8-4FF6-992B-DF1F4105EC6A}" type="presParOf" srcId="{56DCA7B5-64AB-44F8-A7ED-5D072F1A09B2}" destId="{7FA3C5FF-759C-47EB-B7CA-6A7858020ADD}" srcOrd="1" destOrd="0" presId="urn:microsoft.com/office/officeart/2005/8/layout/orgChart1"/>
    <dgm:cxn modelId="{BBA7564B-BCFC-44EA-85F4-98B57A7A9D6D}" type="presParOf" srcId="{56DCA7B5-64AB-44F8-A7ED-5D072F1A09B2}" destId="{F2171633-5DBC-41E5-A6DB-DFD8EC69C1FC}" srcOrd="2" destOrd="0" presId="urn:microsoft.com/office/officeart/2005/8/layout/orgChart1"/>
    <dgm:cxn modelId="{0C682B3A-63AA-44D8-8EDD-5159AE4A80A9}" type="presParOf" srcId="{C0D5DDAF-85AA-44CD-9CFB-67968F6F8037}" destId="{8D1FDBBD-0414-49BF-B433-75FEF372B411}" srcOrd="4" destOrd="0" presId="urn:microsoft.com/office/officeart/2005/8/layout/orgChart1"/>
    <dgm:cxn modelId="{DFDE8EE6-6E4F-4F10-9433-B7CF451F412D}" type="presParOf" srcId="{C0D5DDAF-85AA-44CD-9CFB-67968F6F8037}" destId="{01B27C27-394B-4828-B155-425BE01AF522}" srcOrd="5" destOrd="0" presId="urn:microsoft.com/office/officeart/2005/8/layout/orgChart1"/>
    <dgm:cxn modelId="{463BBCBC-3EF5-443E-966B-9668DFA31867}" type="presParOf" srcId="{01B27C27-394B-4828-B155-425BE01AF522}" destId="{33416583-5CAD-452A-97B5-5BAA2E4F56A3}" srcOrd="0" destOrd="0" presId="urn:microsoft.com/office/officeart/2005/8/layout/orgChart1"/>
    <dgm:cxn modelId="{A27CE25E-93FF-4B0F-9FEF-94DC751E97A0}" type="presParOf" srcId="{33416583-5CAD-452A-97B5-5BAA2E4F56A3}" destId="{54E1180E-AAEF-4D7C-9455-FD34FBFF09BA}" srcOrd="0" destOrd="0" presId="urn:microsoft.com/office/officeart/2005/8/layout/orgChart1"/>
    <dgm:cxn modelId="{86A893D4-229D-477D-AD5E-501DB288925A}" type="presParOf" srcId="{33416583-5CAD-452A-97B5-5BAA2E4F56A3}" destId="{F2063056-404B-44D0-9CEA-112F954D3A39}" srcOrd="1" destOrd="0" presId="urn:microsoft.com/office/officeart/2005/8/layout/orgChart1"/>
    <dgm:cxn modelId="{B5CF6B3B-6D76-4F59-BB40-FD82F06FADF7}" type="presParOf" srcId="{01B27C27-394B-4828-B155-425BE01AF522}" destId="{787BEBA3-33FC-4767-8C5B-DA0CAF91F73E}" srcOrd="1" destOrd="0" presId="urn:microsoft.com/office/officeart/2005/8/layout/orgChart1"/>
    <dgm:cxn modelId="{1B18F39D-1A61-4525-AE28-1C4C4B946A5E}" type="presParOf" srcId="{01B27C27-394B-4828-B155-425BE01AF522}" destId="{06EE8218-19E2-411D-B56A-140CCAA27D66}" srcOrd="2" destOrd="0" presId="urn:microsoft.com/office/officeart/2005/8/layout/orgChart1"/>
    <dgm:cxn modelId="{93EF1CA2-60D3-46C5-8AA0-156BE8F7B3B1}" type="presParOf" srcId="{6AEE0180-A7F5-41F5-923E-2A66666F842F}" destId="{562B0B75-E2ED-4C07-B97A-268855E9DC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2A467-6A46-4670-B20B-B3539865BC2B}">
      <dsp:nvSpPr>
        <dsp:cNvPr id="0" name=""/>
        <dsp:cNvSpPr/>
      </dsp:nvSpPr>
      <dsp:spPr>
        <a:xfrm>
          <a:off x="0" y="0"/>
          <a:ext cx="8595140" cy="8920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Planos Estratégicos de Cooperação da CPLP por Áreas Setoriais </a:t>
          </a:r>
        </a:p>
      </dsp:txBody>
      <dsp:txXfrm>
        <a:off x="0" y="0"/>
        <a:ext cx="8595140" cy="892050"/>
      </dsp:txXfrm>
    </dsp:sp>
    <dsp:sp modelId="{82265E26-FC99-4624-9734-A81E627451F4}">
      <dsp:nvSpPr>
        <dsp:cNvPr id="0" name=""/>
        <dsp:cNvSpPr/>
      </dsp:nvSpPr>
      <dsp:spPr>
        <a:xfrm>
          <a:off x="4196" y="872820"/>
          <a:ext cx="715562" cy="1911764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/>
            <a:t>Plano Estratégico de Cooperação em Saúde (PECS-CPLP)</a:t>
          </a:r>
          <a:endParaRPr lang="pt-PT" sz="900" b="1" kern="1200" dirty="0"/>
        </a:p>
      </dsp:txBody>
      <dsp:txXfrm>
        <a:off x="4196" y="872820"/>
        <a:ext cx="715562" cy="1911764"/>
      </dsp:txXfrm>
    </dsp:sp>
    <dsp:sp modelId="{5FF416FB-85A9-49EE-A0E8-A367CFA3CD81}">
      <dsp:nvSpPr>
        <dsp:cNvPr id="0" name=""/>
        <dsp:cNvSpPr/>
      </dsp:nvSpPr>
      <dsp:spPr>
        <a:xfrm>
          <a:off x="744646" y="881372"/>
          <a:ext cx="715562" cy="1873305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PT" sz="9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Estratégia de Segurança Alimentar e Nutricional da CPLP (ESAN-CPLP</a:t>
          </a:r>
          <a:r>
            <a:rPr lang="pt-PT" sz="700" kern="1200" dirty="0"/>
            <a:t>)</a:t>
          </a:r>
        </a:p>
      </dsp:txBody>
      <dsp:txXfrm>
        <a:off x="744646" y="881372"/>
        <a:ext cx="715562" cy="1873305"/>
      </dsp:txXfrm>
    </dsp:sp>
    <dsp:sp modelId="{6B92C958-FEC5-43A6-B4EE-3B3C6C47D4D6}">
      <dsp:nvSpPr>
        <dsp:cNvPr id="0" name=""/>
        <dsp:cNvSpPr/>
      </dsp:nvSpPr>
      <dsp:spPr>
        <a:xfrm>
          <a:off x="1451428" y="882159"/>
          <a:ext cx="715562" cy="187330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PT" sz="900" kern="1200" dirty="0"/>
            <a:t>Plano Estratégico de Cooperação em Ambiente (PECA</a:t>
          </a:r>
          <a:r>
            <a:rPr lang="pt-PT" sz="1000" kern="1200" dirty="0"/>
            <a:t>)</a:t>
          </a:r>
        </a:p>
      </dsp:txBody>
      <dsp:txXfrm>
        <a:off x="1451428" y="882159"/>
        <a:ext cx="715562" cy="1873305"/>
      </dsp:txXfrm>
    </dsp:sp>
    <dsp:sp modelId="{E79509E8-7D65-412A-82F4-D08A391FFBED}">
      <dsp:nvSpPr>
        <dsp:cNvPr id="0" name=""/>
        <dsp:cNvSpPr/>
      </dsp:nvSpPr>
      <dsp:spPr>
        <a:xfrm>
          <a:off x="2150883" y="892050"/>
          <a:ext cx="715562" cy="1873305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PT" sz="900" kern="1200" dirty="0"/>
            <a:t>Estratégia dos Mares da CPLP</a:t>
          </a:r>
        </a:p>
      </dsp:txBody>
      <dsp:txXfrm>
        <a:off x="2150883" y="892050"/>
        <a:ext cx="715562" cy="1873305"/>
      </dsp:txXfrm>
    </dsp:sp>
    <dsp:sp modelId="{750A06BB-B882-4D81-B314-93F0E4A8C438}">
      <dsp:nvSpPr>
        <dsp:cNvPr id="0" name=""/>
        <dsp:cNvSpPr/>
      </dsp:nvSpPr>
      <dsp:spPr>
        <a:xfrm>
          <a:off x="2866445" y="892050"/>
          <a:ext cx="715562" cy="1873305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PT" sz="900" kern="1200" dirty="0"/>
            <a:t>Plano Estratégico de Cooperação para a Igualdade de Género e Empoderamento da Mulher (PECIGEM)</a:t>
          </a:r>
        </a:p>
      </dsp:txBody>
      <dsp:txXfrm>
        <a:off x="2866445" y="892050"/>
        <a:ext cx="715562" cy="1873305"/>
      </dsp:txXfrm>
    </dsp:sp>
    <dsp:sp modelId="{EBDB0ADA-050E-4A1F-A67F-291A45700029}">
      <dsp:nvSpPr>
        <dsp:cNvPr id="0" name=""/>
        <dsp:cNvSpPr/>
      </dsp:nvSpPr>
      <dsp:spPr>
        <a:xfrm>
          <a:off x="3582007" y="892050"/>
          <a:ext cx="715562" cy="18733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PT" sz="900" kern="1200" dirty="0">
              <a:solidFill>
                <a:srgbClr val="002060"/>
              </a:solidFill>
            </a:rPr>
            <a:t>Plano Estratégico de Cooperação Juventude – Carta da Juventude da CPLP</a:t>
          </a:r>
        </a:p>
      </dsp:txBody>
      <dsp:txXfrm>
        <a:off x="3582007" y="892050"/>
        <a:ext cx="715562" cy="1873305"/>
      </dsp:txXfrm>
    </dsp:sp>
    <dsp:sp modelId="{0442E721-0556-46DA-AE13-0D5159D750EF}">
      <dsp:nvSpPr>
        <dsp:cNvPr id="0" name=""/>
        <dsp:cNvSpPr/>
      </dsp:nvSpPr>
      <dsp:spPr>
        <a:xfrm>
          <a:off x="4297570" y="892050"/>
          <a:ext cx="715562" cy="187330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PT" sz="900" kern="1200" dirty="0"/>
            <a:t>Plano Estratégico de Cooperação em Energia</a:t>
          </a:r>
        </a:p>
      </dsp:txBody>
      <dsp:txXfrm>
        <a:off x="4297570" y="892050"/>
        <a:ext cx="715562" cy="1873305"/>
      </dsp:txXfrm>
    </dsp:sp>
    <dsp:sp modelId="{B9B1CE48-D0B2-4AA6-9424-7728DC28780E}">
      <dsp:nvSpPr>
        <dsp:cNvPr id="0" name=""/>
        <dsp:cNvSpPr/>
      </dsp:nvSpPr>
      <dsp:spPr>
        <a:xfrm>
          <a:off x="5013132" y="892050"/>
          <a:ext cx="715562" cy="187330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PT" sz="900" kern="1200" dirty="0"/>
            <a:t>Plano Estratégico de Cooperação em Turismo (PECTUR)</a:t>
          </a:r>
        </a:p>
      </dsp:txBody>
      <dsp:txXfrm>
        <a:off x="5013132" y="892050"/>
        <a:ext cx="715562" cy="1873305"/>
      </dsp:txXfrm>
    </dsp:sp>
    <dsp:sp modelId="{3AEC951C-510C-4509-88C0-1563AFE95225}">
      <dsp:nvSpPr>
        <dsp:cNvPr id="0" name=""/>
        <dsp:cNvSpPr/>
      </dsp:nvSpPr>
      <dsp:spPr>
        <a:xfrm>
          <a:off x="5728694" y="921620"/>
          <a:ext cx="715562" cy="1814165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PT" sz="900" kern="1200" dirty="0"/>
            <a:t>Plano Estratégico de Cooperação Multilateral no Domínio da Ciência, Tecnologia e Ensino Superior da CPLP</a:t>
          </a:r>
        </a:p>
      </dsp:txBody>
      <dsp:txXfrm>
        <a:off x="5728694" y="921620"/>
        <a:ext cx="715562" cy="1814165"/>
      </dsp:txXfrm>
    </dsp:sp>
    <dsp:sp modelId="{0B05FDF4-27A3-4170-8BE2-DB7292F60D7A}">
      <dsp:nvSpPr>
        <dsp:cNvPr id="0" name=""/>
        <dsp:cNvSpPr/>
      </dsp:nvSpPr>
      <dsp:spPr>
        <a:xfrm>
          <a:off x="6444256" y="892050"/>
          <a:ext cx="715562" cy="187330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PT" sz="900" kern="1200" dirty="0">
              <a:solidFill>
                <a:srgbClr val="002060"/>
              </a:solidFill>
            </a:rPr>
            <a:t>Plano Estratégico de Cooperação Multilateral no Domínio da Educação</a:t>
          </a:r>
        </a:p>
      </dsp:txBody>
      <dsp:txXfrm>
        <a:off x="6444256" y="892050"/>
        <a:ext cx="715562" cy="1873305"/>
      </dsp:txXfrm>
    </dsp:sp>
    <dsp:sp modelId="{BC38CB56-E4DD-4842-9455-9188664BCC70}">
      <dsp:nvSpPr>
        <dsp:cNvPr id="0" name=""/>
        <dsp:cNvSpPr/>
      </dsp:nvSpPr>
      <dsp:spPr>
        <a:xfrm>
          <a:off x="7159818" y="892050"/>
          <a:ext cx="715562" cy="187330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PT" sz="1000" kern="1200" dirty="0"/>
            <a:t>Plano Estratégico de Cooperação Cultural Multilateral da CPLP</a:t>
          </a:r>
        </a:p>
      </dsp:txBody>
      <dsp:txXfrm>
        <a:off x="7159818" y="892050"/>
        <a:ext cx="715562" cy="1873305"/>
      </dsp:txXfrm>
    </dsp:sp>
    <dsp:sp modelId="{C676AA75-D64E-4A16-BC46-51AEAAC7E750}">
      <dsp:nvSpPr>
        <dsp:cNvPr id="0" name=""/>
        <dsp:cNvSpPr/>
      </dsp:nvSpPr>
      <dsp:spPr>
        <a:xfrm>
          <a:off x="7875380" y="892050"/>
          <a:ext cx="715562" cy="1873305"/>
        </a:xfrm>
        <a:prstGeom prst="rect">
          <a:avLst/>
        </a:prstGeom>
        <a:solidFill>
          <a:schemeClr val="bg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PT" sz="900" kern="1200" dirty="0">
              <a:solidFill>
                <a:schemeClr val="tx1"/>
              </a:solidFill>
            </a:rPr>
            <a:t>Plano de Ação de Combate ao Trabalho Infantil na CPLP</a:t>
          </a:r>
        </a:p>
      </dsp:txBody>
      <dsp:txXfrm>
        <a:off x="7875380" y="892050"/>
        <a:ext cx="715562" cy="1873305"/>
      </dsp:txXfrm>
    </dsp:sp>
    <dsp:sp modelId="{02A13460-2BDE-4960-B7AF-BF4161BE36D1}">
      <dsp:nvSpPr>
        <dsp:cNvPr id="0" name=""/>
        <dsp:cNvSpPr/>
      </dsp:nvSpPr>
      <dsp:spPr>
        <a:xfrm>
          <a:off x="0" y="2765355"/>
          <a:ext cx="8595140" cy="2081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54DBF-CEDC-4A3F-A8D7-819169BDB3F7}">
      <dsp:nvSpPr>
        <dsp:cNvPr id="0" name=""/>
        <dsp:cNvSpPr/>
      </dsp:nvSpPr>
      <dsp:spPr>
        <a:xfrm>
          <a:off x="2765323" y="1848630"/>
          <a:ext cx="2259436" cy="225943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Visão Estratégica da CPLP (2016-2026)</a:t>
          </a:r>
        </a:p>
      </dsp:txBody>
      <dsp:txXfrm>
        <a:off x="3219570" y="2377892"/>
        <a:ext cx="1350942" cy="1161397"/>
      </dsp:txXfrm>
    </dsp:sp>
    <dsp:sp modelId="{623B6BFB-4898-495F-87CA-26FCBD202170}">
      <dsp:nvSpPr>
        <dsp:cNvPr id="0" name=""/>
        <dsp:cNvSpPr/>
      </dsp:nvSpPr>
      <dsp:spPr>
        <a:xfrm rot="21436671">
          <a:off x="1112914" y="1202118"/>
          <a:ext cx="2110133" cy="1854578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/>
            <a:t>Documento Estratégico de Cooperação da CPLP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/>
            <a:t>2020 - 2026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kern="1200" dirty="0"/>
        </a:p>
      </dsp:txBody>
      <dsp:txXfrm>
        <a:off x="1616957" y="1671835"/>
        <a:ext cx="1102047" cy="915144"/>
      </dsp:txXfrm>
    </dsp:sp>
    <dsp:sp modelId="{B7DAB7E4-89D6-4479-8E63-3AF3834F6BC1}">
      <dsp:nvSpPr>
        <dsp:cNvPr id="0" name=""/>
        <dsp:cNvSpPr/>
      </dsp:nvSpPr>
      <dsp:spPr>
        <a:xfrm rot="20536671">
          <a:off x="2277128" y="132985"/>
          <a:ext cx="1610026" cy="1610026"/>
        </a:xfrm>
        <a:prstGeom prst="gear6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Quadro Bienal de Cooperação</a:t>
          </a:r>
        </a:p>
      </dsp:txBody>
      <dsp:txXfrm rot="900000">
        <a:off x="2630254" y="486111"/>
        <a:ext cx="903774" cy="903774"/>
      </dsp:txXfrm>
    </dsp:sp>
    <dsp:sp modelId="{2F3D8D10-BA94-4D86-BF6D-94FE6C36D099}">
      <dsp:nvSpPr>
        <dsp:cNvPr id="0" name=""/>
        <dsp:cNvSpPr/>
      </dsp:nvSpPr>
      <dsp:spPr>
        <a:xfrm rot="21436671">
          <a:off x="2417979" y="1508221"/>
          <a:ext cx="2892079" cy="2892079"/>
        </a:xfrm>
        <a:prstGeom prst="circularArrow">
          <a:avLst>
            <a:gd name="adj1" fmla="val 4688"/>
            <a:gd name="adj2" fmla="val 299029"/>
            <a:gd name="adj3" fmla="val 2514172"/>
            <a:gd name="adj4" fmla="val 1586557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8AA2A-52E5-4B4D-A43D-907C904161DD}">
      <dsp:nvSpPr>
        <dsp:cNvPr id="0" name=""/>
        <dsp:cNvSpPr/>
      </dsp:nvSpPr>
      <dsp:spPr>
        <a:xfrm rot="21436671">
          <a:off x="854872" y="955570"/>
          <a:ext cx="2101276" cy="21012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E0850-20F2-40F8-B614-BA99C7523B7C}">
      <dsp:nvSpPr>
        <dsp:cNvPr id="0" name=""/>
        <dsp:cNvSpPr/>
      </dsp:nvSpPr>
      <dsp:spPr>
        <a:xfrm rot="21436671">
          <a:off x="1826034" y="-171363"/>
          <a:ext cx="2265598" cy="226559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FDBBD-0414-49BF-B433-75FEF372B411}">
      <dsp:nvSpPr>
        <dsp:cNvPr id="0" name=""/>
        <dsp:cNvSpPr/>
      </dsp:nvSpPr>
      <dsp:spPr>
        <a:xfrm>
          <a:off x="3611300" y="1972684"/>
          <a:ext cx="112746" cy="1945767"/>
        </a:xfrm>
        <a:custGeom>
          <a:avLst/>
          <a:gdLst/>
          <a:ahLst/>
          <a:cxnLst/>
          <a:rect l="0" t="0" r="0" b="0"/>
          <a:pathLst>
            <a:path>
              <a:moveTo>
                <a:pt x="112746" y="0"/>
              </a:moveTo>
              <a:lnTo>
                <a:pt x="112746" y="1945767"/>
              </a:lnTo>
              <a:lnTo>
                <a:pt x="0" y="19457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7234A-EBB6-426F-BE58-6A5954AD67CC}">
      <dsp:nvSpPr>
        <dsp:cNvPr id="0" name=""/>
        <dsp:cNvSpPr/>
      </dsp:nvSpPr>
      <dsp:spPr>
        <a:xfrm>
          <a:off x="3724046" y="1972684"/>
          <a:ext cx="171000" cy="749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144"/>
              </a:lnTo>
              <a:lnTo>
                <a:pt x="171000" y="7491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ED343-4091-449B-A31E-63843B072E0C}">
      <dsp:nvSpPr>
        <dsp:cNvPr id="0" name=""/>
        <dsp:cNvSpPr/>
      </dsp:nvSpPr>
      <dsp:spPr>
        <a:xfrm>
          <a:off x="3444958" y="1972684"/>
          <a:ext cx="279088" cy="749144"/>
        </a:xfrm>
        <a:custGeom>
          <a:avLst/>
          <a:gdLst/>
          <a:ahLst/>
          <a:cxnLst/>
          <a:rect l="0" t="0" r="0" b="0"/>
          <a:pathLst>
            <a:path>
              <a:moveTo>
                <a:pt x="279088" y="0"/>
              </a:moveTo>
              <a:lnTo>
                <a:pt x="279088" y="749144"/>
              </a:lnTo>
              <a:lnTo>
                <a:pt x="0" y="7491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0739B-3B0C-4958-89D2-B0C974D0A83C}">
      <dsp:nvSpPr>
        <dsp:cNvPr id="0" name=""/>
        <dsp:cNvSpPr/>
      </dsp:nvSpPr>
      <dsp:spPr>
        <a:xfrm>
          <a:off x="4538334" y="816396"/>
          <a:ext cx="1156287" cy="749144"/>
        </a:xfrm>
        <a:custGeom>
          <a:avLst/>
          <a:gdLst/>
          <a:ahLst/>
          <a:cxnLst/>
          <a:rect l="0" t="0" r="0" b="0"/>
          <a:pathLst>
            <a:path>
              <a:moveTo>
                <a:pt x="1156287" y="0"/>
              </a:moveTo>
              <a:lnTo>
                <a:pt x="1156287" y="749144"/>
              </a:lnTo>
              <a:lnTo>
                <a:pt x="0" y="7491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37B68-4629-432A-8A44-A676E2525567}">
      <dsp:nvSpPr>
        <dsp:cNvPr id="0" name=""/>
        <dsp:cNvSpPr/>
      </dsp:nvSpPr>
      <dsp:spPr>
        <a:xfrm>
          <a:off x="5694622" y="816396"/>
          <a:ext cx="1335952" cy="909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615"/>
              </a:lnTo>
              <a:lnTo>
                <a:pt x="1335952" y="738615"/>
              </a:lnTo>
              <a:lnTo>
                <a:pt x="1335952" y="909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781F3-2540-4EB5-AC82-5267F8711B33}">
      <dsp:nvSpPr>
        <dsp:cNvPr id="0" name=""/>
        <dsp:cNvSpPr/>
      </dsp:nvSpPr>
      <dsp:spPr>
        <a:xfrm>
          <a:off x="4880334" y="2109"/>
          <a:ext cx="1628574" cy="81428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Conferência de Chefes de Estado e de Governo</a:t>
          </a:r>
        </a:p>
      </dsp:txBody>
      <dsp:txXfrm>
        <a:off x="4920083" y="41858"/>
        <a:ext cx="1549076" cy="734789"/>
      </dsp:txXfrm>
    </dsp:sp>
    <dsp:sp modelId="{2BA01825-B3C0-44C8-B992-504997EB3546}">
      <dsp:nvSpPr>
        <dsp:cNvPr id="0" name=""/>
        <dsp:cNvSpPr/>
      </dsp:nvSpPr>
      <dsp:spPr>
        <a:xfrm>
          <a:off x="6216287" y="1726012"/>
          <a:ext cx="1628574" cy="81428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Reuniões Ministeriais Setoriais</a:t>
          </a:r>
        </a:p>
      </dsp:txBody>
      <dsp:txXfrm>
        <a:off x="6256036" y="1765761"/>
        <a:ext cx="1549076" cy="734789"/>
      </dsp:txXfrm>
    </dsp:sp>
    <dsp:sp modelId="{6EAC9356-B25E-4EA1-A20B-BE2782DF1218}">
      <dsp:nvSpPr>
        <dsp:cNvPr id="0" name=""/>
        <dsp:cNvSpPr/>
      </dsp:nvSpPr>
      <dsp:spPr>
        <a:xfrm>
          <a:off x="2909759" y="1158397"/>
          <a:ext cx="1628574" cy="81428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Conselho de Ministros</a:t>
          </a:r>
        </a:p>
      </dsp:txBody>
      <dsp:txXfrm>
        <a:off x="2949508" y="1198146"/>
        <a:ext cx="1549076" cy="734789"/>
      </dsp:txXfrm>
    </dsp:sp>
    <dsp:sp modelId="{BDB91060-4AA6-4A47-9052-8B901B5A49C5}">
      <dsp:nvSpPr>
        <dsp:cNvPr id="0" name=""/>
        <dsp:cNvSpPr/>
      </dsp:nvSpPr>
      <dsp:spPr>
        <a:xfrm>
          <a:off x="1816383" y="2314685"/>
          <a:ext cx="1628574" cy="81428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Reunião Pontos Focais de Cooperação</a:t>
          </a:r>
          <a:endParaRPr lang="pt-PT" sz="1700" kern="1200" dirty="0"/>
        </a:p>
      </dsp:txBody>
      <dsp:txXfrm>
        <a:off x="1856132" y="2354434"/>
        <a:ext cx="1549076" cy="734789"/>
      </dsp:txXfrm>
    </dsp:sp>
    <dsp:sp modelId="{15F1EBB8-D695-4CE2-9261-33331B32905C}">
      <dsp:nvSpPr>
        <dsp:cNvPr id="0" name=""/>
        <dsp:cNvSpPr/>
      </dsp:nvSpPr>
      <dsp:spPr>
        <a:xfrm>
          <a:off x="3895047" y="2314685"/>
          <a:ext cx="1628574" cy="81428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Comité de Concertação Permanente</a:t>
          </a:r>
        </a:p>
      </dsp:txBody>
      <dsp:txXfrm>
        <a:off x="3934796" y="2354434"/>
        <a:ext cx="1549076" cy="734789"/>
      </dsp:txXfrm>
    </dsp:sp>
    <dsp:sp modelId="{54E1180E-AAEF-4D7C-9455-FD34FBFF09BA}">
      <dsp:nvSpPr>
        <dsp:cNvPr id="0" name=""/>
        <dsp:cNvSpPr/>
      </dsp:nvSpPr>
      <dsp:spPr>
        <a:xfrm>
          <a:off x="1874637" y="3574998"/>
          <a:ext cx="1736662" cy="686908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Secretariado Executivo</a:t>
          </a:r>
        </a:p>
      </dsp:txBody>
      <dsp:txXfrm>
        <a:off x="1908168" y="3608529"/>
        <a:ext cx="1669600" cy="619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D4E84-525A-104C-AC45-3ED448D7BBE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015F-9D4D-E74F-B4C6-1A580B725C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2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9D514-04CE-4248-A87E-68A1959CCA6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6A62B-6F57-7545-B108-95E6AB1E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7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40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9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71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95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78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51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2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68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52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1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87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5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52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2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8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55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63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37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19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2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3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1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38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1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A62B-6F57-7545-B108-95E6AB1EC9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2741-D1A7-5040-A1A8-7E0AF55B33AA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4773-7A04-EA46-9492-1A470D6B1588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0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4C0-4266-DD43-808E-6C968B63CC1C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6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B44-D55C-6C4A-A7D1-4D965F6DCDAB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A3AD-15F0-E943-A676-F71AEFBBC1E8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5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99AA-CE33-F44C-A50C-DDE88F38CFAC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2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C217-37F4-6247-BC84-6E4CAAF824D0}" type="datetime1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2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A172-6F30-EF44-8A06-70D9E502B7C6}" type="datetime1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2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5A90-07D6-5F41-99BA-F8F66F780A49}" type="datetime1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7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F8EE-6FC4-9241-B0DE-7D847A233369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6836-6F85-2841-A1E5-44F62BD795A3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6662"/>
            <a:ext cx="8322144" cy="10321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26948"/>
            <a:ext cx="8322144" cy="41134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51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EADD5-55F6-974A-B88C-F61236DE7685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51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311" y="6503582"/>
            <a:ext cx="8092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4CD71F2E-1E89-A948-A5FB-2D688CCFB45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3386A7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22A5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22A5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22A5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22A5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22A5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aude.cplp.org/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39614" y="4778477"/>
            <a:ext cx="8299939" cy="26469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866775" algn="l"/>
                <a:tab pos="2700020" algn="ctr"/>
              </a:tabLst>
            </a:pPr>
            <a:br>
              <a:rPr lang="pt-PT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Enquadramento Estratégico da CPLP</a:t>
            </a:r>
            <a:br>
              <a:rPr lang="pt-PT" sz="32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2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5400" b="1" kern="0" dirty="0"/>
            </a:br>
            <a:br>
              <a:rPr lang="pt-PT" sz="5400" b="1" kern="0" dirty="0"/>
            </a:br>
            <a:br>
              <a:rPr lang="pt-PT" sz="5400" dirty="0"/>
            </a:br>
            <a:r>
              <a:rPr lang="pt-PT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t-PT" sz="5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PT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PT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9833" y="3972903"/>
            <a:ext cx="7650122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pt-PT" sz="2200" i="1" dirty="0">
                <a:solidFill>
                  <a:schemeClr val="tx2">
                    <a:lumMod val="75000"/>
                  </a:schemeClr>
                </a:solidFill>
              </a:rPr>
              <a:t>Seminário Internacional Cuidados de Saúde Primários nos </a:t>
            </a:r>
          </a:p>
          <a:p>
            <a:pPr algn="ctr"/>
            <a:r>
              <a:rPr lang="pt-PT" sz="2200" i="1" dirty="0">
                <a:solidFill>
                  <a:schemeClr val="tx2">
                    <a:lumMod val="75000"/>
                  </a:schemeClr>
                </a:solidFill>
              </a:rPr>
              <a:t>Estados-Membros da CPLP</a:t>
            </a:r>
          </a:p>
          <a:p>
            <a:pPr algn="ctr"/>
            <a:r>
              <a:rPr lang="pt-PT" sz="1800" i="1" dirty="0">
                <a:solidFill>
                  <a:schemeClr val="tx2">
                    <a:lumMod val="75000"/>
                  </a:schemeClr>
                </a:solidFill>
              </a:rPr>
              <a:t>(Sede da CPLP, 20 de novembro de 2024)</a:t>
            </a:r>
          </a:p>
          <a:p>
            <a:pPr algn="ctr"/>
            <a:endParaRPr lang="pt-PT" sz="1800" i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pt-PT" sz="1000" i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pt-PT" sz="1000" i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pt-PT" sz="1000" i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pt-PT" sz="1000" i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pt-PT" sz="1000" i="1" dirty="0">
                <a:solidFill>
                  <a:schemeClr val="tx2">
                    <a:lumMod val="75000"/>
                  </a:schemeClr>
                </a:solidFill>
              </a:rPr>
              <a:t>Manuel Clarote Lapão, Diretor de Cooperação 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068CF69-3595-9B0F-69F9-51741D2AC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94" y="6544878"/>
            <a:ext cx="2990861" cy="31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8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6242"/>
            <a:ext cx="8322144" cy="1032101"/>
          </a:xfrm>
        </p:spPr>
        <p:txBody>
          <a:bodyPr/>
          <a:lstStyle/>
          <a:p>
            <a:r>
              <a:rPr lang="pt-PT" sz="3200" b="1" dirty="0"/>
              <a:t>Instrumentos </a:t>
            </a:r>
            <a:r>
              <a:rPr lang="pt-PT" sz="3200" b="1" dirty="0">
                <a:highlight>
                  <a:srgbClr val="00FFFF"/>
                </a:highlight>
              </a:rPr>
              <a:t>orientadores </a:t>
            </a:r>
            <a:r>
              <a:rPr lang="pt-PT" sz="3200" b="1" dirty="0"/>
              <a:t>da Cooperação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066527"/>
            <a:ext cx="8322144" cy="8370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PT" altLang="pt-PT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Agenda 2030 para o Desenvolvimento Sustentável  – Objetivos de Desenvolvimento Sustentável (ODS)</a:t>
            </a:r>
          </a:p>
          <a:p>
            <a:pPr marL="457200" indent="-457200">
              <a:buFont typeface="+mj-lt"/>
              <a:buAutoNum type="arabicPeriod"/>
            </a:pPr>
            <a:endParaRPr lang="pt-PT" altLang="pt-PT" sz="2400" dirty="0">
              <a:solidFill>
                <a:schemeClr val="bg1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pt-PT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>
              <a:latin typeface="+mj-lt"/>
            </a:endParaRPr>
          </a:p>
          <a:p>
            <a:endParaRPr lang="pt-PT" sz="2400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37EEFF5-66EA-46FC-8B1B-7CF7CBEAE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2" t="23787" r="14523" b="7107"/>
          <a:stretch/>
        </p:blipFill>
        <p:spPr>
          <a:xfrm>
            <a:off x="1257451" y="3064042"/>
            <a:ext cx="6721642" cy="36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-5926" y="284293"/>
            <a:ext cx="5872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400" b="1" dirty="0">
                <a:solidFill>
                  <a:schemeClr val="tx2">
                    <a:lumMod val="75000"/>
                  </a:schemeClr>
                </a:solidFill>
              </a:rPr>
              <a:t>“Ecossistema” da Cooperação da CPLP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DAEC416E-7548-4DB2-A891-E0625242BFE5}"/>
              </a:ext>
            </a:extLst>
          </p:cNvPr>
          <p:cNvGrpSpPr/>
          <p:nvPr/>
        </p:nvGrpSpPr>
        <p:grpSpPr>
          <a:xfrm>
            <a:off x="270833" y="1163436"/>
            <a:ext cx="8740416" cy="5477163"/>
            <a:chOff x="1471729" y="1131907"/>
            <a:chExt cx="9521163" cy="5592586"/>
          </a:xfrm>
        </p:grpSpPr>
        <p:graphicFrame>
          <p:nvGraphicFramePr>
            <p:cNvPr id="8" name="Diagrama 7"/>
            <p:cNvGraphicFramePr/>
            <p:nvPr/>
          </p:nvGraphicFramePr>
          <p:xfrm>
            <a:off x="1471729" y="2461553"/>
            <a:ext cx="6096000" cy="41946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684" y="4593128"/>
              <a:ext cx="2380029" cy="1944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ângulo arredondado 15"/>
            <p:cNvSpPr/>
            <p:nvPr/>
          </p:nvSpPr>
          <p:spPr>
            <a:xfrm>
              <a:off x="7273345" y="1131907"/>
              <a:ext cx="3124862" cy="11608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pt-PT" sz="1200" dirty="0">
                  <a:solidFill>
                    <a:schemeClr val="tx2">
                      <a:lumMod val="75000"/>
                    </a:schemeClr>
                  </a:solidFill>
                </a:rPr>
                <a:t>Reuniões Ministeriais Setoriais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pt-PT" sz="1200" dirty="0">
                  <a:solidFill>
                    <a:schemeClr val="tx2">
                      <a:lumMod val="75000"/>
                    </a:schemeClr>
                  </a:solidFill>
                </a:rPr>
                <a:t>Reunião Pontos Focais de Cooperação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pt-PT" sz="1200" dirty="0">
                  <a:solidFill>
                    <a:schemeClr val="tx2">
                      <a:lumMod val="75000"/>
                    </a:schemeClr>
                  </a:solidFill>
                </a:rPr>
                <a:t>Comité de Concertação Permanente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pt-PT" sz="1200" dirty="0">
                  <a:solidFill>
                    <a:schemeClr val="tx2">
                      <a:lumMod val="75000"/>
                    </a:schemeClr>
                  </a:solidFill>
                </a:rPr>
                <a:t>Secretariado Executivo CPLP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648755" y="3339477"/>
              <a:ext cx="2609942" cy="1137632"/>
            </a:xfrm>
            <a:prstGeom prst="ellipse">
              <a:avLst/>
            </a:prstGeom>
            <a:solidFill>
              <a:srgbClr val="BC08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1200" dirty="0">
                  <a:solidFill>
                    <a:schemeClr val="tx2">
                      <a:lumMod val="75000"/>
                    </a:schemeClr>
                  </a:solidFill>
                </a:rPr>
                <a:t>Planos Estratégicos</a:t>
              </a:r>
            </a:p>
            <a:p>
              <a:pPr algn="ctr"/>
              <a:r>
                <a:rPr lang="pt-PT" sz="1200" dirty="0">
                  <a:solidFill>
                    <a:schemeClr val="tx2">
                      <a:lumMod val="75000"/>
                    </a:schemeClr>
                  </a:solidFill>
                </a:rPr>
                <a:t>Atividades: Projetos</a:t>
              </a:r>
            </a:p>
            <a:p>
              <a:pPr algn="ctr"/>
              <a:r>
                <a:rPr lang="pt-PT" sz="1200" dirty="0">
                  <a:solidFill>
                    <a:schemeClr val="tx2">
                      <a:lumMod val="75000"/>
                    </a:schemeClr>
                  </a:solidFill>
                </a:rPr>
                <a:t>Ações Pontuais</a:t>
              </a:r>
            </a:p>
          </p:txBody>
        </p:sp>
        <p:sp>
          <p:nvSpPr>
            <p:cNvPr id="22" name="Seta para baixo 21"/>
            <p:cNvSpPr/>
            <p:nvPr/>
          </p:nvSpPr>
          <p:spPr>
            <a:xfrm>
              <a:off x="8722689" y="2446398"/>
              <a:ext cx="311010" cy="795130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2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Seta para cima e para baixo 18"/>
            <p:cNvSpPr/>
            <p:nvPr/>
          </p:nvSpPr>
          <p:spPr>
            <a:xfrm rot="2977503">
              <a:off x="6419685" y="2364943"/>
              <a:ext cx="270835" cy="1813698"/>
            </a:xfrm>
            <a:prstGeom prst="upDown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 sz="12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225674" y="1911598"/>
              <a:ext cx="2157116" cy="314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>
                  <a:solidFill>
                    <a:schemeClr val="tx2">
                      <a:lumMod val="75000"/>
                    </a:schemeClr>
                  </a:solidFill>
                </a:rPr>
                <a:t>Presidência </a:t>
              </a:r>
              <a:r>
                <a:rPr lang="pt-PT" sz="1400" i="1" dirty="0">
                  <a:solidFill>
                    <a:schemeClr val="tx2">
                      <a:lumMod val="75000"/>
                    </a:schemeClr>
                  </a:solidFill>
                </a:rPr>
                <a:t>pro </a:t>
              </a:r>
              <a:r>
                <a:rPr lang="pt-PT" sz="1400" i="1" dirty="0" err="1">
                  <a:solidFill>
                    <a:schemeClr val="tx2">
                      <a:lumMod val="75000"/>
                    </a:schemeClr>
                  </a:solidFill>
                </a:rPr>
                <a:t>tempore</a:t>
              </a:r>
              <a:endParaRPr lang="pt-PT" sz="14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Seta para baixo 24"/>
            <p:cNvSpPr/>
            <p:nvPr/>
          </p:nvSpPr>
          <p:spPr>
            <a:xfrm>
              <a:off x="5776522" y="2612518"/>
              <a:ext cx="232842" cy="462891"/>
            </a:xfrm>
            <a:prstGeom prst="downArrow">
              <a:avLst/>
            </a:prstGeom>
            <a:solidFill>
              <a:srgbClr val="EEBF1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2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Seta para baixo 25"/>
            <p:cNvSpPr/>
            <p:nvPr/>
          </p:nvSpPr>
          <p:spPr>
            <a:xfrm rot="16200000">
              <a:off x="6606131" y="1844772"/>
              <a:ext cx="232842" cy="462891"/>
            </a:xfrm>
            <a:prstGeom prst="downArrow">
              <a:avLst/>
            </a:prstGeom>
            <a:solidFill>
              <a:srgbClr val="EEBF1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2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Rectângulo arredondado 26"/>
            <p:cNvSpPr/>
            <p:nvPr/>
          </p:nvSpPr>
          <p:spPr>
            <a:xfrm>
              <a:off x="1602915" y="6149554"/>
              <a:ext cx="3246204" cy="5749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4294" indent="-64294">
                <a:buFont typeface="Arial" panose="020B0604020202020204" pitchFamily="34" charset="0"/>
                <a:buChar char="•"/>
              </a:pPr>
              <a:r>
                <a:rPr lang="pt-PT" sz="1200" dirty="0">
                  <a:solidFill>
                    <a:schemeClr val="tx2">
                      <a:lumMod val="75000"/>
                    </a:schemeClr>
                  </a:solidFill>
                </a:rPr>
                <a:t>Conferência Chefes de Estado e Governo</a:t>
              </a:r>
            </a:p>
            <a:p>
              <a:pPr marL="64294" indent="-64294">
                <a:buFont typeface="Arial" panose="020B0604020202020204" pitchFamily="34" charset="0"/>
                <a:buChar char="•"/>
              </a:pPr>
              <a:r>
                <a:rPr lang="pt-PT" sz="1200" dirty="0">
                  <a:solidFill>
                    <a:schemeClr val="tx2">
                      <a:lumMod val="75000"/>
                    </a:schemeClr>
                  </a:solidFill>
                </a:rPr>
                <a:t>Conselho de Ministros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8835776" y="2620811"/>
              <a:ext cx="2157116" cy="314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chemeClr val="tx2">
                      <a:lumMod val="75000"/>
                    </a:schemeClr>
                  </a:solidFill>
                </a:rPr>
                <a:t>OPERACIONALIZAÇÃO</a:t>
              </a:r>
              <a:endParaRPr lang="pt-PT" sz="14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1810766" y="5533997"/>
              <a:ext cx="2157116" cy="314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chemeClr val="tx2">
                      <a:lumMod val="75000"/>
                    </a:schemeClr>
                  </a:solidFill>
                </a:rPr>
                <a:t>DEFINIÇÃO POLÍTICA</a:t>
              </a:r>
              <a:endParaRPr lang="pt-PT" sz="14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0" name="Seta para baixo 29"/>
            <p:cNvSpPr/>
            <p:nvPr/>
          </p:nvSpPr>
          <p:spPr>
            <a:xfrm rot="13773181">
              <a:off x="3881499" y="5412825"/>
              <a:ext cx="232842" cy="462891"/>
            </a:xfrm>
            <a:prstGeom prst="downArrow">
              <a:avLst/>
            </a:prstGeom>
            <a:solidFill>
              <a:srgbClr val="2CDBF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2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ext Box 9">
            <a:extLst>
              <a:ext uri="{FF2B5EF4-FFF2-40B4-BE49-F238E27FC236}">
                <a16:creationId xmlns:a16="http://schemas.microsoft.com/office/drawing/2014/main" id="{42D1A3B5-C85B-475D-B7D8-0A0E734E2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2234" y="6548267"/>
            <a:ext cx="16468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solidFill>
                  <a:schemeClr val="tx2"/>
                </a:solidFill>
                <a:latin typeface="Tahoma" pitchFamily="34" charset="0"/>
              </a:rPr>
              <a:t>Fonte: Manuel Clarote Lapão, 2018</a:t>
            </a:r>
          </a:p>
        </p:txBody>
      </p:sp>
      <p:pic>
        <p:nvPicPr>
          <p:cNvPr id="6" name="Imagem 5" descr="Uma imagem com texto, ClipArt&#10;&#10;Descrição gerada automaticamente">
            <a:extLst>
              <a:ext uri="{FF2B5EF4-FFF2-40B4-BE49-F238E27FC236}">
                <a16:creationId xmlns:a16="http://schemas.microsoft.com/office/drawing/2014/main" id="{BC05A93C-8E5F-2289-BC8B-4B6DB80645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276" y="1332659"/>
            <a:ext cx="762000" cy="11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7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30EB7FA-E438-4460-9E33-3DF60AF436DF}"/>
              </a:ext>
            </a:extLst>
          </p:cNvPr>
          <p:cNvSpPr txBox="1"/>
          <p:nvPr/>
        </p:nvSpPr>
        <p:spPr>
          <a:xfrm>
            <a:off x="220733" y="335106"/>
            <a:ext cx="5379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tx2">
                    <a:lumMod val="75000"/>
                  </a:schemeClr>
                </a:solidFill>
              </a:rPr>
              <a:t>Estrutura de operacionalização da Cooperação da CPLP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46085841-6CA3-4036-A8DA-7574A65BB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909" y="6347433"/>
            <a:ext cx="21243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solidFill>
                  <a:schemeClr val="tx2"/>
                </a:solidFill>
                <a:latin typeface="Tahoma" pitchFamily="34" charset="0"/>
              </a:rPr>
              <a:t>Fonte: CPLP, Manual de Cooperação da CPLP, 2021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0B754E-A3EB-4262-A73A-4010BF594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1305876"/>
            <a:ext cx="8836963" cy="50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1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769189"/>
            <a:ext cx="9048306" cy="5319621"/>
          </a:xfrm>
        </p:spPr>
        <p:txBody>
          <a:bodyPr/>
          <a:lstStyle/>
          <a:p>
            <a:pPr marL="342900" lvl="0" indent="-342900" algn="just">
              <a:lnSpc>
                <a:spcPct val="140000"/>
              </a:lnSpc>
              <a:spcAft>
                <a:spcPts val="600"/>
              </a:spcAft>
              <a:buBlip>
                <a:blip r:embed="rId3"/>
              </a:buBlip>
              <a:defRPr/>
            </a:pP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RECORDANDO</a:t>
            </a:r>
            <a:r>
              <a:rPr lang="pt-PT" sz="2000" b="1" dirty="0"/>
              <a:t> OS TEMAS ESCOLHIDOS PELAS ÚLTIMAS PRESIDÈNCIAS DA CPLP QUE MARCARAM A AGENDA DE TRABALHO DA ORGANIZAÇÃO (desde 2012)</a:t>
            </a:r>
          </a:p>
          <a:p>
            <a:pPr marL="1257300" lvl="2" indent="-342900" algn="just">
              <a:spcAft>
                <a:spcPts val="600"/>
              </a:spcAft>
              <a:buBlip>
                <a:blip r:embed="rId3"/>
              </a:buBlip>
              <a:defRPr/>
            </a:pPr>
            <a:r>
              <a:rPr lang="pt-PT" sz="2200" dirty="0"/>
              <a:t>Tema da Presidência de São Tomé e Príncipe, 2023/2025: </a:t>
            </a:r>
            <a:r>
              <a:rPr lang="pt-PT" sz="2200" b="1" dirty="0"/>
              <a:t>Juventude e Sustentabilidade na CPLP</a:t>
            </a:r>
          </a:p>
          <a:p>
            <a:pPr marL="1257300" lvl="2" indent="-342900" algn="just">
              <a:spcAft>
                <a:spcPts val="600"/>
              </a:spcAft>
              <a:buBlip>
                <a:blip r:embed="rId3"/>
              </a:buBlip>
              <a:defRPr/>
            </a:pPr>
            <a:r>
              <a:rPr lang="pt-PT" sz="2200" dirty="0"/>
              <a:t>Tema da Presidência de Angola, 2021/2023: </a:t>
            </a:r>
            <a:r>
              <a:rPr lang="pt-PT" sz="2200" b="1" i="1" dirty="0">
                <a:solidFill>
                  <a:srgbClr val="283543"/>
                </a:solidFill>
                <a:effectLst/>
                <a:latin typeface="+mj-lt"/>
              </a:rPr>
              <a:t>Construir e Fortalecer um Futuro Comum e Sustentável</a:t>
            </a:r>
            <a:endParaRPr lang="pt-PT" sz="2200" b="1" i="1" dirty="0">
              <a:latin typeface="+mj-lt"/>
            </a:endParaRPr>
          </a:p>
          <a:p>
            <a:pPr marL="1257300" lvl="2" indent="-342900" algn="just">
              <a:spcAft>
                <a:spcPts val="600"/>
              </a:spcAft>
              <a:buBlip>
                <a:blip r:embed="rId3"/>
              </a:buBlip>
              <a:defRPr/>
            </a:pPr>
            <a:r>
              <a:rPr lang="pt-PT" sz="2200" dirty="0"/>
              <a:t>Tema da Presidência Cabo Verde, 2018/2021: </a:t>
            </a:r>
            <a:r>
              <a:rPr lang="pt-PT" sz="2200" b="1" i="1" dirty="0"/>
              <a:t>As</a:t>
            </a:r>
            <a:r>
              <a:rPr lang="pt-PT" sz="2200" dirty="0"/>
              <a:t> </a:t>
            </a:r>
            <a:r>
              <a:rPr lang="pt-PT" sz="2200" b="1" i="1" dirty="0">
                <a:solidFill>
                  <a:schemeClr val="tx1"/>
                </a:solidFill>
              </a:rPr>
              <a:t>Pessoas. A Cultura. Os Oceanos</a:t>
            </a:r>
          </a:p>
          <a:p>
            <a:pPr marL="1257300" lvl="2" indent="-342900" algn="just">
              <a:spcAft>
                <a:spcPts val="600"/>
              </a:spcAft>
              <a:buBlip>
                <a:blip r:embed="rId3"/>
              </a:buBlip>
              <a:defRPr/>
            </a:pPr>
            <a:r>
              <a:rPr lang="pt-PT" sz="2200" dirty="0"/>
              <a:t>Tema da Presidência Brasil, 2016/2018: </a:t>
            </a:r>
            <a:r>
              <a:rPr lang="pt-PT" sz="2200" b="1" i="1" dirty="0">
                <a:solidFill>
                  <a:schemeClr val="tx1"/>
                </a:solidFill>
              </a:rPr>
              <a:t>A CPLP e a Agenda 2030 para o Desenvolvimento Sustentável</a:t>
            </a:r>
          </a:p>
          <a:p>
            <a:pPr marL="1257300" lvl="2" indent="-342900" algn="just">
              <a:spcAft>
                <a:spcPts val="600"/>
              </a:spcAft>
              <a:buBlip>
                <a:blip r:embed="rId3"/>
              </a:buBlip>
              <a:defRPr/>
            </a:pPr>
            <a:r>
              <a:rPr lang="pt-PT" sz="2200" dirty="0"/>
              <a:t>Tema da presidência de Timor-Leste, 2014/2016: </a:t>
            </a:r>
            <a:r>
              <a:rPr lang="pt-PT" sz="2200" b="1" i="1" dirty="0">
                <a:solidFill>
                  <a:schemeClr val="tx1"/>
                </a:solidFill>
              </a:rPr>
              <a:t>A CPLP e a Globalização</a:t>
            </a:r>
          </a:p>
          <a:p>
            <a:pPr marL="1257300" lvl="2" indent="-342900" algn="just">
              <a:spcAft>
                <a:spcPts val="600"/>
              </a:spcAft>
              <a:buBlip>
                <a:blip r:embed="rId3"/>
              </a:buBlip>
              <a:defRPr/>
            </a:pPr>
            <a:r>
              <a:rPr lang="pt-PT" sz="2200" dirty="0"/>
              <a:t>Tema da presidência de Moçambique, 2012/2014: </a:t>
            </a:r>
            <a:r>
              <a:rPr lang="pt-PT" sz="2200" b="1" i="1" dirty="0">
                <a:solidFill>
                  <a:schemeClr val="tx1"/>
                </a:solidFill>
              </a:rPr>
              <a:t>A CPLP e os Desafios da Segurança Alimentar e Nutricional</a:t>
            </a:r>
          </a:p>
          <a:p>
            <a:pPr marL="342900" lvl="0" indent="-342900" algn="just">
              <a:lnSpc>
                <a:spcPct val="140000"/>
              </a:lnSpc>
              <a:spcAft>
                <a:spcPts val="600"/>
              </a:spcAft>
              <a:buBlip>
                <a:blip r:embed="rId3"/>
              </a:buBlip>
              <a:defRPr/>
            </a:pPr>
            <a:endParaRPr lang="pt-PT" sz="2000" b="1" i="1" dirty="0">
              <a:solidFill>
                <a:schemeClr val="tx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0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1C12C32-5CD8-EEED-DDCD-2FF78492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2049AE1-6C33-F26D-EF6B-CC7930AC9E0E}"/>
              </a:ext>
            </a:extLst>
          </p:cNvPr>
          <p:cNvGraphicFramePr/>
          <p:nvPr/>
        </p:nvGraphicFramePr>
        <p:xfrm>
          <a:off x="-297713" y="1095153"/>
          <a:ext cx="8325293" cy="531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0BD30E14-8A79-E93A-0259-DA693F35F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005" y="5190245"/>
            <a:ext cx="2564188" cy="478280"/>
          </a:xfrm>
          <a:prstGeom prst="roundRect">
            <a:avLst>
              <a:gd name="adj" fmla="val 16667"/>
            </a:avLst>
          </a:pr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en-GB" altLang="pt-PT" dirty="0">
                <a:solidFill>
                  <a:schemeClr val="bg1"/>
                </a:solidFill>
              </a:rPr>
              <a:t>IILP </a:t>
            </a:r>
          </a:p>
        </p:txBody>
      </p:sp>
      <p:sp>
        <p:nvSpPr>
          <p:cNvPr id="7" name="AutoShape 20">
            <a:extLst>
              <a:ext uri="{FF2B5EF4-FFF2-40B4-BE49-F238E27FC236}">
                <a16:creationId xmlns:a16="http://schemas.microsoft.com/office/drawing/2014/main" id="{6BBDE1E8-2DBA-2794-3A5E-085D1D5C1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489" y="4263489"/>
            <a:ext cx="2564188" cy="509228"/>
          </a:xfrm>
          <a:prstGeom prst="roundRect">
            <a:avLst>
              <a:gd name="adj" fmla="val 19046"/>
            </a:avLst>
          </a:pr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pt-PT" altLang="pt-PT" dirty="0">
                <a:solidFill>
                  <a:schemeClr val="bg1"/>
                </a:solidFill>
              </a:rPr>
              <a:t>Assembleia Parlamentar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1D44D93-5A06-ABC6-BB68-FDC25588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12" y="134827"/>
            <a:ext cx="8322144" cy="751562"/>
          </a:xfrm>
        </p:spPr>
        <p:txBody>
          <a:bodyPr/>
          <a:lstStyle/>
          <a:p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Recordando </a:t>
            </a:r>
            <a:r>
              <a:rPr lang="pt-PT" dirty="0"/>
              <a:t>a Orgânica da CPLP </a:t>
            </a:r>
          </a:p>
        </p:txBody>
      </p:sp>
    </p:spTree>
    <p:extLst>
      <p:ext uri="{BB962C8B-B14F-4D97-AF65-F5344CB8AC3E}">
        <p14:creationId xmlns:p14="http://schemas.microsoft.com/office/powerpoint/2010/main" val="1734297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948" y="225468"/>
            <a:ext cx="8322144" cy="751562"/>
          </a:xfrm>
        </p:spPr>
        <p:txBody>
          <a:bodyPr/>
          <a:lstStyle/>
          <a:p>
            <a:r>
              <a:rPr lang="pt-PT" sz="2400" u="sng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Reuniões Ministeriais Setoriais: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853440"/>
            <a:ext cx="8589264" cy="5860511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pt-PT" sz="2200" b="1" dirty="0">
                <a:solidFill>
                  <a:schemeClr val="tx2"/>
                </a:solidFill>
                <a:cs typeface="Arial" pitchFamily="34" charset="0"/>
              </a:rPr>
              <a:t>Constituídas pelos Ministros (ou equivalente) dos diferentes setores governamentais. </a:t>
            </a:r>
          </a:p>
          <a:p>
            <a:pPr marL="342900" indent="-342900" algn="just"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pt-PT" sz="2200" b="1" dirty="0">
                <a:solidFill>
                  <a:schemeClr val="tx2"/>
                </a:solidFill>
                <a:cs typeface="Arial" pitchFamily="34" charset="0"/>
              </a:rPr>
              <a:t>Decide por consenso. Quórum mínimo de 6 Estados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200" dirty="0"/>
              <a:t>Definem a estratégia da cooperação setorial através de: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PT" sz="2200" b="1" dirty="0"/>
              <a:t>Planos Estratégicos de Cooperação Setorial (PECSET)</a:t>
            </a:r>
            <a:r>
              <a:rPr lang="pt-PT" sz="2200" dirty="0"/>
              <a:t> 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200" b="1" dirty="0"/>
              <a:t>Planos de Ação/ Trabalho (PAT) sectoriais </a:t>
            </a:r>
          </a:p>
          <a:p>
            <a:pPr marL="182563" lvl="1" algn="just">
              <a:spcAft>
                <a:spcPts val="600"/>
              </a:spcAft>
            </a:pPr>
            <a:r>
              <a:rPr lang="pt-PT" sz="2000" dirty="0">
                <a:solidFill>
                  <a:schemeClr val="tx2"/>
                </a:solidFill>
                <a:cs typeface="Arial" pitchFamily="34" charset="0"/>
              </a:rPr>
              <a:t>Exemplo: saúde, trabalho e segurança social, meio-ambiente, energia, comunicações, justiça, defesa, juventude e desportos, mares e oceanos, igualdade de género, cultura, educação, ciência, tecnologia e ensino superior, comércio, administração interna.</a:t>
            </a:r>
          </a:p>
          <a:p>
            <a:pPr marL="182563" lvl="1" algn="just"/>
            <a:r>
              <a:rPr lang="pt-PT" sz="2200" b="1" dirty="0"/>
              <a:t>Dos documentos estratégicos surgem as principais Atividades / Projetos de cada setor.</a:t>
            </a:r>
          </a:p>
          <a:p>
            <a:pPr marL="342900" indent="-342900" algn="just"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pt-PT" sz="2000" dirty="0">
                <a:solidFill>
                  <a:schemeClr val="tx2"/>
                </a:solidFill>
                <a:cs typeface="Arial" pitchFamily="34" charset="0"/>
              </a:rPr>
              <a:t>A reuniões das Ministeriais Setoriais assumem uma periodicidade bienal ou anual, sendo coordenadas e convocadas pela presidência.</a:t>
            </a:r>
          </a:p>
          <a:p>
            <a:pPr marL="342900" indent="-342900" algn="just"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pt-PT" sz="2000" dirty="0">
                <a:solidFill>
                  <a:schemeClr val="tx2"/>
                </a:solidFill>
                <a:cs typeface="Arial" pitchFamily="34" charset="0"/>
              </a:rPr>
              <a:t>São apoiadas por um </a:t>
            </a:r>
            <a:r>
              <a:rPr lang="pt-PT" sz="2000" b="1" dirty="0">
                <a:solidFill>
                  <a:schemeClr val="tx2"/>
                </a:solidFill>
                <a:cs typeface="Arial" pitchFamily="34" charset="0"/>
              </a:rPr>
              <a:t>Secretariado Técnico Permanente/SECPLP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2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989" y="1050601"/>
            <a:ext cx="9068697" cy="1195315"/>
          </a:xfrm>
        </p:spPr>
        <p:txBody>
          <a:bodyPr/>
          <a:lstStyle/>
          <a:p>
            <a:r>
              <a:rPr lang="pt-PT" dirty="0"/>
              <a:t>SETOR DA SAÚDE NA COOPERAÇÃO DA CPLP</a:t>
            </a:r>
            <a:br>
              <a:rPr lang="pt-PT" dirty="0"/>
            </a:br>
            <a:br>
              <a:rPr lang="pt-PT" dirty="0"/>
            </a:b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3FC673B-64DA-E009-65FA-80D123BEA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89" y="1901535"/>
            <a:ext cx="2916312" cy="412519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EB4A6D6-DD69-4AD5-755E-0791A21A2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841" y="1901536"/>
            <a:ext cx="2805480" cy="412519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155923A-A6DA-2BF3-7F59-D0DBE3AE1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007" y="1901535"/>
            <a:ext cx="2860504" cy="41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5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92475"/>
            <a:ext cx="8322144" cy="4209021"/>
          </a:xfrm>
        </p:spPr>
        <p:txBody>
          <a:bodyPr/>
          <a:lstStyle/>
          <a:p>
            <a:r>
              <a:rPr lang="pt-PT" sz="2800" b="1" dirty="0">
                <a:solidFill>
                  <a:srgbClr val="00B0F0"/>
                </a:solidFill>
              </a:rPr>
              <a:t>1. Contexto</a:t>
            </a:r>
          </a:p>
          <a:p>
            <a:endParaRPr lang="pt-PT" sz="24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000" b="1" dirty="0"/>
              <a:t>O setor saúde sempre esteve presente nas considerações dos diferentes instrumentos de orientação aprovados pela CPLP, nomeadamente: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20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PT" b="1" dirty="0"/>
              <a:t>Nos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“Estatutos da CPLP”, de 1996 e revisões subsequentes, </a:t>
            </a:r>
            <a:r>
              <a:rPr lang="pt-PT" b="1" dirty="0"/>
              <a:t>que referem que a cooperação em todos os domínios, nomeadamente no setor da saúde, é um dos objetivos gerais da CPLP;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PT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PT" b="1" dirty="0"/>
              <a:t>Na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“Estratégia Geral de Cooperação da CPLP”, de 2006</a:t>
            </a:r>
            <a:r>
              <a:rPr lang="pt-PT" b="1" dirty="0"/>
              <a:t>, que destacava o interesse da CPLP em promover a consecução dos Objetivos de Desenvolvimento do Milénio (ODM) ligados ao setor da saúde: i) redução da mortalidade infantil, </a:t>
            </a:r>
            <a:r>
              <a:rPr lang="pt-PT" b="1" dirty="0" err="1"/>
              <a:t>ii</a:t>
            </a:r>
            <a:r>
              <a:rPr lang="pt-PT" b="1" dirty="0"/>
              <a:t>) melhoria do acesso à saúde reprodutiva e redução da mortalidade materna e </a:t>
            </a:r>
            <a:r>
              <a:rPr lang="pt-PT" b="1" dirty="0" err="1"/>
              <a:t>iii</a:t>
            </a:r>
            <a:r>
              <a:rPr lang="pt-PT" b="1" dirty="0"/>
              <a:t>) combate ao VIH/SIDA, malária, tuberculose e outras doenças infeciosas endémicas;</a:t>
            </a:r>
          </a:p>
        </p:txBody>
      </p:sp>
    </p:spTree>
    <p:extLst>
      <p:ext uri="{BB962C8B-B14F-4D97-AF65-F5344CB8AC3E}">
        <p14:creationId xmlns:p14="http://schemas.microsoft.com/office/powerpoint/2010/main" val="3572386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10928" y="1579330"/>
            <a:ext cx="8322144" cy="4209021"/>
          </a:xfrm>
        </p:spPr>
        <p:txBody>
          <a:bodyPr/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b="1" dirty="0"/>
              <a:t>No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documento “Cooperação na CPLP – Uma Visão Estratégica de Cooperação Pós Bissau”, de 2011</a:t>
            </a:r>
            <a:r>
              <a:rPr lang="pt-PT" b="1" dirty="0"/>
              <a:t>, que refere o exemplo do PECS-CPLP como um modelo para a cooperação intracomunitária;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PT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b="1" dirty="0"/>
              <a:t>No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documento “Cooperação na CPLP - Uma visão estratégica no Pós 2015”, de 2014, </a:t>
            </a:r>
            <a:r>
              <a:rPr lang="pt-PT" b="1" dirty="0"/>
              <a:t>que indica que a cooperação no setor da saúde deve continuar a ser reforçada no contexto da CPLP;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PT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b="1" dirty="0"/>
              <a:t>No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“Documento Estratégico de Cooperação 2020-2026”, de 2019, </a:t>
            </a:r>
            <a:r>
              <a:rPr lang="pt-PT" b="1" dirty="0"/>
              <a:t>que estabelece um quadro orientador e identifica o setor da saúde entre as opções estratégicas da cooperação da CPLP para o médio prazo, numa lógica de alinhamento com a Agenda 2030 para o Desenvolvimento Sustentável e os Objetivos de Desenvolvimento Sustentável (ODS) dela decorrentes;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926685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911818"/>
            <a:ext cx="8322144" cy="4209021"/>
          </a:xfrm>
        </p:spPr>
        <p:txBody>
          <a:bodyPr/>
          <a:lstStyle/>
          <a:p>
            <a:pPr lvl="1" algn="just"/>
            <a:r>
              <a:rPr lang="pt-PT" sz="2000" b="1" dirty="0"/>
              <a:t>Mas também, naturalmente, no contexto das Reuniões Ministros da Saúde da CPLP, que se realizam desde 2008 </a:t>
            </a: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(6 RO e 4 RE)</a:t>
            </a:r>
            <a:r>
              <a:rPr lang="pt-PT" sz="2000" b="1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PT" sz="16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b="1" dirty="0"/>
              <a:t>I Reunião dos Ministros da Saúde da CPLP, Praia, Cabo Verde, 11 e 12 de abril de 2008;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PT" sz="1600" b="1" i="1" dirty="0">
                <a:solidFill>
                  <a:schemeClr val="accent6">
                    <a:lumMod val="75000"/>
                  </a:schemeClr>
                </a:solidFill>
              </a:rPr>
              <a:t>I Reunião Extraordinária de Ministros da Saúde da CPLP, Rio de Janeiro, Brasil, 20 de setembro de 2008;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b="1" dirty="0"/>
              <a:t>II Reunião dos Ministros da Saúde da CPLP,  Estoril, Portugal, 15 de maio de 2009;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PT" sz="1600" b="1" i="1" dirty="0">
                <a:solidFill>
                  <a:schemeClr val="accent6">
                    <a:lumMod val="75000"/>
                  </a:schemeClr>
                </a:solidFill>
              </a:rPr>
              <a:t>II Reunião Extraordinária de Ministros da Saúde da CPLP, Rio de Janeiro, Brasil, 21 de outubro de 2011;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b="1" dirty="0"/>
              <a:t>III Reunião de Ministros da Saúde da CPLP, Maputo, Moçambique, 14 de fevereiro de 2014;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b="1" dirty="0"/>
              <a:t>IV Reunião dos Ministros da Saúde da CPLP, Brasília, Brasil, 26 de outubro de 2017;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b="1" dirty="0"/>
              <a:t>V Reunião dos Ministros da Saúde da CPLP, Sede da CPLP, Lisboa, Portugal, 13 de dezembro de 2019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PT" sz="1600" b="1" i="1" dirty="0">
                <a:solidFill>
                  <a:schemeClr val="accent6">
                    <a:lumMod val="75000"/>
                  </a:schemeClr>
                </a:solidFill>
              </a:rPr>
              <a:t>III Reunião Extraordinária de Ministros da Saúde da CPLP, Plataforma Eletrónica, 6 de novembro de 2020;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b="1" dirty="0"/>
              <a:t>VI Reunião dos Ministros da Saúde da CPLP, Luanda, Angola, 25 de março de 2022, 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PT" sz="1600" b="1" i="1" dirty="0">
                <a:solidFill>
                  <a:schemeClr val="accent6">
                    <a:lumMod val="75000"/>
                  </a:schemeClr>
                </a:solidFill>
              </a:rPr>
              <a:t>IV Reunião Extraordinária de Ministros da Saúde da CPLP, Plataforma Eletrónica, 9 de março de 2023</a:t>
            </a:r>
            <a:r>
              <a:rPr lang="pt-PT" sz="1600" b="1" i="1" dirty="0">
                <a:solidFill>
                  <a:srgbClr val="FFFF00"/>
                </a:solidFill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PT" sz="1600" b="1" dirty="0"/>
          </a:p>
        </p:txBody>
      </p:sp>
    </p:spTree>
    <p:extLst>
      <p:ext uri="{BB962C8B-B14F-4D97-AF65-F5344CB8AC3E}">
        <p14:creationId xmlns:p14="http://schemas.microsoft.com/office/powerpoint/2010/main" val="347797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172" y="1145894"/>
            <a:ext cx="8322144" cy="5132716"/>
          </a:xfrm>
        </p:spPr>
        <p:txBody>
          <a:bodyPr/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Organização intergovernamental que contribui para a projeção e afirmação internacional dos seus Estados-Membros -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Pode ajudar os Estados-Membros pequenos (PEID) a tornarem-se grandes e os grandes a ficarem ainda maiores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Configuração transcontinental – países amigos e organizações amigas Associados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Plataforma Política e Diplomática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Plataforma de Cooperação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Plataforma de Negócios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Plataforma Cultural e Linguística de Aproximação  às Diásporas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DF58A-00BF-C7D7-545A-CFA5727A94E1}"/>
              </a:ext>
            </a:extLst>
          </p:cNvPr>
          <p:cNvSpPr txBox="1">
            <a:spLocks/>
          </p:cNvSpPr>
          <p:nvPr/>
        </p:nvSpPr>
        <p:spPr>
          <a:xfrm>
            <a:off x="104172" y="-1571308"/>
            <a:ext cx="8590150" cy="34811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3386A7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22A51"/>
                </a:solidFill>
              </a:rPr>
              <a:t>O que é a CPLP?</a:t>
            </a:r>
          </a:p>
        </p:txBody>
      </p:sp>
    </p:spTree>
    <p:extLst>
      <p:ext uri="{BB962C8B-B14F-4D97-AF65-F5344CB8AC3E}">
        <p14:creationId xmlns:p14="http://schemas.microsoft.com/office/powerpoint/2010/main" val="31182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10928" y="780995"/>
            <a:ext cx="8322144" cy="4209021"/>
          </a:xfrm>
        </p:spPr>
        <p:txBody>
          <a:bodyPr/>
          <a:lstStyle/>
          <a:p>
            <a:r>
              <a:rPr lang="pt-PT" sz="2800" b="1" dirty="0">
                <a:solidFill>
                  <a:srgbClr val="00B0F0"/>
                </a:solidFill>
              </a:rPr>
              <a:t>2. O PECS-CPLP</a:t>
            </a:r>
          </a:p>
          <a:p>
            <a:endParaRPr lang="pt-PT" sz="2400" b="1" dirty="0"/>
          </a:p>
          <a:p>
            <a:pPr algn="just"/>
            <a:r>
              <a:rPr lang="pt-PT" sz="2000" b="1" dirty="0"/>
              <a:t>O  PECS-CPLP foi aprovado na II Reunião dos Ministros da Saúde da CPLP (RMS-CPLP), em 2009.</a:t>
            </a:r>
          </a:p>
          <a:p>
            <a:pPr algn="just"/>
            <a:endParaRPr lang="pt-PT" sz="2000" b="1" dirty="0"/>
          </a:p>
          <a:p>
            <a:pPr algn="just"/>
            <a:r>
              <a:rPr lang="pt-PT" sz="2000" b="1" dirty="0"/>
              <a:t>Desde então foram executadas diferentes edições do PECS-CPLP: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t-PT" b="1" dirty="0"/>
              <a:t>“PECS-CPLP 2009-2012”, aprovado em maio de 2009, por decisão da II RMS-CPLP;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t-PT" b="1" dirty="0"/>
              <a:t>“PECS-CPLP 2009-2016, aprovado em fevereiro de 2014, por decisão da III RMS-CPLP;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t-PT" b="1" dirty="0"/>
              <a:t>“PECS-CPLP 2018-2021”, aprovado em abril de 2018, por decisão da IV RMS-CPLP.</a:t>
            </a:r>
          </a:p>
          <a:p>
            <a:pPr lvl="1" algn="just"/>
            <a:r>
              <a:rPr lang="pt-PT" b="1" i="1" dirty="0">
                <a:solidFill>
                  <a:srgbClr val="00B0F0"/>
                </a:solidFill>
              </a:rPr>
              <a:t>A preparação de uma quarta edição do PECS-CPLP, o “PECS-CPLP 2023-2027”, foi deliberada pela VI RMS-CPLP, de março de 2022. </a:t>
            </a:r>
          </a:p>
          <a:p>
            <a:pPr lvl="1" algn="just"/>
            <a:endParaRPr lang="pt-PT" b="1" i="1" dirty="0">
              <a:solidFill>
                <a:schemeClr val="bg1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A aprovação do “PECS-CPLP 2023-2027” decorreu na IV Reunião Extraordinária de Ministros da Saúde da CPLP, realizada em 9 de março de 2023.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495782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92475"/>
            <a:ext cx="8322144" cy="4209021"/>
          </a:xfrm>
        </p:spPr>
        <p:txBody>
          <a:bodyPr/>
          <a:lstStyle/>
          <a:p>
            <a:pPr algn="just"/>
            <a:r>
              <a:rPr lang="pt-PT" b="1" dirty="0"/>
              <a:t>O Plano Estratégico de Cooperação em Saúde da CPLP (PECS-CPLP) representa um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compromisso coletivo de cooperação horizontal e estruturante </a:t>
            </a:r>
            <a:r>
              <a:rPr lang="pt-PT" b="1" dirty="0"/>
              <a:t>entre os Estados-Membros da CPLP no setor da saúde. 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/>
              <a:t>Trata-se de um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mecanismo inovador, abrangente e integrador de sinergias</a:t>
            </a:r>
            <a:r>
              <a:rPr lang="pt-PT" b="1" dirty="0"/>
              <a:t> no âmbito da Saúde nos Estados-Membros da CPLP. 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/>
              <a:t>Desde 2018 que o PECS-CPLP tem tido como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orientação o cumprimento das metas dos Objetivos de Desenvolvimento Sustentável (ODS) </a:t>
            </a:r>
            <a:r>
              <a:rPr lang="pt-PT" b="1" dirty="0"/>
              <a:t>e, como estratégia, o papel transversal da saúde para o alcance dessas metas.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/>
              <a:t>Trata-se de um instrumento que tem contribuído para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incrementar uma ação multilateral da CPLP em matéria de partilha de experiências, iniciativas em rede, desenvolvimento de parcerias e promoção de respostas coletivas</a:t>
            </a:r>
            <a:r>
              <a:rPr lang="pt-PT" b="1" dirty="0"/>
              <a:t>, de curto, médio e longo prazo para o combate a emergências de saúde pública e o alcance de todas as metas dos ODS. </a:t>
            </a:r>
          </a:p>
          <a:p>
            <a:pPr algn="just"/>
            <a:endParaRPr lang="pt-PT" sz="20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932702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07418"/>
            <a:ext cx="8322144" cy="4209021"/>
          </a:xfrm>
        </p:spPr>
        <p:txBody>
          <a:bodyPr/>
          <a:lstStyle/>
          <a:p>
            <a:r>
              <a:rPr lang="pt-PT" sz="2800" b="1" dirty="0">
                <a:solidFill>
                  <a:srgbClr val="00B0F0"/>
                </a:solidFill>
              </a:rPr>
              <a:t>3. O PECS-CPLP 2023-2027</a:t>
            </a:r>
          </a:p>
          <a:p>
            <a:endParaRPr lang="pt-PT" sz="2400" b="1" dirty="0"/>
          </a:p>
          <a:p>
            <a:pPr algn="just"/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Objetivo Global: </a:t>
            </a:r>
            <a:r>
              <a:rPr lang="pt-PT" sz="2000" b="1" dirty="0"/>
              <a:t>Reitera a vontade política dos Estados-Membros da CPLP para, de forma coordenada e em cooperação, prosseguirem a implementação de políticas e estratégias que visem consolidar o desenvolvimento sustentável, a boa governação dos respetivos sistemas nacionais de saúde e da saúde global.</a:t>
            </a:r>
          </a:p>
          <a:p>
            <a:pPr algn="just"/>
            <a:endParaRPr lang="pt-PT" sz="2000" b="1" dirty="0">
              <a:solidFill>
                <a:srgbClr val="FFFF00"/>
              </a:solidFill>
            </a:endParaRPr>
          </a:p>
          <a:p>
            <a:pPr algn="just"/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Objetivos específicos: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b="1" dirty="0"/>
              <a:t>Orientar a cooperação em saúde da CPLP;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b="1" dirty="0"/>
              <a:t>Fomentar o relacionamento da Comunidade com diferentes parceiros de desenvolvimento no setor da saúde;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b="1" dirty="0"/>
              <a:t>Reforçar a capacidade de diálogo e liderança das estruturas de operacionalização do PECS-CPLP, 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b="1" dirty="0"/>
              <a:t>Melhorar a eficiência e eficácia dos sistemas nacionais de saúde dos Estados-Membros. 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907229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20459"/>
            <a:ext cx="8322144" cy="4209021"/>
          </a:xfrm>
        </p:spPr>
        <p:txBody>
          <a:bodyPr/>
          <a:lstStyle/>
          <a:p>
            <a:pPr algn="just"/>
            <a:r>
              <a:rPr lang="pt-PT" sz="2000" b="1" dirty="0">
                <a:solidFill>
                  <a:srgbClr val="FFFF00"/>
                </a:solidFill>
              </a:rPr>
              <a:t>Eixos de intervenção: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b="1" dirty="0"/>
              <a:t>Sistemas Nacionais de Saúde (SNS) </a:t>
            </a:r>
            <a:r>
              <a:rPr lang="pt-PT" sz="2000" b="1" dirty="0">
                <a:solidFill>
                  <a:srgbClr val="00B0F0"/>
                </a:solidFill>
              </a:rPr>
              <a:t>- CSP</a:t>
            </a:r>
            <a:r>
              <a:rPr lang="pt-PT" sz="2000" b="1" dirty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b="1" dirty="0"/>
              <a:t>Formação e Desenvolvimento da Força de Trabalho em Saúde (FTS);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b="1" dirty="0"/>
              <a:t>Informação e Comunicação em Saúde (ICS);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b="1" dirty="0"/>
              <a:t>Investigação e Bioética em Saúde;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b="1" dirty="0"/>
              <a:t>Monitorização dos ODS ; 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b="1" dirty="0"/>
              <a:t>Prontidão para Emergências em Saúde Pública.</a:t>
            </a:r>
          </a:p>
          <a:p>
            <a:pPr algn="just"/>
            <a:endParaRPr lang="pt-PT" sz="2000" b="1" dirty="0">
              <a:solidFill>
                <a:srgbClr val="FFFF00"/>
              </a:solidFill>
            </a:endParaRPr>
          </a:p>
          <a:p>
            <a:pPr algn="just"/>
            <a:r>
              <a:rPr lang="pt-PT" sz="2000" b="1" dirty="0">
                <a:solidFill>
                  <a:srgbClr val="FFFF00"/>
                </a:solidFill>
              </a:rPr>
              <a:t>Resultados Esperados: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b="1" dirty="0"/>
              <a:t>Cooperação em saúde da CPLP claramente definida;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b="1" dirty="0"/>
              <a:t>Relacionamento da Comunidade com diferentes parceiros de desenvolvimento no setor da saúde fomentada e aumentada;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b="1" dirty="0"/>
              <a:t>Capacidade de diálogo e liderança das estruturas de operacionalização do PECS-CPLP reforçada; 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b="1" dirty="0"/>
              <a:t>Eficiência e eficácia dos sistemas nacionais de saúde dos Estados-Membros melhorada.</a:t>
            </a:r>
          </a:p>
          <a:p>
            <a:pPr algn="just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4150355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92475"/>
            <a:ext cx="8322144" cy="4209021"/>
          </a:xfrm>
        </p:spPr>
        <p:txBody>
          <a:bodyPr/>
          <a:lstStyle/>
          <a:p>
            <a:r>
              <a:rPr lang="pt-PT" sz="2800" b="1" dirty="0">
                <a:solidFill>
                  <a:srgbClr val="00B0F0"/>
                </a:solidFill>
              </a:rPr>
              <a:t>4. Objetivos dos Eixos</a:t>
            </a:r>
          </a:p>
          <a:p>
            <a:endParaRPr lang="pt-PT" sz="2400" b="1" dirty="0">
              <a:solidFill>
                <a:srgbClr val="00B0F0"/>
              </a:solidFill>
            </a:endParaRPr>
          </a:p>
          <a:p>
            <a:pPr algn="just"/>
            <a:r>
              <a:rPr lang="pt-PT" sz="2000" b="1" dirty="0">
                <a:solidFill>
                  <a:srgbClr val="00B0F0"/>
                </a:solidFill>
              </a:rPr>
              <a:t>4.1. Eixo 1. Sistemas Nacionais de Saúde (SNS): </a:t>
            </a:r>
          </a:p>
          <a:p>
            <a:pPr algn="just"/>
            <a:endParaRPr lang="pt-PT" sz="2000" b="1" dirty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Fortalecimento dos Sistemas Nacionais de Saúde centrados nos </a:t>
            </a:r>
            <a:r>
              <a:rPr lang="pt-PT" b="1" dirty="0">
                <a:solidFill>
                  <a:srgbClr val="00B050"/>
                </a:solidFill>
              </a:rPr>
              <a:t>cuidados primários de saúde/atenção primária</a:t>
            </a:r>
            <a:r>
              <a:rPr lang="pt-PT" b="1" dirty="0"/>
              <a:t>, orientados pela universalidade, integralidade, equidade, qualidade e prontidão;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Melhoria do nível de resposta às realidades emergentes e da integração intersectorial associada com a dimensão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“Uma Saúde/Saúde Única” </a:t>
            </a:r>
            <a:r>
              <a:rPr lang="pt-PT" b="1" dirty="0"/>
              <a:t>por via do reforço de mecanismos adequados de governança;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Melhoria do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acesso a tecnologias e meios </a:t>
            </a:r>
            <a:r>
              <a:rPr lang="pt-PT" b="1" dirty="0"/>
              <a:t>para as ações de promoção da saúde, prevenção dos fatores de risco,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diagnóstico precoce </a:t>
            </a:r>
            <a:r>
              <a:rPr lang="pt-PT" b="1" dirty="0"/>
              <a:t>e terapêutica adequados 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Promoção de uma maior participação das populações no planeamento, avaliação e implementação dos sistemas nacionais de saúde em níveis centrais e locais, 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Fortalecimento da capacidade de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regulação em saúde</a:t>
            </a:r>
            <a:r>
              <a:rPr lang="pt-PT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9532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92475"/>
            <a:ext cx="8322144" cy="4209021"/>
          </a:xfrm>
        </p:spPr>
        <p:txBody>
          <a:bodyPr/>
          <a:lstStyle/>
          <a:p>
            <a:pPr algn="just"/>
            <a:r>
              <a:rPr lang="pt-PT" sz="2000" b="1" dirty="0">
                <a:solidFill>
                  <a:srgbClr val="00B0F0"/>
                </a:solidFill>
              </a:rPr>
              <a:t>4.2. Eixo 2. Formação e Desenvolvimento da Força de Trabalho em Saúde (FTS):</a:t>
            </a:r>
          </a:p>
          <a:p>
            <a:pPr algn="just"/>
            <a:r>
              <a:rPr lang="pt-PT" sz="2000" b="1" dirty="0">
                <a:solidFill>
                  <a:srgbClr val="FFFF00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Promoção e fortalecimento dos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Planos Nacionais de Desenvolvimento de Recursos Humanos em Saúde (PNDRHS) e da Ciência e Tecnologia </a:t>
            </a:r>
            <a:r>
              <a:rPr lang="pt-PT" b="1" dirty="0"/>
              <a:t>em Saúde;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Fortalecimento da capacidade de formação de recursos humanos nos Estados- Membros para os sistemas nacionais de saúde, incluindo de pessoas com deficiência ao abrigo da Convenção Internacional sobre os Direitos das Pessoas com Deficiência e seu Protocolo Facultativo;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Reforço do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diálogo entre os sistemas nacionais de saúde e os respetivos sistemas educacionais, científicos e tecnológicos nacionais</a:t>
            </a:r>
            <a:r>
              <a:rPr lang="pt-PT" b="1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Capacitação sobre políticas, estratégias e atividades dos sistemas nacionais de saúde no âmbito da CPLP, 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Fortalecimento da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formação técnica, da graduação e da pós-graduação </a:t>
            </a:r>
            <a:r>
              <a:rPr lang="pt-PT" b="1" dirty="0"/>
              <a:t>dos profissionais de saúde dos Estados-Membros. </a:t>
            </a:r>
          </a:p>
        </p:txBody>
      </p:sp>
    </p:spTree>
    <p:extLst>
      <p:ext uri="{BB962C8B-B14F-4D97-AF65-F5344CB8AC3E}">
        <p14:creationId xmlns:p14="http://schemas.microsoft.com/office/powerpoint/2010/main" val="2547108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92475"/>
            <a:ext cx="8322144" cy="4209021"/>
          </a:xfrm>
        </p:spPr>
        <p:txBody>
          <a:bodyPr/>
          <a:lstStyle/>
          <a:p>
            <a:pPr algn="just"/>
            <a:r>
              <a:rPr lang="pt-PT" sz="2000" b="1" dirty="0">
                <a:solidFill>
                  <a:srgbClr val="00B0F0"/>
                </a:solidFill>
              </a:rPr>
              <a:t>4.3. Eixo 3. Informação e Comunicação em Saúde (ICS): </a:t>
            </a:r>
          </a:p>
          <a:p>
            <a:pPr algn="just"/>
            <a:endParaRPr lang="pt-PT" sz="2000" b="1" dirty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Formar quadros competentes para 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comunicação de risco aos governantes e à população;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Ampliação do acesso às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informações técnico-científicas </a:t>
            </a:r>
            <a:r>
              <a:rPr lang="pt-PT" b="1" dirty="0"/>
              <a:t>da área da saúde aos trabalhadores de saúde e pesquisadores em geral;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Fortalecimento da comunicação dialógica sobre aspetos relevantes da saúde com a população, 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Ampla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divulgação de políticas, estratégias e atividades </a:t>
            </a:r>
            <a:r>
              <a:rPr lang="pt-PT" b="1" dirty="0"/>
              <a:t>dos sistemas nacionais de saúde e da cooperação técnica no âmbito da CPLP.</a:t>
            </a:r>
          </a:p>
        </p:txBody>
      </p:sp>
    </p:spTree>
    <p:extLst>
      <p:ext uri="{BB962C8B-B14F-4D97-AF65-F5344CB8AC3E}">
        <p14:creationId xmlns:p14="http://schemas.microsoft.com/office/powerpoint/2010/main" val="3957565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92475"/>
            <a:ext cx="8322144" cy="4209021"/>
          </a:xfrm>
        </p:spPr>
        <p:txBody>
          <a:bodyPr/>
          <a:lstStyle/>
          <a:p>
            <a:pPr algn="just"/>
            <a:r>
              <a:rPr lang="pt-PT" sz="2000" b="1" dirty="0">
                <a:solidFill>
                  <a:srgbClr val="00B0F0"/>
                </a:solidFill>
              </a:rPr>
              <a:t>4.4. Eixo 4. Investigação e Bioética em Saúde: </a:t>
            </a:r>
          </a:p>
          <a:p>
            <a:pPr algn="just"/>
            <a:endParaRPr lang="pt-PT" sz="2000" b="1" dirty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Fortalecimento da capacidade de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investigação</a:t>
            </a:r>
            <a:r>
              <a:rPr lang="pt-PT" b="1" dirty="0"/>
              <a:t> em saúde nos Estados-Membros;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Geração de conhecimentos sobre a saúde e os seus determinantes;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Criação de mecanismos de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translação do conhecimento para a formulação de políticas, estratégias, programas e práticas</a:t>
            </a:r>
            <a:r>
              <a:rPr lang="pt-PT" b="1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Estabelecimento de políticas de investigação em saúde no âmbito da CPLP, 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Capacitação na área da bioética e investigação </a:t>
            </a:r>
            <a:r>
              <a:rPr lang="pt-PT" b="1" dirty="0"/>
              <a:t>em saúde.</a:t>
            </a:r>
          </a:p>
        </p:txBody>
      </p:sp>
    </p:spTree>
    <p:extLst>
      <p:ext uri="{BB962C8B-B14F-4D97-AF65-F5344CB8AC3E}">
        <p14:creationId xmlns:p14="http://schemas.microsoft.com/office/powerpoint/2010/main" val="670210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92475"/>
            <a:ext cx="8322144" cy="4209021"/>
          </a:xfrm>
        </p:spPr>
        <p:txBody>
          <a:bodyPr/>
          <a:lstStyle/>
          <a:p>
            <a:pPr algn="just"/>
            <a:r>
              <a:rPr lang="pt-PT" sz="2000" b="1" dirty="0">
                <a:solidFill>
                  <a:srgbClr val="00B0F0"/>
                </a:solidFill>
              </a:rPr>
              <a:t>4.5. Eixo 5. Monitorização dos ODS: </a:t>
            </a:r>
          </a:p>
          <a:p>
            <a:pPr algn="just"/>
            <a:endParaRPr lang="pt-PT" sz="2000" b="1" dirty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Contribuir para o cumprimento das metas da Agenda 2030 em cada um dos Estados-Membros, com especial </a:t>
            </a: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ênfase no ODS 3 e nos impactos recíprocos entre este e os outros ODS, com destaque para os ODS 2, 6, 10, 11 e 13</a:t>
            </a:r>
            <a:r>
              <a:rPr lang="pt-PT" b="1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Fortalecimento do papel da RINSP-CPLP </a:t>
            </a:r>
            <a:r>
              <a:rPr lang="pt-PT" b="1" dirty="0"/>
              <a:t>e dos seus institutos membros na monitorização e avaliação dos ODS e da Agenda 2030, em estreita colaboração com outras instâncias dos respetivos ministérios de saúde e de outras instâncias setoriais dos Estados-Membros, 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Fortalecimento da capacidade de realização do ODS 3.</a:t>
            </a:r>
          </a:p>
        </p:txBody>
      </p:sp>
    </p:spTree>
    <p:extLst>
      <p:ext uri="{BB962C8B-B14F-4D97-AF65-F5344CB8AC3E}">
        <p14:creationId xmlns:p14="http://schemas.microsoft.com/office/powerpoint/2010/main" val="2971775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92475"/>
            <a:ext cx="8322144" cy="4209021"/>
          </a:xfrm>
        </p:spPr>
        <p:txBody>
          <a:bodyPr/>
          <a:lstStyle/>
          <a:p>
            <a:pPr algn="just"/>
            <a:r>
              <a:rPr lang="pt-PT" sz="2000" b="1" dirty="0">
                <a:solidFill>
                  <a:srgbClr val="00B0F0"/>
                </a:solidFill>
              </a:rPr>
              <a:t>4.6. Eixo 6. Prontidão para Emergências em Saúde Pública: </a:t>
            </a:r>
          </a:p>
          <a:p>
            <a:pPr algn="just"/>
            <a:endParaRPr lang="pt-PT" sz="2000" b="1" dirty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Ampliar a coordenação de ações e da capacidade de respostas rápidas, conjuntas solidárias a emergências</a:t>
            </a:r>
            <a:r>
              <a:rPr lang="pt-PT" b="1" dirty="0"/>
              <a:t>,  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1" dirty="0"/>
              <a:t>Apoiar os Estados-Membros a melhorarem a implementação das recomendações resultantes das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avaliações externas conjuntas do Regulamento Sanitário Internacional (RSI)</a:t>
            </a:r>
            <a:r>
              <a:rPr lang="pt-PT" b="1" dirty="0"/>
              <a:t>. </a:t>
            </a:r>
            <a:r>
              <a:rPr lang="pt-PT" b="1" dirty="0">
                <a:solidFill>
                  <a:srgbClr val="00B0F0"/>
                </a:solidFill>
              </a:rPr>
              <a:t>[Acordo internacional sobre prevenção e preparação para pandemias]</a:t>
            </a:r>
          </a:p>
          <a:p>
            <a:pPr algn="just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59086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670464" y="883662"/>
            <a:ext cx="2382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chemeClr val="tx2"/>
                </a:solidFill>
              </a:rPr>
              <a:t>A partir da XIV CCEG, realizada em S. Tomé, em julho de 2023, a CPLP passa a contar com 33 Observadores Associados: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6" name="Text Box 33">
            <a:extLst>
              <a:ext uri="{FF2B5EF4-FFF2-40B4-BE49-F238E27FC236}">
                <a16:creationId xmlns:a16="http://schemas.microsoft.com/office/drawing/2014/main" id="{181014B9-FB05-430F-9498-A5FCF8E0C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6308725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>
                <a:solidFill>
                  <a:schemeClr val="bg1"/>
                </a:solidFill>
                <a:latin typeface="Verdana" pitchFamily="34" charset="0"/>
              </a:rPr>
              <a:t>       www.cplp.org</a:t>
            </a:r>
            <a:r>
              <a:rPr lang="pt-PT" sz="1600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05A3CD0-182B-4C17-ABEF-34384875A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0988"/>
              </p:ext>
            </p:extLst>
          </p:nvPr>
        </p:nvGraphicFramePr>
        <p:xfrm>
          <a:off x="162443" y="829369"/>
          <a:ext cx="6508021" cy="5492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0100">
                  <a:extLst>
                    <a:ext uri="{9D8B030D-6E8A-4147-A177-3AD203B41FA5}">
                      <a16:colId xmlns:a16="http://schemas.microsoft.com/office/drawing/2014/main" val="1820180540"/>
                    </a:ext>
                  </a:extLst>
                </a:gridCol>
                <a:gridCol w="3197921">
                  <a:extLst>
                    <a:ext uri="{9D8B030D-6E8A-4147-A177-3AD203B41FA5}">
                      <a16:colId xmlns:a16="http://schemas.microsoft.com/office/drawing/2014/main" val="712833729"/>
                    </a:ext>
                  </a:extLst>
                </a:gridCol>
              </a:tblGrid>
              <a:tr h="188943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effectLst/>
                        </a:rPr>
                        <a:t>Países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8" marR="6169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effectLst/>
                        </a:rPr>
                        <a:t>Organizações Internacionais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8" marR="61698" marT="0" marB="0"/>
                </a:tc>
                <a:extLst>
                  <a:ext uri="{0D108BD9-81ED-4DB2-BD59-A6C34878D82A}">
                    <a16:rowId xmlns:a16="http://schemas.microsoft.com/office/drawing/2014/main" val="149674265"/>
                  </a:ext>
                </a:extLst>
              </a:tr>
              <a:tr h="5290412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Andorra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Argentina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Canadá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Chile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Costa do Marfim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Espanha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Estados Unidos da América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França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Geórgia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Grécia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Hungria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Ilha Maurício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Índia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Irlanda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Itália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Japão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Luxemburgo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Namíbia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Peru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Qatar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Reino Unido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República Checa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República Eslovaca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Roménia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Senegal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Sérvia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Turquia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Uruguai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Paraguai 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8" marR="6169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Conferência Ibero-Americana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g7+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Organização de Estados Ibero-Americanos para a Educação, a Ciência e a Cultura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PT" sz="1200" dirty="0">
                          <a:effectLst/>
                        </a:rPr>
                        <a:t>Organização Europeia de Direito Público (OEDP/EPLO)</a:t>
                      </a:r>
                    </a:p>
                    <a:p>
                      <a:r>
                        <a:rPr lang="pt-PT" sz="1200" dirty="0">
                          <a:effectLst/>
                        </a:rPr>
                        <a:t> 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8" marR="61698" marT="0" marB="0"/>
                </a:tc>
                <a:extLst>
                  <a:ext uri="{0D108BD9-81ED-4DB2-BD59-A6C34878D82A}">
                    <a16:rowId xmlns:a16="http://schemas.microsoft.com/office/drawing/2014/main" val="2416561634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4124A2D0-806F-4F1D-BCB1-2B789AB0805A}"/>
              </a:ext>
            </a:extLst>
          </p:cNvPr>
          <p:cNvSpPr txBox="1"/>
          <p:nvPr/>
        </p:nvSpPr>
        <p:spPr>
          <a:xfrm>
            <a:off x="252497" y="155492"/>
            <a:ext cx="49660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</a:rPr>
              <a:t>Potencial permitido pelas parcerias com os Observadores Associados</a:t>
            </a:r>
          </a:p>
        </p:txBody>
      </p:sp>
      <p:pic>
        <p:nvPicPr>
          <p:cNvPr id="7" name="Imagem 6" descr="Uma imagem com texto, mapa, captura de ecrã&#10;&#10;Descrição gerada automaticamente">
            <a:extLst>
              <a:ext uri="{FF2B5EF4-FFF2-40B4-BE49-F238E27FC236}">
                <a16:creationId xmlns:a16="http://schemas.microsoft.com/office/drawing/2014/main" id="{0B3AE5AD-2D0F-E004-3D6E-505EB4971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671" y="2411596"/>
            <a:ext cx="6613298" cy="435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4238" y="305235"/>
            <a:ext cx="8322144" cy="4209021"/>
          </a:xfrm>
        </p:spPr>
        <p:txBody>
          <a:bodyPr/>
          <a:lstStyle/>
          <a:p>
            <a:r>
              <a:rPr lang="pt-PT" sz="2800" b="1" dirty="0">
                <a:solidFill>
                  <a:srgbClr val="00B0F0"/>
                </a:solidFill>
              </a:rPr>
              <a:t>5. Atividades previstas por Eixos</a:t>
            </a:r>
          </a:p>
          <a:p>
            <a:endParaRPr lang="pt-PT" sz="2400" b="1" dirty="0"/>
          </a:p>
          <a:p>
            <a:pPr algn="just"/>
            <a:r>
              <a:rPr lang="pt-PT" sz="2000" b="1" dirty="0">
                <a:solidFill>
                  <a:srgbClr val="00B0F0"/>
                </a:solidFill>
              </a:rPr>
              <a:t>5.1. Eixo 1. Sistemas Nacionais de Saúde (SNS): </a:t>
            </a:r>
          </a:p>
          <a:p>
            <a:pPr algn="just"/>
            <a:endParaRPr lang="pt-PT" sz="2000" b="1" dirty="0">
              <a:solidFill>
                <a:srgbClr val="FFFF00"/>
              </a:solidFill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Analisar os sistemas nacionais de saúde </a:t>
            </a:r>
            <a:r>
              <a:rPr lang="pt-PT" b="1" dirty="0"/>
              <a:t>nos EM da CPLP recorrendo a um quadro de referência comum, incluindo propostas de fortalecimento da sua universalidade, integralidade, equidade, qualidade e prontidão;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Cooperar </a:t>
            </a:r>
            <a:r>
              <a:rPr lang="pt-PT" b="1" dirty="0" err="1"/>
              <a:t>bi</a:t>
            </a:r>
            <a:r>
              <a:rPr lang="pt-PT" b="1" dirty="0"/>
              <a:t> e/ou multilateralmente para 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regulação, planeamento e avaliação </a:t>
            </a:r>
            <a:r>
              <a:rPr lang="pt-PT" b="1" dirty="0"/>
              <a:t>em saúde a todos os níveis dos SNS;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Cooperar </a:t>
            </a:r>
            <a:r>
              <a:rPr lang="pt-PT" b="1" dirty="0" err="1"/>
              <a:t>bi</a:t>
            </a:r>
            <a:r>
              <a:rPr lang="pt-PT" b="1" dirty="0"/>
              <a:t> e/ou multilateralmente para 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reforço do acesso a sistemas universais de saúde</a:t>
            </a:r>
            <a:r>
              <a:rPr lang="pt-PT" b="1" dirty="0"/>
              <a:t>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Cooperar para o desenvolvimento de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Sistemas Integrados de Vigilância em Uma Saúde;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>
                <a:solidFill>
                  <a:srgbClr val="002060"/>
                </a:solidFill>
              </a:rPr>
              <a:t>Apoiar a instalação, o desenvolvimento e a colaboração dos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Institutos Nacionais de</a:t>
            </a:r>
            <a:r>
              <a:rPr lang="pt-PT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Saúde Pública </a:t>
            </a:r>
            <a:r>
              <a:rPr lang="pt-PT" b="1" dirty="0">
                <a:solidFill>
                  <a:srgbClr val="002060"/>
                </a:solidFill>
              </a:rPr>
              <a:t>como alicerces científico-técnicos dos sistemas nacionais de saúde;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Apoiar a implementação de projetos de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melhoria da Qualidade Laboratorial</a:t>
            </a:r>
            <a:r>
              <a:rPr lang="pt-PT" b="1" dirty="0"/>
              <a:t>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Desenvolver um Plano de Abordagem às Doenças Crónicas Não Transmissíveis (DCNT) na CPLP, e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Desenvolver um Plano de Abordagem “Uma Saúde/Saúde Única”.</a:t>
            </a:r>
          </a:p>
        </p:txBody>
      </p:sp>
    </p:spTree>
    <p:extLst>
      <p:ext uri="{BB962C8B-B14F-4D97-AF65-F5344CB8AC3E}">
        <p14:creationId xmlns:p14="http://schemas.microsoft.com/office/powerpoint/2010/main" val="2627696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5184" y="1324489"/>
            <a:ext cx="8322144" cy="4209021"/>
          </a:xfrm>
        </p:spPr>
        <p:txBody>
          <a:bodyPr/>
          <a:lstStyle/>
          <a:p>
            <a:pPr algn="just"/>
            <a:r>
              <a:rPr lang="pt-PT" sz="2000" b="1" dirty="0">
                <a:solidFill>
                  <a:srgbClr val="00B0F0"/>
                </a:solidFill>
              </a:rPr>
              <a:t>5.2. Eixo 2. Formação e Desenvolvimento da Força de Trabalho em Saúde (FTS):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b="1" dirty="0"/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Reforçar 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dinamização da RETS-CPLP</a:t>
            </a:r>
            <a:r>
              <a:rPr lang="pt-PT" b="1" dirty="0"/>
              <a:t>, a estruturação das Escolas Técnicas de Saúde e das Escolas de Saúde Pública ou estruturas com competências semelhantes em todos os países;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Capacitar Recursos Humanos </a:t>
            </a:r>
            <a:r>
              <a:rPr lang="pt-PT" b="1" dirty="0"/>
              <a:t>para responder a solicitações assistenciais, de vigilância e de gestão dos sistemas, incluindo os </a:t>
            </a:r>
            <a:r>
              <a:rPr lang="pt-PT" b="1" dirty="0">
                <a:solidFill>
                  <a:srgbClr val="00B050"/>
                </a:solidFill>
              </a:rPr>
              <a:t>cuidados primários da saúde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e as emergências de saúde pública, </a:t>
            </a:r>
            <a:r>
              <a:rPr lang="pt-PT" b="1" dirty="0"/>
              <a:t>através da oferta contínua de cursos e acesso 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repositórios educacionais abertos e certificados</a:t>
            </a:r>
            <a:r>
              <a:rPr lang="pt-PT" b="1" dirty="0"/>
              <a:t>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Capacitar Recursos Humanos para ações em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Diplomacia da Saúde </a:t>
            </a:r>
            <a:r>
              <a:rPr lang="pt-PT" b="1" dirty="0"/>
              <a:t>para o fortalecimento da cooperação internacional da CPLP em saúde;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Capacitar Recursos Humanos sobre 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determinação social da saúde </a:t>
            </a:r>
            <a:r>
              <a:rPr lang="pt-PT" b="1" dirty="0"/>
              <a:t>com enfase nos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Objetivos do Desenvolvimento Sustentável </a:t>
            </a:r>
            <a:r>
              <a:rPr lang="pt-PT" b="1" dirty="0"/>
              <a:t>e das metas da Agenda 2030, e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Promover 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formação de pós-graduação em saúde pública e em investigação </a:t>
            </a:r>
            <a:r>
              <a:rPr lang="pt-PT" b="1" dirty="0"/>
              <a:t>em saúde nos Institutos Nacionais de Saúde e nas Universidades dos EM, destacando, entre outras, a entomologia.</a:t>
            </a:r>
          </a:p>
        </p:txBody>
      </p:sp>
    </p:spTree>
    <p:extLst>
      <p:ext uri="{BB962C8B-B14F-4D97-AF65-F5344CB8AC3E}">
        <p14:creationId xmlns:p14="http://schemas.microsoft.com/office/powerpoint/2010/main" val="3655069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4238" y="1324489"/>
            <a:ext cx="8322144" cy="4209021"/>
          </a:xfrm>
        </p:spPr>
        <p:txBody>
          <a:bodyPr/>
          <a:lstStyle/>
          <a:p>
            <a:pPr algn="just"/>
            <a:r>
              <a:rPr lang="pt-PT" sz="2000" b="1" dirty="0">
                <a:solidFill>
                  <a:srgbClr val="00B0F0"/>
                </a:solidFill>
              </a:rPr>
              <a:t>5.3. Eixo 3. Informação e Comunicação em Saúde (ICS):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b="1" dirty="0"/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Cooperar </a:t>
            </a:r>
            <a:r>
              <a:rPr lang="pt-PT" b="1" dirty="0" err="1"/>
              <a:t>bi</a:t>
            </a:r>
            <a:r>
              <a:rPr lang="pt-PT" b="1" dirty="0"/>
              <a:t> e/ou multilateralmente para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estabelecer canais de comunicação em saúde diretos com a população com linguagem acessível</a:t>
            </a:r>
            <a:r>
              <a:rPr lang="pt-PT" b="1" dirty="0"/>
              <a:t>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Dinamizar a utilização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do Canal “CPLP-Saúde</a:t>
            </a:r>
            <a:r>
              <a:rPr lang="pt-PT" b="1" dirty="0"/>
              <a:t>” pelos cidadãos dos Estados-Membros;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Criar um programa de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formação sobre comunicação em emergências sanitárias</a:t>
            </a:r>
            <a:r>
              <a:rPr lang="pt-PT" b="1" dirty="0"/>
              <a:t>;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Reconstituir o Programa e-Português a partir da criação da rede de pontos focais para a informação e comunicação em saúde, e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Dinamizar 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Grupo de Trabalho permanente da CPLP em Telemedicina e </a:t>
            </a:r>
            <a:r>
              <a:rPr lang="pt-PT" b="1" dirty="0" err="1">
                <a:solidFill>
                  <a:schemeClr val="accent6">
                    <a:lumMod val="75000"/>
                  </a:schemeClr>
                </a:solidFill>
              </a:rPr>
              <a:t>Telessaúde</a:t>
            </a:r>
            <a:r>
              <a:rPr lang="pt-PT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642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4238" y="1324489"/>
            <a:ext cx="8322144" cy="4209021"/>
          </a:xfrm>
        </p:spPr>
        <p:txBody>
          <a:bodyPr/>
          <a:lstStyle/>
          <a:p>
            <a:pPr algn="just"/>
            <a:r>
              <a:rPr lang="pt-PT" sz="2000" b="1" dirty="0">
                <a:solidFill>
                  <a:srgbClr val="00B0F0"/>
                </a:solidFill>
              </a:rPr>
              <a:t>5.4. Eixo 4. Investigação e Bioética em Saúde: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b="1" dirty="0"/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Fortalecer 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interação das redes temáticas de investigação com as redes estruturantes do PECS-CPLP</a:t>
            </a:r>
            <a:r>
              <a:rPr lang="pt-PT" b="1" dirty="0"/>
              <a:t>, com particular ênfase para a RINSP;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Reforçar o trabalho do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GARD-CPLP</a:t>
            </a:r>
            <a:r>
              <a:rPr lang="pt-PT" b="1" dirty="0"/>
              <a:t>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Cooperar para a formulação de sistemas e agendas nacionais de investigação em saúde 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Formular um plano da CPLP para 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desenvolvimento tecnológico da soberania em insumos e produtos para a saúde</a:t>
            </a:r>
            <a:r>
              <a:rPr lang="pt-PT" b="1" dirty="0"/>
              <a:t>, e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Cooperar para a investigação e elaboração de propostas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de solução intersectorial no domínio da segurança alimentar e nutricional,</a:t>
            </a:r>
            <a:r>
              <a:rPr lang="pt-PT" b="1" dirty="0"/>
              <a:t> incluindo a elaboração de guias alimentares nacionais e locais.</a:t>
            </a:r>
          </a:p>
          <a:p>
            <a:pPr algn="just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477222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4238" y="1324489"/>
            <a:ext cx="8322144" cy="4209021"/>
          </a:xfrm>
        </p:spPr>
        <p:txBody>
          <a:bodyPr/>
          <a:lstStyle/>
          <a:p>
            <a:pPr algn="just"/>
            <a:r>
              <a:rPr lang="pt-PT" sz="2000" b="1" dirty="0">
                <a:solidFill>
                  <a:srgbClr val="00B0F0"/>
                </a:solidFill>
              </a:rPr>
              <a:t>5.5. Eixo 5. Monitorização dos ODS: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b="1" dirty="0"/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Estabelecer e dinamizar um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processo permanente de consulta da RINSP-CPLP com os diversos Pontos Focais Setoriais da CPLP </a:t>
            </a:r>
            <a:r>
              <a:rPr lang="pt-PT" b="1" dirty="0"/>
              <a:t>potencialmente encarregados da implementação de outros ODS;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Desenvolver metodologia e cooperação técnica para a criação e implementação de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Observatórios Nacionais de Saúde (ONS), com foco na determinação social e iniquidades em saúde</a:t>
            </a:r>
            <a:r>
              <a:rPr lang="pt-PT" b="1" dirty="0"/>
              <a:t>, e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Realizar uma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Conferência Trienal da CPLP sobre “Uma Saúde/Saúde Única”.</a:t>
            </a:r>
          </a:p>
          <a:p>
            <a:pPr algn="just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69265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4238" y="1324489"/>
            <a:ext cx="8322144" cy="4209021"/>
          </a:xfrm>
        </p:spPr>
        <p:txBody>
          <a:bodyPr/>
          <a:lstStyle/>
          <a:p>
            <a:pPr algn="just"/>
            <a:r>
              <a:rPr lang="pt-PT" sz="2000" b="1" dirty="0">
                <a:solidFill>
                  <a:srgbClr val="00B0F0"/>
                </a:solidFill>
              </a:rPr>
              <a:t>5.6. Eixo 6. Prontidão para Emergências em Saúde Pública: </a:t>
            </a:r>
          </a:p>
          <a:p>
            <a:pPr algn="just"/>
            <a:r>
              <a:rPr lang="pt-PT" sz="2000" b="1" dirty="0">
                <a:solidFill>
                  <a:srgbClr val="FFFF00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b="1" dirty="0"/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Cooperar </a:t>
            </a:r>
            <a:r>
              <a:rPr lang="pt-PT" b="1" dirty="0" err="1"/>
              <a:t>bi</a:t>
            </a:r>
            <a:r>
              <a:rPr lang="pt-PT" b="1" dirty="0"/>
              <a:t> e/ou multilateralmente no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Fortalecimento de Capacidades em Vigilância e Resposta a Emergências em Saúde Pública</a:t>
            </a:r>
            <a:r>
              <a:rPr lang="pt-PT" b="1" dirty="0"/>
              <a:t>, e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PT" b="1" dirty="0"/>
              <a:t>Desenvolver um </a:t>
            </a:r>
            <a:r>
              <a:rPr lang="pt-PT" b="1" dirty="0" err="1">
                <a:solidFill>
                  <a:schemeClr val="accent6">
                    <a:lumMod val="75000"/>
                  </a:schemeClr>
                </a:solidFill>
              </a:rPr>
              <a:t>Metaplano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 de Resposta a Emergências Sanitárias</a:t>
            </a:r>
            <a:r>
              <a:rPr lang="pt-PT" b="1" dirty="0"/>
              <a:t>.</a:t>
            </a:r>
          </a:p>
          <a:p>
            <a:pPr algn="just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854287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4238" y="305235"/>
            <a:ext cx="8322144" cy="4209021"/>
          </a:xfrm>
        </p:spPr>
        <p:txBody>
          <a:bodyPr/>
          <a:lstStyle/>
          <a:p>
            <a:r>
              <a:rPr lang="pt-PT" sz="2800" b="1" dirty="0">
                <a:solidFill>
                  <a:srgbClr val="00B0F0"/>
                </a:solidFill>
              </a:rPr>
              <a:t>6. Ações facilitadoras da execução do Plano</a:t>
            </a:r>
          </a:p>
          <a:p>
            <a:endParaRPr lang="pt-PT" sz="2400" b="1" dirty="0">
              <a:solidFill>
                <a:srgbClr val="00B0F0"/>
              </a:solidFill>
            </a:endParaRPr>
          </a:p>
          <a:p>
            <a:pPr algn="just"/>
            <a:r>
              <a:rPr lang="pt-PT" sz="2000" b="1" dirty="0">
                <a:solidFill>
                  <a:srgbClr val="00B0F0"/>
                </a:solidFill>
              </a:rPr>
              <a:t>6.1. Governação e monitorização: </a:t>
            </a:r>
          </a:p>
          <a:p>
            <a:pPr algn="just"/>
            <a:endParaRPr lang="pt-PT" sz="2000" b="1" dirty="0">
              <a:solidFill>
                <a:srgbClr val="FFFF00"/>
              </a:solidFill>
            </a:endParaRPr>
          </a:p>
          <a:p>
            <a:pPr algn="just"/>
            <a:r>
              <a:rPr lang="pt-PT" b="1" dirty="0"/>
              <a:t>Coordenado pelo Estado-Membro que ocupa a Presidência pro tempore e pelo SECPLP, com apoio técnico e científico das entidades assessoras para o setor da saúde (FIOCRUZ, IHMT e INSA), podendo ser o grupo alargado a Institutos Nacionais de Saúde de outros Estados-Membros.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/>
              <a:t>Caberá à coordenação, entre outras atividades: </a:t>
            </a:r>
          </a:p>
          <a:p>
            <a:pPr algn="just"/>
            <a:endParaRPr lang="pt-PT" b="1" dirty="0"/>
          </a:p>
          <a:p>
            <a:pPr marL="800100" lvl="1" indent="-342900" algn="just">
              <a:buFont typeface="+mj-lt"/>
              <a:buAutoNum type="alphaLcParenR"/>
            </a:pPr>
            <a:r>
              <a:rPr lang="pt-PT" sz="1600" b="1" dirty="0"/>
              <a:t>Apelar para que sejam asseguradas as estruturas de implementação adequadas aos projetos/atividades propostos no âmbito do PECS;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PT" sz="1600" b="1" dirty="0"/>
              <a:t>Realizar, com caráter </a:t>
            </a:r>
            <a:r>
              <a:rPr lang="pt-PT" sz="1600" b="1" dirty="0">
                <a:solidFill>
                  <a:schemeClr val="accent6">
                    <a:lumMod val="75000"/>
                  </a:schemeClr>
                </a:solidFill>
              </a:rPr>
              <a:t>anual, uma reunião das Entidades Assessoras para avaliação do grau de execução do PECS-CPLP </a:t>
            </a:r>
            <a:r>
              <a:rPr lang="pt-PT" sz="1600" b="1" dirty="0"/>
              <a:t>sugerindo, sempre que tal se revele pertinente, adequações ao Plano, que serão submetidas à apreciação da Reunião de Ministros da Saúde da CPLP;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PT" sz="1600" b="1" dirty="0"/>
              <a:t>Desenvolver </a:t>
            </a:r>
            <a:r>
              <a:rPr lang="pt-PT" sz="1600" b="1" dirty="0">
                <a:solidFill>
                  <a:schemeClr val="accent6">
                    <a:lumMod val="75000"/>
                  </a:schemeClr>
                </a:solidFill>
              </a:rPr>
              <a:t>advocacia para incrementar a mobilização de recursos financeiros de múltiplas fontes nacionais e internacionais</a:t>
            </a:r>
            <a:r>
              <a:rPr lang="pt-PT" sz="1600" b="1" dirty="0"/>
              <a:t>, incluindo os Estados-Membros e os Observadores Associados, que permitam assegurar a sustentabilidade na execução das atividades do PECS-CPLP 2023-2027; </a:t>
            </a:r>
          </a:p>
        </p:txBody>
      </p:sp>
    </p:spTree>
    <p:extLst>
      <p:ext uri="{BB962C8B-B14F-4D97-AF65-F5344CB8AC3E}">
        <p14:creationId xmlns:p14="http://schemas.microsoft.com/office/powerpoint/2010/main" val="2098768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7676" y="1324489"/>
            <a:ext cx="8322144" cy="4209021"/>
          </a:xfrm>
        </p:spPr>
        <p:txBody>
          <a:bodyPr/>
          <a:lstStyle/>
          <a:p>
            <a:pPr algn="just"/>
            <a:r>
              <a:rPr lang="pt-PT" sz="2000" b="1" dirty="0">
                <a:solidFill>
                  <a:srgbClr val="00B0F0"/>
                </a:solidFill>
              </a:rPr>
              <a:t>6.2. Mobilização de recursos financeiros para o PECS-CPLP: </a:t>
            </a:r>
          </a:p>
          <a:p>
            <a:pPr algn="just"/>
            <a:endParaRPr lang="pt-PT" sz="2000" b="1" dirty="0">
              <a:solidFill>
                <a:srgbClr val="FFFF00"/>
              </a:solidFill>
            </a:endParaRPr>
          </a:p>
          <a:p>
            <a:pPr algn="just"/>
            <a:r>
              <a:rPr lang="pt-PT" b="1" dirty="0"/>
              <a:t>A sustentabilidade de recursos para financiamento das atividades previstas no PECS-CPLP é um fator absolutamente decisivo para o cumprimento do programa de ação proposto. 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/>
              <a:t>Para cumprir esse desafio, propõe-se a realização de atividades como: </a:t>
            </a:r>
          </a:p>
          <a:p>
            <a:pPr algn="just"/>
            <a:endParaRPr lang="pt-PT" b="1" dirty="0"/>
          </a:p>
          <a:p>
            <a:pPr marL="800100" lvl="1" indent="-342900" algn="just">
              <a:buFont typeface="+mj-lt"/>
              <a:buAutoNum type="alphaLcParenR"/>
            </a:pPr>
            <a:r>
              <a:rPr lang="pt-PT" sz="1600" b="1" dirty="0"/>
              <a:t>Advocacia e mobilização de financiamento dos Estados-Membros, inclusive os próprios Ministérios da Saúde;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PT" sz="1600" b="1" dirty="0"/>
              <a:t>Prospeção e divulgação de oportunidades de financiamento para projetos nacionais, bilaterais e comunitários;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PT" sz="1600" b="1" dirty="0"/>
              <a:t>Realização de uma </a:t>
            </a:r>
            <a:r>
              <a:rPr lang="pt-PT" sz="1600" b="1" dirty="0">
                <a:solidFill>
                  <a:schemeClr val="accent6">
                    <a:lumMod val="75000"/>
                  </a:schemeClr>
                </a:solidFill>
              </a:rPr>
              <a:t>Mesa Redonda com os Observadores Associados e outros parceiros de desenvolvimento em tempo oportuno e com regularidade;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PT" sz="1600" b="1" dirty="0">
                <a:solidFill>
                  <a:schemeClr val="accent6">
                    <a:lumMod val="75000"/>
                  </a:schemeClr>
                </a:solidFill>
              </a:rPr>
              <a:t>Advocacia e mobilização de financiamento dos Observadores Associados e outros parceiros multilaterais de desenvolvimento.</a:t>
            </a:r>
          </a:p>
        </p:txBody>
      </p:sp>
    </p:spTree>
    <p:extLst>
      <p:ext uri="{BB962C8B-B14F-4D97-AF65-F5344CB8AC3E}">
        <p14:creationId xmlns:p14="http://schemas.microsoft.com/office/powerpoint/2010/main" val="357883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10928" y="1324489"/>
            <a:ext cx="8322144" cy="4209021"/>
          </a:xfrm>
        </p:spPr>
        <p:txBody>
          <a:bodyPr/>
          <a:lstStyle/>
          <a:p>
            <a:pPr algn="just"/>
            <a:r>
              <a:rPr lang="pt-PT" sz="2000" b="1" dirty="0">
                <a:solidFill>
                  <a:srgbClr val="00B0F0"/>
                </a:solidFill>
              </a:rPr>
              <a:t>6.3. Articulação do PECS-CPLP com outras atividades da CPLP: </a:t>
            </a:r>
          </a:p>
          <a:p>
            <a:pPr algn="just"/>
            <a:endParaRPr lang="pt-PT" sz="2000" b="1" dirty="0">
              <a:solidFill>
                <a:srgbClr val="FFFF00"/>
              </a:solidFill>
            </a:endParaRPr>
          </a:p>
          <a:p>
            <a:pPr algn="just"/>
            <a:r>
              <a:rPr lang="pt-PT" b="1" dirty="0"/>
              <a:t>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caráter amplamente transversal das atividades de cooperação da CPLP e o seu alinhamento à Agenda 2030 para o Desenvolvimento Sustentável</a:t>
            </a:r>
            <a:r>
              <a:rPr lang="pt-PT" b="1" dirty="0"/>
              <a:t>, pressupõe um diálogo estreito e harmonizado entre setores de cooperação na lógica da complementaridade, subsidiariedade e eficácia. 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/>
              <a:t>Assim, prevê-se que o PECS-CPLP possa promover: </a:t>
            </a:r>
          </a:p>
          <a:p>
            <a:pPr algn="just"/>
            <a:endParaRPr lang="pt-PT" b="1" dirty="0"/>
          </a:p>
          <a:p>
            <a:pPr marL="800100" lvl="1" indent="-342900" algn="just">
              <a:buFont typeface="+mj-lt"/>
              <a:buAutoNum type="alphaLcParenR"/>
            </a:pPr>
            <a:r>
              <a:rPr lang="pt-PT" sz="1600" b="1" dirty="0"/>
              <a:t>Processos de consulta permanente para posicionamento comum dos Estados-Membro em </a:t>
            </a:r>
            <a:r>
              <a:rPr lang="pt-PT" sz="1600" b="1" i="1" dirty="0"/>
              <a:t>fora</a:t>
            </a:r>
            <a:r>
              <a:rPr lang="pt-PT" sz="1600" b="1" dirty="0"/>
              <a:t> internacionais na área da saúde;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PT" sz="1600" b="1" dirty="0"/>
              <a:t>Processos permanentes de consulta com os Pontos Focais Setoriais da CPLP, potencialmente responsáveis pela implementação de outros ODS no âmbito da CPLP, e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PT" sz="1600" b="1" dirty="0"/>
              <a:t>Identificação de oportunidades de interesse comum para o estabelecimento de atividades de cooperação ativa com os Observadores Associados e com os Observadores Consultivos da CPLP, nomeadamente com a Comissão Temática Saúde e Segurança Alimentar.</a:t>
            </a:r>
          </a:p>
          <a:p>
            <a:pPr lvl="1" algn="just"/>
            <a:endParaRPr lang="pt-PT" sz="1600" b="1" dirty="0"/>
          </a:p>
        </p:txBody>
      </p:sp>
    </p:spTree>
    <p:extLst>
      <p:ext uri="{BB962C8B-B14F-4D97-AF65-F5344CB8AC3E}">
        <p14:creationId xmlns:p14="http://schemas.microsoft.com/office/powerpoint/2010/main" val="3282293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10928" y="1255848"/>
            <a:ext cx="8322144" cy="4209021"/>
          </a:xfrm>
        </p:spPr>
        <p:txBody>
          <a:bodyPr/>
          <a:lstStyle/>
          <a:p>
            <a:pPr algn="just"/>
            <a:r>
              <a:rPr lang="pt-PT" sz="2000" b="1" dirty="0">
                <a:solidFill>
                  <a:srgbClr val="00B0F0"/>
                </a:solidFill>
              </a:rPr>
              <a:t>6.4. 	Termos de referência, cronograma e reporte das atividades: </a:t>
            </a:r>
          </a:p>
          <a:p>
            <a:pPr algn="just"/>
            <a:endParaRPr lang="pt-PT" sz="2000" b="1" dirty="0">
              <a:solidFill>
                <a:srgbClr val="FFFF00"/>
              </a:solidFill>
            </a:endParaRPr>
          </a:p>
          <a:p>
            <a:pPr algn="just"/>
            <a:r>
              <a:rPr lang="pt-PT" b="1" dirty="0"/>
              <a:t>Cada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estrutura de implementação ficará responsável pela definição dos termos de referência de cada uma das atividades pelas quais fica responsável e respetivos cronogramas de execução. 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/>
              <a:t>Logo que disponíveis, tais documentos deverão ser disponibilizados pela estrutura de implementação à Coordenação do PECS-CPLP para informação e distribuição pelas demais estruturas de implementação, contribuído assim para a coordenação e harmonização das atividades em curso. 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/>
              <a:t>Deverão ser preparados Relatórios anuais de execução técnica das iniciativas para apresentação e debate nas reuniões anuais de monitorização e avaliação, bem como para reporte às Reuniões de Ministros da Saúde da CPLP.</a:t>
            </a:r>
          </a:p>
          <a:p>
            <a:pPr algn="just"/>
            <a:endParaRPr lang="pt-PT" b="1" dirty="0"/>
          </a:p>
          <a:p>
            <a:pPr lvl="1" algn="just"/>
            <a:endParaRPr lang="pt-PT" sz="1600" b="1" dirty="0"/>
          </a:p>
        </p:txBody>
      </p:sp>
    </p:spTree>
    <p:extLst>
      <p:ext uri="{BB962C8B-B14F-4D97-AF65-F5344CB8AC3E}">
        <p14:creationId xmlns:p14="http://schemas.microsoft.com/office/powerpoint/2010/main" val="210959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45AD9AAE-5927-84BF-94AD-A3667C18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09EC91C-E40D-0839-2E08-8E9637BDC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755111"/>
              </p:ext>
            </p:extLst>
          </p:nvPr>
        </p:nvGraphicFramePr>
        <p:xfrm>
          <a:off x="481391" y="1817937"/>
          <a:ext cx="752475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993600" imgH="5447520" progId="">
                  <p:embed/>
                </p:oleObj>
              </mc:Choice>
              <mc:Fallback>
                <p:oleObj r:id="rId2" imgW="9993600" imgH="5447520" progId="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709EC91C-E40D-0839-2E08-8E9637BDCE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1391" y="1817937"/>
                        <a:ext cx="7524750" cy="406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F1093B6E-71C7-31EF-3C8B-FF8850E71326}"/>
              </a:ext>
            </a:extLst>
          </p:cNvPr>
          <p:cNvSpPr txBox="1"/>
          <p:nvPr/>
        </p:nvSpPr>
        <p:spPr>
          <a:xfrm>
            <a:off x="691635" y="772833"/>
            <a:ext cx="45901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pt-PT" dirty="0"/>
              <a:t>Blocos Económicos de Integração Regional</a:t>
            </a:r>
          </a:p>
        </p:txBody>
      </p:sp>
    </p:spTree>
    <p:extLst>
      <p:ext uri="{BB962C8B-B14F-4D97-AF65-F5344CB8AC3E}">
        <p14:creationId xmlns:p14="http://schemas.microsoft.com/office/powerpoint/2010/main" val="4286893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4662" y="1511867"/>
            <a:ext cx="7650122" cy="8846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br>
              <a:rPr lang="pt-PT" sz="1000" dirty="0"/>
            </a:br>
            <a:r>
              <a:rPr lang="pt-PT" sz="4000" b="1" dirty="0">
                <a:solidFill>
                  <a:schemeClr val="bg1"/>
                </a:solidFill>
              </a:rPr>
              <a:t>Canal Saúde da CPLP: </a:t>
            </a:r>
            <a:r>
              <a:rPr lang="pt-PT" sz="4000" b="1" dirty="0">
                <a:solidFill>
                  <a:schemeClr val="bg1"/>
                </a:solidFill>
                <a:highlight>
                  <a:srgbClr val="C0C0C0"/>
                </a:highlight>
                <a:hlinkClick r:id="rId2"/>
              </a:rPr>
              <a:t>https://saude.cplp.org/</a:t>
            </a:r>
            <a:endParaRPr lang="pt-PT" sz="4000" b="1" dirty="0">
              <a:solidFill>
                <a:schemeClr val="bg1"/>
              </a:solidFill>
              <a:highlight>
                <a:srgbClr val="C0C0C0"/>
              </a:highlight>
            </a:endParaRPr>
          </a:p>
          <a:p>
            <a:pPr algn="ctr"/>
            <a:br>
              <a:rPr lang="pt-PT" sz="3200" b="1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4B060D-5F5B-501C-027C-7BA5C13CF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30" y="2396490"/>
            <a:ext cx="8511042" cy="404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56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96686" y="2334827"/>
            <a:ext cx="7650122" cy="8846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br>
              <a:rPr lang="pt-PT" sz="1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PT" sz="4000" b="1" dirty="0">
                <a:solidFill>
                  <a:schemeClr val="tx2">
                    <a:lumMod val="75000"/>
                  </a:schemeClr>
                </a:solidFill>
              </a:rPr>
              <a:t>Obrigado pela atenção</a:t>
            </a:r>
            <a:br>
              <a:rPr lang="pt-PT" sz="32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41A9491-6BEF-4908-B824-4996FF0D4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845" y="3768157"/>
            <a:ext cx="7772400" cy="1470025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058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39614" y="1380237"/>
            <a:ext cx="8299939" cy="4068078"/>
          </a:xfrm>
        </p:spPr>
        <p:txBody>
          <a:bodyPr>
            <a:noAutofit/>
          </a:bodyPr>
          <a:lstStyle/>
          <a:p>
            <a:pPr algn="ctr"/>
            <a:br>
              <a:rPr lang="pt-PT" sz="3600" b="1" kern="0" dirty="0"/>
            </a:br>
            <a:r>
              <a:rPr lang="pt-PT" sz="3600" b="1" kern="0" dirty="0"/>
              <a:t>PILAR COOPERAÇÃO DA CPLP</a:t>
            </a:r>
            <a:br>
              <a:rPr lang="pt-PT" sz="3200" b="1" kern="0" dirty="0"/>
            </a:br>
            <a:br>
              <a:rPr lang="pt-PT" sz="3200" b="1" kern="0" dirty="0"/>
            </a:br>
            <a:r>
              <a:rPr lang="pt-PT" sz="2400" b="1" i="1" dirty="0"/>
              <a:t>Artigo 3º - Objetivos</a:t>
            </a:r>
            <a:br>
              <a:rPr lang="pt-PT" sz="1400" b="1" i="1" dirty="0"/>
            </a:br>
            <a:br>
              <a:rPr lang="pt-PT" sz="1400" b="1" i="1" dirty="0"/>
            </a:br>
            <a:r>
              <a:rPr lang="pt-PT" sz="2400" b="1" i="1" dirty="0"/>
              <a:t>b) </a:t>
            </a:r>
            <a:r>
              <a:rPr lang="pt-PT" sz="2400" b="1" i="1" dirty="0">
                <a:solidFill>
                  <a:srgbClr val="3386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PT" sz="2400" b="1" i="1" u="sng" dirty="0">
                <a:solidFill>
                  <a:srgbClr val="3386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cooperação</a:t>
            </a:r>
            <a:r>
              <a:rPr lang="pt-PT" sz="2400" b="1" i="1" dirty="0">
                <a:solidFill>
                  <a:srgbClr val="3386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todos os domínios, inclusive os da educação, saúde, ciência e tecnologia, defesa, agricultura, administração pública, comunicações, justiça, segurança pública, cultura, desporto e comunicação social; </a:t>
            </a:r>
            <a:br>
              <a:rPr lang="pt-PT" sz="2400" b="1" i="1" dirty="0">
                <a:solidFill>
                  <a:srgbClr val="3386A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PT" sz="2400" dirty="0"/>
            </a:br>
            <a:br>
              <a:rPr lang="pt-PT" sz="2400" dirty="0"/>
            </a:br>
            <a:r>
              <a:rPr lang="pt-PT" sz="4000" dirty="0">
                <a:solidFill>
                  <a:schemeClr val="accent6">
                    <a:lumMod val="75000"/>
                  </a:schemeClr>
                </a:solidFill>
              </a:rPr>
              <a:t>UMA COOPERAÇÃO DE A-Z / UMA</a:t>
            </a:r>
            <a:br>
              <a:rPr lang="pt-PT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PT" sz="4000" dirty="0">
                <a:solidFill>
                  <a:schemeClr val="accent6">
                    <a:lumMod val="75000"/>
                  </a:schemeClr>
                </a:solidFill>
              </a:rPr>
              <a:t>COOPERAÇÃO A 360˚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6686" y="5455330"/>
            <a:ext cx="7650122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endParaRPr lang="en-US" sz="2000" dirty="0">
              <a:solidFill>
                <a:srgbClr val="3386A7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7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PILAR Cooperação da CPLP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pt-PT" sz="2000" b="1" dirty="0">
                <a:solidFill>
                  <a:schemeClr val="accent2"/>
                </a:solidFill>
              </a:rPr>
              <a:t>Que tipo de cooperação se faz na CPLP?</a:t>
            </a:r>
          </a:p>
          <a:p>
            <a:endParaRPr lang="pt-PT" sz="2200" b="1" dirty="0"/>
          </a:p>
          <a:p>
            <a:pPr algn="just"/>
            <a:r>
              <a:rPr lang="pt-PT" sz="2200" b="1" dirty="0"/>
              <a:t>Cooperação com cariz MULTILATERAL: </a:t>
            </a:r>
            <a:r>
              <a:rPr lang="pt-PT" sz="2200" dirty="0"/>
              <a:t>cooperação que é feita com o envolvimento de vários países, enquadrado numa organização intergovernamental que define uma agenda de trabalho de interesse comum. </a:t>
            </a:r>
          </a:p>
          <a:p>
            <a:pPr algn="just"/>
            <a:endParaRPr lang="pt-PT" sz="2800" dirty="0"/>
          </a:p>
          <a:p>
            <a:pPr algn="just"/>
            <a:r>
              <a:rPr lang="pt-PT" sz="2200" dirty="0"/>
              <a:t>Todas as atividades que buscam o desenvolvimento inclusivo e sustentável dos seus Estados-Membros, alinhados com os ODS e obedecendo a princípios de solidariedade e parceria.</a:t>
            </a:r>
          </a:p>
          <a:p>
            <a:endParaRPr lang="pt-PT" sz="2200" dirty="0"/>
          </a:p>
          <a:p>
            <a:endParaRPr lang="pt-PT" sz="2000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3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CAC2EE0-D3BB-4C4A-BDFD-3D7CA4E8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F2E-1E89-A948-A5FB-2D688CCFB455}" type="slidenum">
              <a:rPr lang="en-US" smtClean="0"/>
              <a:t>7</a:t>
            </a:fld>
            <a:endParaRPr lang="en-US"/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C575ACF1-D2CA-412B-986B-DDC3E0BF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33" y="209725"/>
            <a:ext cx="8322144" cy="4209021"/>
          </a:xfrm>
        </p:spPr>
        <p:txBody>
          <a:bodyPr/>
          <a:lstStyle/>
          <a:p>
            <a:r>
              <a:rPr lang="pt-PT" sz="2800" b="1" dirty="0">
                <a:solidFill>
                  <a:schemeClr val="tx2">
                    <a:lumMod val="75000"/>
                  </a:schemeClr>
                </a:solidFill>
              </a:rPr>
              <a:t>Estratégias de Cooperação da CPLP:</a:t>
            </a:r>
          </a:p>
          <a:p>
            <a:endParaRPr lang="pt-PT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tx2">
                    <a:lumMod val="75000"/>
                  </a:schemeClr>
                </a:solidFill>
              </a:rPr>
              <a:t>1998 - Acordo Geral de Cooperação no âmbito da CPLP (apenas ratificado por Brasil e Portugal)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tx2">
                    <a:lumMod val="75000"/>
                  </a:schemeClr>
                </a:solidFill>
              </a:rPr>
              <a:t>2006–2019 - Programa Indicativo de Cooperação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tx2">
                    <a:lumMod val="75000"/>
                  </a:schemeClr>
                </a:solidFill>
              </a:rPr>
              <a:t>2009-2015 - Documento “Cooperação na CPLP - Uma visão Estratégica de Cooperação pós Bissau”, aprovado em Julho de 2009, na XIV Reunião do CM da CPLP (incorporou dinâmica ODM, Planos Estratégicos 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tx2">
                    <a:lumMod val="75000"/>
                  </a:schemeClr>
                </a:solidFill>
              </a:rPr>
              <a:t> Cooperação Setorial e Secretariados Técnicos da Ministeriais Setoriais)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tx2">
                    <a:lumMod val="75000"/>
                  </a:schemeClr>
                </a:solidFill>
              </a:rPr>
              <a:t>2015-2019 - Documento “Cooperação na CPLP - Uma visão estratégica no Pós 2015”, aprovado no XIX CM da CPLP: (incorporou conceitos: ODS, Cooperação Trilateral, Cooperação Sul-Sul);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tx2">
                    <a:lumMod val="75000"/>
                  </a:schemeClr>
                </a:solidFill>
              </a:rPr>
              <a:t>2019 - Documento Estratégico de Cooperação da CPLP 2020-2026 (DEC 2020-2026)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20810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57" y="919627"/>
            <a:ext cx="8322144" cy="682752"/>
          </a:xfrm>
        </p:spPr>
        <p:txBody>
          <a:bodyPr/>
          <a:lstStyle/>
          <a:p>
            <a:r>
              <a:rPr lang="pt-PT" sz="3200" b="1" dirty="0"/>
              <a:t>I</a:t>
            </a:r>
            <a:r>
              <a:rPr lang="pt-PT" sz="2800" b="1" dirty="0"/>
              <a:t>nstrumentos </a:t>
            </a:r>
            <a:r>
              <a:rPr lang="pt-PT" sz="2800" b="1" dirty="0">
                <a:solidFill>
                  <a:srgbClr val="FF0000"/>
                </a:solidFill>
              </a:rPr>
              <a:t>orientadores/estratégicos </a:t>
            </a:r>
            <a:r>
              <a:rPr lang="pt-PT" sz="2800" b="1" dirty="0"/>
              <a:t>da Cooperação</a:t>
            </a:r>
            <a:endParaRPr lang="pt-PT" sz="32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109728" y="1743456"/>
            <a:ext cx="8851392" cy="4596912"/>
          </a:xfrm>
        </p:spPr>
        <p:txBody>
          <a:bodyPr/>
          <a:lstStyle/>
          <a:p>
            <a:pPr lvl="1"/>
            <a:r>
              <a:rPr lang="pt-PT" altLang="pt-PT" sz="2200" b="1" dirty="0"/>
              <a:t>Nova Visão Estratégica da CPLP – aprovada em 2016 e até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rgbClr val="3386A7"/>
                </a:solidFill>
              </a:rPr>
              <a:t>Reforço da cooperação multilateral como pilar estratégico: Segurança Alimentar, Energia, Turismo, Ambiente, Oceanos e plataformas continentais, Cultura, Educação, Ciência, Tecnologia e Ensino superior;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rgbClr val="3386A7"/>
                </a:solidFill>
              </a:rPr>
              <a:t>Valorização do papel dos Observadores Associados e Consultivos;</a:t>
            </a:r>
          </a:p>
          <a:p>
            <a:pPr lvl="1">
              <a:spcAft>
                <a:spcPts val="600"/>
              </a:spcAft>
            </a:pPr>
            <a:r>
              <a:rPr lang="pt-PT" altLang="pt-PT" sz="2200" b="1" dirty="0"/>
              <a:t>Documento Estratégico de Cooperação – 2020-2026</a:t>
            </a:r>
          </a:p>
          <a:p>
            <a:pPr marL="268288" lvl="1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altLang="pt-PT" sz="2000" b="1" dirty="0">
                <a:solidFill>
                  <a:srgbClr val="3386A7"/>
                </a:solidFill>
              </a:rPr>
              <a:t>Define opções estratégicas; objetivos programáticos; promove; maior articulação entre órgãos; mais trabalho em rede; mais parceiros; prioriza 11 áreas temáticas:</a:t>
            </a:r>
          </a:p>
          <a:p>
            <a:pPr marL="0" lvl="2" algn="just">
              <a:spcAft>
                <a:spcPts val="600"/>
              </a:spcAft>
            </a:pPr>
            <a:r>
              <a:rPr lang="pt-PT" altLang="pt-PT" sz="2000" b="1" dirty="0">
                <a:solidFill>
                  <a:schemeClr val="tx1"/>
                </a:solidFill>
              </a:rPr>
              <a:t>	</a:t>
            </a:r>
          </a:p>
          <a:p>
            <a:pPr marL="0" lvl="2" algn="just">
              <a:spcAft>
                <a:spcPts val="600"/>
              </a:spcAft>
            </a:pPr>
            <a:r>
              <a:rPr lang="pt-PT" altLang="pt-PT" sz="2000" b="1" dirty="0">
                <a:solidFill>
                  <a:schemeClr val="tx1"/>
                </a:solidFill>
              </a:rPr>
              <a:t>	DOCUMENTOS SETORIAIS</a:t>
            </a:r>
            <a:endParaRPr lang="pt-PT" altLang="pt-PT" sz="2200" dirty="0"/>
          </a:p>
          <a:p>
            <a:pPr lvl="1"/>
            <a:r>
              <a:rPr lang="pt-PT" altLang="pt-PT" sz="2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400" b="1" dirty="0"/>
          </a:p>
        </p:txBody>
      </p:sp>
      <p:sp>
        <p:nvSpPr>
          <p:cNvPr id="5" name="Marcador de Posição do Número do Diapositivo 3">
            <a:extLst>
              <a:ext uri="{FF2B5EF4-FFF2-40B4-BE49-F238E27FC236}">
                <a16:creationId xmlns:a16="http://schemas.microsoft.com/office/drawing/2014/main" id="{AB9C782B-7413-4CC3-BBFA-549EA318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7650" y="6503988"/>
            <a:ext cx="809625" cy="365125"/>
          </a:xfrm>
        </p:spPr>
        <p:txBody>
          <a:bodyPr/>
          <a:lstStyle/>
          <a:p>
            <a:fld id="{4CD71F2E-1E89-A948-A5FB-2D688CCFB4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4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2185962" y="5173776"/>
            <a:ext cx="3878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350" b="1" dirty="0">
                <a:solidFill>
                  <a:schemeClr val="bg1"/>
                </a:solidFill>
              </a:rPr>
              <a:t>“Ecossistema” da </a:t>
            </a:r>
            <a:r>
              <a:rPr lang="pt-PT" sz="1400" b="1" dirty="0">
                <a:solidFill>
                  <a:schemeClr val="bg1"/>
                </a:solidFill>
              </a:rPr>
              <a:t>Cooperação</a:t>
            </a:r>
            <a:r>
              <a:rPr lang="pt-PT" sz="1350" b="1" dirty="0">
                <a:solidFill>
                  <a:schemeClr val="bg1"/>
                </a:solidFill>
              </a:rPr>
              <a:t> na CPLP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77385" y="2200275"/>
          <a:ext cx="8595140" cy="297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Box 9">
            <a:extLst>
              <a:ext uri="{FF2B5EF4-FFF2-40B4-BE49-F238E27FC236}">
                <a16:creationId xmlns:a16="http://schemas.microsoft.com/office/drawing/2014/main" id="{AB5840FB-2E9F-45CC-8BDD-43D3B4237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2234" y="5765585"/>
            <a:ext cx="16468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solidFill>
                  <a:schemeClr val="bg1"/>
                </a:solidFill>
                <a:latin typeface="Tahoma" pitchFamily="34" charset="0"/>
              </a:rPr>
              <a:t>Fonte: Manuel Clarote Lapão, 2018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3B5919-CFC6-4642-B5F2-1FB74088F60F}"/>
              </a:ext>
            </a:extLst>
          </p:cNvPr>
          <p:cNvSpPr txBox="1"/>
          <p:nvPr/>
        </p:nvSpPr>
        <p:spPr>
          <a:xfrm>
            <a:off x="177385" y="649606"/>
            <a:ext cx="62322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tx2">
                    <a:lumMod val="75000"/>
                  </a:schemeClr>
                </a:solidFill>
              </a:rPr>
              <a:t>Potencial permitido pela participação da CPLP no espaço da concertação multilateral com agências do sistema das Nações Unidas</a:t>
            </a:r>
          </a:p>
        </p:txBody>
      </p:sp>
    </p:spTree>
    <p:extLst>
      <p:ext uri="{BB962C8B-B14F-4D97-AF65-F5344CB8AC3E}">
        <p14:creationId xmlns:p14="http://schemas.microsoft.com/office/powerpoint/2010/main" val="39242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</TotalTime>
  <Words>3977</Words>
  <Application>Microsoft Office PowerPoint</Application>
  <PresentationFormat>Apresentação no Ecrã (4:3)</PresentationFormat>
  <Paragraphs>375</Paragraphs>
  <Slides>41</Slides>
  <Notes>27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dos diapositivos</vt:lpstr>
      </vt:variant>
      <vt:variant>
        <vt:i4>41</vt:i4>
      </vt:variant>
    </vt:vector>
  </HeadingPairs>
  <TitlesOfParts>
    <vt:vector size="50" baseType="lpstr">
      <vt:lpstr>Arial</vt:lpstr>
      <vt:lpstr>Calibri</vt:lpstr>
      <vt:lpstr>Century Gothic</vt:lpstr>
      <vt:lpstr>Symbol</vt:lpstr>
      <vt:lpstr>Tahoma</vt:lpstr>
      <vt:lpstr>Times New Roman</vt:lpstr>
      <vt:lpstr>Verdana</vt:lpstr>
      <vt:lpstr>Wingdings</vt:lpstr>
      <vt:lpstr>Office Theme</vt:lpstr>
      <vt:lpstr>    Enquadramento Estratégico da CPLP           </vt:lpstr>
      <vt:lpstr>Apresentação do PowerPoint</vt:lpstr>
      <vt:lpstr>Apresentação do PowerPoint</vt:lpstr>
      <vt:lpstr>Apresentação do PowerPoint</vt:lpstr>
      <vt:lpstr> PILAR COOPERAÇÃO DA CPLP  Artigo 3º - Objetivos  b) A cooperação em todos os domínios, inclusive os da educação, saúde, ciência e tecnologia, defesa, agricultura, administração pública, comunicações, justiça, segurança pública, cultura, desporto e comunicação social;    UMA COOPERAÇÃO DE A-Z / UMA COOPERAÇÃO A 360˚</vt:lpstr>
      <vt:lpstr>PILAR Cooperação da CPLP</vt:lpstr>
      <vt:lpstr>Apresentação do PowerPoint</vt:lpstr>
      <vt:lpstr>Instrumentos orientadores/estratégicos da Cooperação</vt:lpstr>
      <vt:lpstr>Apresentação do PowerPoint</vt:lpstr>
      <vt:lpstr>Instrumentos orientadores da Cooperação</vt:lpstr>
      <vt:lpstr>Apresentação do PowerPoint</vt:lpstr>
      <vt:lpstr>Apresentação do PowerPoint</vt:lpstr>
      <vt:lpstr>Apresentação do PowerPoint</vt:lpstr>
      <vt:lpstr>Recordando a Orgânica da CPLP </vt:lpstr>
      <vt:lpstr>Reuniões Ministeriais Setoriais:</vt:lpstr>
      <vt:lpstr>SETOR DA SAÚDE NA COOPERAÇÃO DA CPLP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</dc:creator>
  <cp:lastModifiedBy>Manuel Lapão</cp:lastModifiedBy>
  <cp:revision>156</cp:revision>
  <cp:lastPrinted>2022-03-03T02:00:41Z</cp:lastPrinted>
  <dcterms:created xsi:type="dcterms:W3CDTF">2015-04-16T14:44:47Z</dcterms:created>
  <dcterms:modified xsi:type="dcterms:W3CDTF">2024-11-20T13:39:07Z</dcterms:modified>
</cp:coreProperties>
</file>